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75" r:id="rId4"/>
    <p:sldId id="331" r:id="rId5"/>
    <p:sldId id="330" r:id="rId6"/>
    <p:sldId id="307" r:id="rId7"/>
    <p:sldId id="310" r:id="rId8"/>
    <p:sldId id="311" r:id="rId9"/>
    <p:sldId id="329" r:id="rId10"/>
    <p:sldId id="315" r:id="rId11"/>
    <p:sldId id="312" r:id="rId12"/>
    <p:sldId id="317" r:id="rId13"/>
    <p:sldId id="322" r:id="rId14"/>
    <p:sldId id="316" r:id="rId15"/>
    <p:sldId id="323" r:id="rId16"/>
    <p:sldId id="324" r:id="rId17"/>
    <p:sldId id="321" r:id="rId18"/>
    <p:sldId id="325" r:id="rId19"/>
    <p:sldId id="328" r:id="rId20"/>
    <p:sldId id="326" r:id="rId21"/>
    <p:sldId id="318" r:id="rId22"/>
    <p:sldId id="319" r:id="rId23"/>
    <p:sldId id="327" r:id="rId24"/>
  </p:sldIdLst>
  <p:sldSz cx="9144000" cy="5143500" type="screen16x9"/>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CE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288" autoAdjust="0"/>
  </p:normalViewPr>
  <p:slideViewPr>
    <p:cSldViewPr showGuides="1">
      <p:cViewPr varScale="1">
        <p:scale>
          <a:sx n="121" d="100"/>
          <a:sy n="121" d="100"/>
        </p:scale>
        <p:origin x="50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096469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smtClean="0"/>
              <a:t>Haga clic para modificar el estilo de título del patrón</a:t>
            </a:r>
            <a:endParaRPr lang="es-CO" dirty="0"/>
          </a:p>
        </p:txBody>
      </p:sp>
      <p:sp>
        <p:nvSpPr>
          <p:cNvPr id="3" name="2 Marcador de texto vertical"/>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141579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1"/>
            <a:ext cx="2057400" cy="3290888"/>
          </a:xfrm>
        </p:spPr>
        <p:txBody>
          <a:bodyPr vert="eaVert"/>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54781"/>
            <a:ext cx="6019800" cy="3290888"/>
          </a:xfrm>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97969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208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80375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1704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11" name="10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061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smtClean="0"/>
              <a:t>Haga clic para modificar el estilo de título del patrón</a:t>
            </a:r>
            <a:endParaRPr lang="es-CO" dirty="0"/>
          </a:p>
        </p:txBody>
      </p:sp>
      <p:sp>
        <p:nvSpPr>
          <p:cNvPr id="3" name="2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7" name="6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06717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6" name="5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756028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04788"/>
            <a:ext cx="5111750" cy="4389835"/>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2350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05/09/2019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925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1DE01DB-FB8F-4A05-BB92-FCFB4D9D6C6D}" type="datetimeFigureOut">
              <a:rPr lang="es-CO" smtClean="0"/>
              <a:t>05/09/2019</a:t>
            </a:fld>
            <a:endParaRPr lang="es-CO"/>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B111427-3983-43A1-A790-66A19E287BD5}" type="slidenum">
              <a:rPr lang="es-CO" smtClean="0"/>
              <a:t>‹Nº›</a:t>
            </a:fld>
            <a:endParaRPr lang="es-CO"/>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pic>
        <p:nvPicPr>
          <p:cNvPr id="8" name="7 Imagen"/>
          <p:cNvPicPr>
            <a:picLocks noChangeAspect="1"/>
          </p:cNvPicPr>
          <p:nvPr userDrawn="1"/>
        </p:nvPicPr>
        <p:blipFill rotWithShape="1">
          <a:blip r:embed="rId13"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2468732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emf"/><Relationship Id="rId5" Type="http://schemas.microsoft.com/office/2007/relationships/hdphoto" Target="../media/hdphoto4.wdp"/><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13 Grupo"/>
          <p:cNvGrpSpPr/>
          <p:nvPr/>
        </p:nvGrpSpPr>
        <p:grpSpPr>
          <a:xfrm>
            <a:off x="0" y="-20538"/>
            <a:ext cx="9144000" cy="5164038"/>
            <a:chOff x="0" y="-20538"/>
            <a:chExt cx="9144000" cy="5164038"/>
          </a:xfrm>
        </p:grpSpPr>
        <p:sp>
          <p:nvSpPr>
            <p:cNvPr id="6" name="5 Rectángulo"/>
            <p:cNvSpPr/>
            <p:nvPr/>
          </p:nvSpPr>
          <p:spPr>
            <a:xfrm>
              <a:off x="0" y="-20538"/>
              <a:ext cx="9144000" cy="5164038"/>
            </a:xfrm>
            <a:prstGeom prst="rect">
              <a:avLst/>
            </a:prstGeom>
            <a:solidFill>
              <a:srgbClr val="8D191D"/>
            </a:solidFill>
            <a:ln>
              <a:solidFill>
                <a:srgbClr val="AD142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7" name="6 Imagen"/>
            <p:cNvPicPr>
              <a:picLocks noChangeAspect="1"/>
            </p:cNvPicPr>
            <p:nvPr/>
          </p:nvPicPr>
          <p:blipFill rotWithShape="1">
            <a:blip r:embed="rId2" cstate="print">
              <a:extLst>
                <a:ext uri="{28A0092B-C50C-407E-A947-70E740481C1C}">
                  <a14:useLocalDpi xmlns:a14="http://schemas.microsoft.com/office/drawing/2010/main" val="0"/>
                </a:ext>
              </a:extLst>
            </a:blip>
            <a:srcRect l="8334" t="23573" r="4907" b="18862"/>
            <a:stretch/>
          </p:blipFill>
          <p:spPr>
            <a:xfrm>
              <a:off x="297709" y="318976"/>
              <a:ext cx="1573623" cy="446568"/>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
          <p:nvSpPr>
            <p:cNvPr id="12" name="11 CuadroTexto"/>
            <p:cNvSpPr txBox="1"/>
            <p:nvPr/>
          </p:nvSpPr>
          <p:spPr>
            <a:xfrm>
              <a:off x="309129" y="4566921"/>
              <a:ext cx="1374094" cy="261610"/>
            </a:xfrm>
            <a:prstGeom prst="rect">
              <a:avLst/>
            </a:prstGeom>
            <a:noFill/>
          </p:spPr>
          <p:txBody>
            <a:bodyPr wrap="none" rtlCol="0">
              <a:spAutoFit/>
            </a:bodyPr>
            <a:lstStyle/>
            <a:p>
              <a:r>
                <a:rPr lang="es-CO" sz="1100" b="1" dirty="0" smtClean="0">
                  <a:solidFill>
                    <a:srgbClr val="D8CEA3"/>
                  </a:solidFill>
                  <a:latin typeface="Arial" pitchFamily="34" charset="0"/>
                  <a:cs typeface="Arial" pitchFamily="34" charset="0"/>
                </a:rPr>
                <a:t>www.usco.edu.co</a:t>
              </a:r>
              <a:endParaRPr lang="es-CO" sz="1100" b="1" dirty="0">
                <a:solidFill>
                  <a:srgbClr val="D8CEA3"/>
                </a:solidFill>
                <a:latin typeface="Arial" pitchFamily="34" charset="0"/>
                <a:cs typeface="Arial" pitchFamily="34" charset="0"/>
              </a:endParaRPr>
            </a:p>
          </p:txBody>
        </p:sp>
        <p:sp>
          <p:nvSpPr>
            <p:cNvPr id="13" name="12 CuadroTexto"/>
            <p:cNvSpPr txBox="1"/>
            <p:nvPr/>
          </p:nvSpPr>
          <p:spPr>
            <a:xfrm>
              <a:off x="413116" y="4790511"/>
              <a:ext cx="1162498" cy="200055"/>
            </a:xfrm>
            <a:prstGeom prst="rect">
              <a:avLst/>
            </a:prstGeom>
            <a:noFill/>
          </p:spPr>
          <p:txBody>
            <a:bodyPr wrap="none" rtlCol="0">
              <a:spAutoFit/>
            </a:bodyPr>
            <a:lstStyle/>
            <a:p>
              <a:r>
                <a:rPr lang="es-CO" sz="700" b="1" dirty="0" smtClean="0">
                  <a:solidFill>
                    <a:srgbClr val="D8CEA3"/>
                  </a:solidFill>
                  <a:latin typeface="Arial" pitchFamily="34" charset="0"/>
                  <a:cs typeface="Arial" pitchFamily="34" charset="0"/>
                </a:rPr>
                <a:t>Vigilada MinEducación</a:t>
              </a:r>
              <a:endParaRPr lang="es-CO" sz="700" b="1" dirty="0">
                <a:solidFill>
                  <a:srgbClr val="D8CEA3"/>
                </a:solidFill>
                <a:latin typeface="Arial" pitchFamily="34" charset="0"/>
                <a:cs typeface="Arial" pitchFamily="34" charset="0"/>
              </a:endParaRPr>
            </a:p>
          </p:txBody>
        </p:sp>
      </p:grpSp>
      <p:sp>
        <p:nvSpPr>
          <p:cNvPr id="15" name="CuadroTexto 4"/>
          <p:cNvSpPr txBox="1"/>
          <p:nvPr/>
        </p:nvSpPr>
        <p:spPr>
          <a:xfrm>
            <a:off x="764252" y="1851670"/>
            <a:ext cx="7768188" cy="954107"/>
          </a:xfrm>
          <a:prstGeom prst="rect">
            <a:avLst/>
          </a:prstGeom>
          <a:noFill/>
        </p:spPr>
        <p:txBody>
          <a:bodyPr wrap="square" rtlCol="0">
            <a:spAutoFit/>
          </a:bodyPr>
          <a:lstStyle/>
          <a:p>
            <a:pPr algn="ctr"/>
            <a:r>
              <a:rPr lang="es-ES" sz="2800" dirty="0" smtClean="0">
                <a:solidFill>
                  <a:schemeClr val="bg2">
                    <a:lumMod val="75000"/>
                  </a:schemeClr>
                </a:solidFill>
              </a:rPr>
              <a:t>INFORME </a:t>
            </a:r>
            <a:endParaRPr lang="es-ES" sz="2800" dirty="0">
              <a:solidFill>
                <a:schemeClr val="bg2">
                  <a:lumMod val="75000"/>
                </a:schemeClr>
              </a:solidFill>
            </a:endParaRPr>
          </a:p>
          <a:p>
            <a:pPr algn="ctr"/>
            <a:r>
              <a:rPr lang="es-ES" sz="2800" dirty="0" smtClean="0">
                <a:solidFill>
                  <a:schemeClr val="bg2">
                    <a:lumMod val="75000"/>
                  </a:schemeClr>
                </a:solidFill>
              </a:rPr>
              <a:t>Estadísticas Institucionales - Agosto 2019</a:t>
            </a:r>
            <a:endParaRPr lang="es-ES" sz="2800" dirty="0">
              <a:solidFill>
                <a:schemeClr val="bg2">
                  <a:lumMod val="75000"/>
                </a:schemeClr>
              </a:solidFill>
            </a:endParaRPr>
          </a:p>
        </p:txBody>
      </p:sp>
      <p:sp>
        <p:nvSpPr>
          <p:cNvPr id="16" name="CuadroTexto 6"/>
          <p:cNvSpPr txBox="1"/>
          <p:nvPr/>
        </p:nvSpPr>
        <p:spPr>
          <a:xfrm>
            <a:off x="555605" y="3254313"/>
            <a:ext cx="1976118" cy="338554"/>
          </a:xfrm>
          <a:prstGeom prst="rect">
            <a:avLst/>
          </a:prstGeom>
          <a:noFill/>
        </p:spPr>
        <p:txBody>
          <a:bodyPr wrap="none" rtlCol="0">
            <a:spAutoFit/>
          </a:bodyPr>
          <a:lstStyle/>
          <a:p>
            <a:r>
              <a:rPr lang="es-ES" sz="1600" i="1" dirty="0" smtClean="0">
                <a:solidFill>
                  <a:schemeClr val="bg2">
                    <a:lumMod val="75000"/>
                  </a:schemeClr>
                </a:solidFill>
              </a:rPr>
              <a:t>Leidy Murillo Ramírez</a:t>
            </a:r>
            <a:endParaRPr lang="es-ES" sz="1600" i="1" dirty="0">
              <a:solidFill>
                <a:schemeClr val="bg2">
                  <a:lumMod val="75000"/>
                </a:schemeClr>
              </a:solidFill>
            </a:endParaRPr>
          </a:p>
        </p:txBody>
      </p:sp>
      <p:sp>
        <p:nvSpPr>
          <p:cNvPr id="17" name="CuadroTexto 7"/>
          <p:cNvSpPr txBox="1"/>
          <p:nvPr/>
        </p:nvSpPr>
        <p:spPr>
          <a:xfrm>
            <a:off x="555605" y="3562203"/>
            <a:ext cx="2430474" cy="430887"/>
          </a:xfrm>
          <a:prstGeom prst="rect">
            <a:avLst/>
          </a:prstGeom>
          <a:noFill/>
        </p:spPr>
        <p:txBody>
          <a:bodyPr wrap="none" rtlCol="0">
            <a:spAutoFit/>
          </a:bodyPr>
          <a:lstStyle/>
          <a:p>
            <a:r>
              <a:rPr lang="es-ES" sz="1100" dirty="0" smtClean="0">
                <a:solidFill>
                  <a:schemeClr val="bg2">
                    <a:lumMod val="75000"/>
                  </a:schemeClr>
                </a:solidFill>
              </a:rPr>
              <a:t>Profesional Especializado</a:t>
            </a:r>
          </a:p>
          <a:p>
            <a:r>
              <a:rPr lang="es-ES" sz="1100" dirty="0" smtClean="0">
                <a:solidFill>
                  <a:schemeClr val="bg2">
                    <a:lumMod val="75000"/>
                  </a:schemeClr>
                </a:solidFill>
              </a:rPr>
              <a:t>Sub grupo Aseguramiento de la Calidad</a:t>
            </a:r>
            <a:endParaRPr lang="es-ES" sz="1100" dirty="0">
              <a:solidFill>
                <a:schemeClr val="bg2">
                  <a:lumMod val="75000"/>
                </a:schemeClr>
              </a:solidFill>
            </a:endParaRPr>
          </a:p>
        </p:txBody>
      </p:sp>
    </p:spTree>
    <p:extLst>
      <p:ext uri="{BB962C8B-B14F-4D97-AF65-F5344CB8AC3E}">
        <p14:creationId xmlns:p14="http://schemas.microsoft.com/office/powerpoint/2010/main" val="1544600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389834384"/>
              </p:ext>
            </p:extLst>
          </p:nvPr>
        </p:nvGraphicFramePr>
        <p:xfrm>
          <a:off x="1259632" y="1278411"/>
          <a:ext cx="2967355" cy="2857500"/>
        </p:xfrm>
        <a:graphic>
          <a:graphicData uri="http://schemas.openxmlformats.org/drawingml/2006/table">
            <a:tbl>
              <a:tblPr firstRow="1" firstCol="1" bandRow="1">
                <a:tableStyleId>{5C22544A-7EE6-4342-B048-85BDC9FD1C3A}</a:tableStyleId>
              </a:tblPr>
              <a:tblGrid>
                <a:gridCol w="591185">
                  <a:extLst>
                    <a:ext uri="{9D8B030D-6E8A-4147-A177-3AD203B41FA5}">
                      <a16:colId xmlns:a16="http://schemas.microsoft.com/office/drawing/2014/main" val="19468271"/>
                    </a:ext>
                  </a:extLst>
                </a:gridCol>
                <a:gridCol w="1205865">
                  <a:extLst>
                    <a:ext uri="{9D8B030D-6E8A-4147-A177-3AD203B41FA5}">
                      <a16:colId xmlns:a16="http://schemas.microsoft.com/office/drawing/2014/main" val="3979844807"/>
                    </a:ext>
                  </a:extLst>
                </a:gridCol>
                <a:gridCol w="1170305">
                  <a:extLst>
                    <a:ext uri="{9D8B030D-6E8A-4147-A177-3AD203B41FA5}">
                      <a16:colId xmlns:a16="http://schemas.microsoft.com/office/drawing/2014/main" val="1412702824"/>
                    </a:ext>
                  </a:extLst>
                </a:gridCol>
              </a:tblGrid>
              <a:tr h="190500">
                <a:tc>
                  <a:txBody>
                    <a:bodyPr/>
                    <a:lstStyle/>
                    <a:p>
                      <a:pPr algn="ctr">
                        <a:lnSpc>
                          <a:spcPct val="107000"/>
                        </a:lnSpc>
                        <a:spcAft>
                          <a:spcPts val="0"/>
                        </a:spcAft>
                      </a:pPr>
                      <a:r>
                        <a:rPr lang="es-CO" sz="1100" dirty="0" smtClean="0">
                          <a:effectLst/>
                        </a:rPr>
                        <a:t>Período</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Tasa de deserción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Tasa de retención</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08683023"/>
                  </a:ext>
                </a:extLst>
              </a:tr>
              <a:tr h="190500">
                <a:tc>
                  <a:txBody>
                    <a:bodyPr/>
                    <a:lstStyle/>
                    <a:p>
                      <a:pPr algn="ctr">
                        <a:lnSpc>
                          <a:spcPct val="107000"/>
                        </a:lnSpc>
                        <a:spcAft>
                          <a:spcPts val="0"/>
                        </a:spcAft>
                      </a:pPr>
                      <a:r>
                        <a:rPr lang="es-CO" sz="1100">
                          <a:effectLst/>
                        </a:rPr>
                        <a:t>2012-1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6,78%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93,22%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8259330"/>
                  </a:ext>
                </a:extLst>
              </a:tr>
              <a:tr h="190500">
                <a:tc>
                  <a:txBody>
                    <a:bodyPr/>
                    <a:lstStyle/>
                    <a:p>
                      <a:pPr algn="ctr">
                        <a:lnSpc>
                          <a:spcPct val="107000"/>
                        </a:lnSpc>
                        <a:spcAft>
                          <a:spcPts val="0"/>
                        </a:spcAft>
                      </a:pPr>
                      <a:r>
                        <a:rPr lang="es-CO" sz="1100">
                          <a:effectLst/>
                        </a:rPr>
                        <a:t>2012-2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9,74%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90,26%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8807839"/>
                  </a:ext>
                </a:extLst>
              </a:tr>
              <a:tr h="190500">
                <a:tc>
                  <a:txBody>
                    <a:bodyPr/>
                    <a:lstStyle/>
                    <a:p>
                      <a:pPr algn="ctr">
                        <a:lnSpc>
                          <a:spcPct val="107000"/>
                        </a:lnSpc>
                        <a:spcAft>
                          <a:spcPts val="0"/>
                        </a:spcAft>
                      </a:pPr>
                      <a:r>
                        <a:rPr lang="es-CO" sz="1100">
                          <a:effectLst/>
                        </a:rPr>
                        <a:t>2013-1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6,54%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93,46%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5239707"/>
                  </a:ext>
                </a:extLst>
              </a:tr>
              <a:tr h="190500">
                <a:tc>
                  <a:txBody>
                    <a:bodyPr/>
                    <a:lstStyle/>
                    <a:p>
                      <a:pPr algn="ctr">
                        <a:lnSpc>
                          <a:spcPct val="107000"/>
                        </a:lnSpc>
                        <a:spcAft>
                          <a:spcPts val="0"/>
                        </a:spcAft>
                      </a:pPr>
                      <a:r>
                        <a:rPr lang="es-CO" sz="1100">
                          <a:effectLst/>
                        </a:rPr>
                        <a:t>2013-2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7,79%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92,21%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43626627"/>
                  </a:ext>
                </a:extLst>
              </a:tr>
              <a:tr h="190500">
                <a:tc>
                  <a:txBody>
                    <a:bodyPr/>
                    <a:lstStyle/>
                    <a:p>
                      <a:pPr algn="ctr">
                        <a:lnSpc>
                          <a:spcPct val="107000"/>
                        </a:lnSpc>
                        <a:spcAft>
                          <a:spcPts val="0"/>
                        </a:spcAft>
                      </a:pPr>
                      <a:r>
                        <a:rPr lang="es-CO" sz="1100">
                          <a:effectLst/>
                        </a:rPr>
                        <a:t>2014-1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12,15%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87,85%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2870661"/>
                  </a:ext>
                </a:extLst>
              </a:tr>
              <a:tr h="190500">
                <a:tc>
                  <a:txBody>
                    <a:bodyPr/>
                    <a:lstStyle/>
                    <a:p>
                      <a:pPr algn="ctr">
                        <a:lnSpc>
                          <a:spcPct val="107000"/>
                        </a:lnSpc>
                        <a:spcAft>
                          <a:spcPts val="0"/>
                        </a:spcAft>
                      </a:pPr>
                      <a:r>
                        <a:rPr lang="es-CO" sz="1100">
                          <a:effectLst/>
                        </a:rPr>
                        <a:t>2014-2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24,61%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75,39%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68233257"/>
                  </a:ext>
                </a:extLst>
              </a:tr>
              <a:tr h="190500">
                <a:tc>
                  <a:txBody>
                    <a:bodyPr/>
                    <a:lstStyle/>
                    <a:p>
                      <a:pPr algn="ctr">
                        <a:lnSpc>
                          <a:spcPct val="107000"/>
                        </a:lnSpc>
                        <a:spcAft>
                          <a:spcPts val="0"/>
                        </a:spcAft>
                      </a:pPr>
                      <a:r>
                        <a:rPr lang="es-CO" sz="1100">
                          <a:effectLst/>
                        </a:rPr>
                        <a:t>2015-1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8,27%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91,73%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1280065"/>
                  </a:ext>
                </a:extLst>
              </a:tr>
              <a:tr h="190500">
                <a:tc>
                  <a:txBody>
                    <a:bodyPr/>
                    <a:lstStyle/>
                    <a:p>
                      <a:pPr algn="ctr">
                        <a:lnSpc>
                          <a:spcPct val="107000"/>
                        </a:lnSpc>
                        <a:spcAft>
                          <a:spcPts val="0"/>
                        </a:spcAft>
                      </a:pPr>
                      <a:r>
                        <a:rPr lang="es-CO" sz="1100">
                          <a:effectLst/>
                        </a:rPr>
                        <a:t>2015-2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6,50%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93,50%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9585661"/>
                  </a:ext>
                </a:extLst>
              </a:tr>
              <a:tr h="190500">
                <a:tc>
                  <a:txBody>
                    <a:bodyPr/>
                    <a:lstStyle/>
                    <a:p>
                      <a:pPr algn="ctr">
                        <a:lnSpc>
                          <a:spcPct val="107000"/>
                        </a:lnSpc>
                        <a:spcAft>
                          <a:spcPts val="0"/>
                        </a:spcAft>
                      </a:pPr>
                      <a:r>
                        <a:rPr lang="es-CO" sz="1100">
                          <a:effectLst/>
                        </a:rPr>
                        <a:t>2016-1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10,27%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89,73%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1311067"/>
                  </a:ext>
                </a:extLst>
              </a:tr>
              <a:tr h="190500">
                <a:tc>
                  <a:txBody>
                    <a:bodyPr/>
                    <a:lstStyle/>
                    <a:p>
                      <a:pPr algn="ctr">
                        <a:lnSpc>
                          <a:spcPct val="107000"/>
                        </a:lnSpc>
                        <a:spcAft>
                          <a:spcPts val="0"/>
                        </a:spcAft>
                      </a:pPr>
                      <a:r>
                        <a:rPr lang="es-CO" sz="1100">
                          <a:effectLst/>
                        </a:rPr>
                        <a:t>2016-2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21,67%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78,33%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5909208"/>
                  </a:ext>
                </a:extLst>
              </a:tr>
              <a:tr h="190500">
                <a:tc>
                  <a:txBody>
                    <a:bodyPr/>
                    <a:lstStyle/>
                    <a:p>
                      <a:pPr algn="ctr">
                        <a:lnSpc>
                          <a:spcPct val="107000"/>
                        </a:lnSpc>
                        <a:spcAft>
                          <a:spcPts val="0"/>
                        </a:spcAft>
                      </a:pPr>
                      <a:r>
                        <a:rPr lang="es-CO" sz="1100">
                          <a:effectLst/>
                        </a:rPr>
                        <a:t>2017-1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10,30%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89,70%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1910243"/>
                  </a:ext>
                </a:extLst>
              </a:tr>
              <a:tr h="190500">
                <a:tc>
                  <a:txBody>
                    <a:bodyPr/>
                    <a:lstStyle/>
                    <a:p>
                      <a:pPr algn="ctr">
                        <a:lnSpc>
                          <a:spcPct val="107000"/>
                        </a:lnSpc>
                        <a:spcAft>
                          <a:spcPts val="0"/>
                        </a:spcAft>
                      </a:pPr>
                      <a:r>
                        <a:rPr lang="es-CO" sz="1100">
                          <a:effectLst/>
                        </a:rPr>
                        <a:t>2017-2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8,14%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91,86%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53074513"/>
                  </a:ext>
                </a:extLst>
              </a:tr>
              <a:tr h="190500">
                <a:tc>
                  <a:txBody>
                    <a:bodyPr/>
                    <a:lstStyle/>
                    <a:p>
                      <a:pPr algn="ctr">
                        <a:lnSpc>
                          <a:spcPct val="107000"/>
                        </a:lnSpc>
                        <a:spcAft>
                          <a:spcPts val="0"/>
                        </a:spcAft>
                      </a:pPr>
                      <a:r>
                        <a:rPr lang="es-CO" sz="1100">
                          <a:effectLst/>
                        </a:rPr>
                        <a:t>2018-1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11,56%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88,44%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44904591"/>
                  </a:ext>
                </a:extLst>
              </a:tr>
              <a:tr h="190500">
                <a:tc>
                  <a:txBody>
                    <a:bodyPr/>
                    <a:lstStyle/>
                    <a:p>
                      <a:pPr algn="ctr">
                        <a:lnSpc>
                          <a:spcPct val="107000"/>
                        </a:lnSpc>
                        <a:spcAft>
                          <a:spcPts val="0"/>
                        </a:spcAft>
                      </a:pPr>
                      <a:r>
                        <a:rPr lang="es-CO" sz="1100">
                          <a:effectLst/>
                        </a:rPr>
                        <a:t>2018-2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a:effectLst/>
                        </a:rPr>
                        <a:t>13,67%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100" dirty="0">
                          <a:effectLst/>
                        </a:rPr>
                        <a:t>86,33%</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2051011"/>
                  </a:ext>
                </a:extLst>
              </a:tr>
            </a:tbl>
          </a:graphicData>
        </a:graphic>
      </p:graphicFrame>
      <p:sp>
        <p:nvSpPr>
          <p:cNvPr id="3" name="4 CuadroTexto"/>
          <p:cNvSpPr txBox="1"/>
          <p:nvPr/>
        </p:nvSpPr>
        <p:spPr>
          <a:xfrm>
            <a:off x="2771800" y="267494"/>
            <a:ext cx="6264696" cy="461665"/>
          </a:xfrm>
          <a:prstGeom prst="rect">
            <a:avLst/>
          </a:prstGeom>
          <a:noFill/>
        </p:spPr>
        <p:txBody>
          <a:bodyPr wrap="square" rtlCol="0">
            <a:spAutoFit/>
          </a:bodyPr>
          <a:lstStyle/>
          <a:p>
            <a:r>
              <a:rPr lang="es-CO" sz="2400" b="1" dirty="0">
                <a:solidFill>
                  <a:schemeClr val="bg2">
                    <a:lumMod val="75000"/>
                  </a:schemeClr>
                </a:solidFill>
              </a:rPr>
              <a:t>Deserción por </a:t>
            </a:r>
            <a:r>
              <a:rPr lang="es-CO" sz="2400" b="1" dirty="0" smtClean="0">
                <a:solidFill>
                  <a:schemeClr val="bg2">
                    <a:lumMod val="75000"/>
                  </a:schemeClr>
                </a:solidFill>
              </a:rPr>
              <a:t>período </a:t>
            </a:r>
            <a:r>
              <a:rPr lang="es-CO" sz="2400" b="1" dirty="0">
                <a:solidFill>
                  <a:schemeClr val="bg2">
                    <a:lumMod val="75000"/>
                  </a:schemeClr>
                </a:solidFill>
              </a:rPr>
              <a:t>SPADIES </a:t>
            </a:r>
            <a:r>
              <a:rPr lang="es-CO" sz="2400" b="1" dirty="0" smtClean="0">
                <a:solidFill>
                  <a:schemeClr val="bg2">
                    <a:lumMod val="75000"/>
                  </a:schemeClr>
                </a:solidFill>
              </a:rPr>
              <a:t>2.8 </a:t>
            </a:r>
            <a:r>
              <a:rPr lang="es-CO" sz="2400" b="1" dirty="0">
                <a:solidFill>
                  <a:schemeClr val="bg2">
                    <a:lumMod val="75000"/>
                  </a:schemeClr>
                </a:solidFill>
              </a:rPr>
              <a:t>y R</a:t>
            </a:r>
            <a:r>
              <a:rPr lang="es-CO" sz="2400" b="1" dirty="0" smtClean="0">
                <a:solidFill>
                  <a:schemeClr val="bg2">
                    <a:lumMod val="75000"/>
                  </a:schemeClr>
                </a:solidFill>
              </a:rPr>
              <a:t>etención </a:t>
            </a:r>
            <a:endParaRPr lang="es-CO" sz="2400" b="1" dirty="0">
              <a:solidFill>
                <a:schemeClr val="bg2">
                  <a:lumMod val="75000"/>
                </a:schemeClr>
              </a:solidFill>
            </a:endParaRPr>
          </a:p>
        </p:txBody>
      </p:sp>
      <p:sp>
        <p:nvSpPr>
          <p:cNvPr id="4" name="Rectángulo 3"/>
          <p:cNvSpPr/>
          <p:nvPr/>
        </p:nvSpPr>
        <p:spPr>
          <a:xfrm>
            <a:off x="323528" y="4278544"/>
            <a:ext cx="5815560" cy="233975"/>
          </a:xfrm>
          <a:prstGeom prst="rect">
            <a:avLst/>
          </a:prstGeom>
        </p:spPr>
        <p:txBody>
          <a:bodyPr wrap="square">
            <a:spAutoFit/>
          </a:bodyPr>
          <a:lstStyle/>
          <a:p>
            <a:pPr algn="ctr">
              <a:lnSpc>
                <a:spcPct val="107000"/>
              </a:lnSpc>
              <a:spcAft>
                <a:spcPts val="0"/>
              </a:spcAft>
            </a:pPr>
            <a:r>
              <a:rPr lang="es-CO" sz="900" i="1" dirty="0"/>
              <a:t>Fuente: Sistema para la Prevención de la Deserción en Educación Superior (SPADIES) – 25/08/2019.</a:t>
            </a:r>
          </a:p>
        </p:txBody>
      </p:sp>
      <p:sp>
        <p:nvSpPr>
          <p:cNvPr id="5" name="Rectángulo 4"/>
          <p:cNvSpPr/>
          <p:nvPr/>
        </p:nvSpPr>
        <p:spPr>
          <a:xfrm>
            <a:off x="4932040" y="1923678"/>
            <a:ext cx="3960440" cy="1566967"/>
          </a:xfrm>
          <a:prstGeom prst="rect">
            <a:avLst/>
          </a:prstGeom>
        </p:spPr>
        <p:txBody>
          <a:bodyPr wrap="square">
            <a:spAutoFit/>
          </a:bodyPr>
          <a:lstStyle/>
          <a:p>
            <a:pPr algn="just">
              <a:lnSpc>
                <a:spcPct val="107000"/>
              </a:lnSpc>
              <a:spcAft>
                <a:spcPts val="0"/>
              </a:spcAft>
              <a:tabLst>
                <a:tab pos="1657350" algn="l"/>
              </a:tabLst>
            </a:pPr>
            <a:r>
              <a:rPr lang="es-CO" sz="1000" dirty="0" smtClean="0">
                <a:latin typeface="Calibri" panose="020F0502020204030204" pitchFamily="34" charset="0"/>
                <a:ea typeface="Calibri" panose="020F0502020204030204" pitchFamily="34" charset="0"/>
                <a:cs typeface="Times New Roman" panose="02020603050405020304" pitchFamily="18" charset="0"/>
              </a:rPr>
              <a:t>* La </a:t>
            </a:r>
            <a:r>
              <a:rPr lang="es-CO" sz="1000" dirty="0">
                <a:latin typeface="Calibri" panose="020F0502020204030204" pitchFamily="34" charset="0"/>
                <a:ea typeface="Calibri" panose="020F0502020204030204" pitchFamily="34" charset="0"/>
                <a:cs typeface="Times New Roman" panose="02020603050405020304" pitchFamily="18" charset="0"/>
              </a:rPr>
              <a:t>tasa de Deserción por Periodo SPADIES 2.8 es la proporción de estudiantes que estando matriculados dos semestres atrás son clasificados como desertores un año después. Matemáticamente, se toma el número de desertores en t sobre los matriculados no graduados en t-2</a:t>
            </a:r>
            <a:r>
              <a:rPr lang="es-CO" sz="1000" dirty="0" smtClean="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0"/>
              </a:spcAft>
              <a:tabLst>
                <a:tab pos="1657350" algn="l"/>
              </a:tabLst>
            </a:pPr>
            <a:endParaRPr lang="es-CO" sz="1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tabLst>
                <a:tab pos="1657350" algn="l"/>
              </a:tabLst>
            </a:pPr>
            <a:r>
              <a:rPr lang="es-CO" sz="1000" dirty="0">
                <a:latin typeface="Calibri" panose="020F0502020204030204" pitchFamily="34" charset="0"/>
                <a:ea typeface="Calibri" panose="020F0502020204030204" pitchFamily="34" charset="0"/>
                <a:cs typeface="Times New Roman" panose="02020603050405020304" pitchFamily="18" charset="0"/>
              </a:rPr>
              <a:t>** La tasa de retención es el inverso de la tasa de deserción por período, es decir la proporción de los estudiantes que permanecen activos en el sistema.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61660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467544" y="4369722"/>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abril de 2019) </a:t>
            </a:r>
            <a:endParaRPr lang="es-CO" sz="900" i="1" dirty="0"/>
          </a:p>
        </p:txBody>
      </p:sp>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755576" y="910277"/>
            <a:ext cx="3729905" cy="2241911"/>
          </a:xfrm>
          <a:prstGeom prst="rect">
            <a:avLst/>
          </a:prstGeom>
        </p:spPr>
      </p:pic>
      <p:pic>
        <p:nvPicPr>
          <p:cNvPr id="6" name="Imagen 5"/>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Layer>
                </a14:imgProps>
              </a:ext>
            </a:extLst>
          </a:blip>
          <a:stretch>
            <a:fillRect/>
          </a:stretch>
        </p:blipFill>
        <p:spPr>
          <a:xfrm>
            <a:off x="4788024" y="910277"/>
            <a:ext cx="3720493" cy="2236254"/>
          </a:xfrm>
          <a:prstGeom prst="rect">
            <a:avLst/>
          </a:prstGeom>
        </p:spPr>
      </p:pic>
      <p:pic>
        <p:nvPicPr>
          <p:cNvPr id="7" name="Imagen 6"/>
          <p:cNvPicPr>
            <a:picLocks noChangeAspect="1"/>
          </p:cNvPicPr>
          <p:nvPr/>
        </p:nvPicPr>
        <p:blipFill>
          <a:blip r:embed="rId6"/>
          <a:stretch>
            <a:fillRect/>
          </a:stretch>
        </p:blipFill>
        <p:spPr>
          <a:xfrm>
            <a:off x="515629" y="3315312"/>
            <a:ext cx="7992888" cy="1054410"/>
          </a:xfrm>
          <a:prstGeom prst="rect">
            <a:avLst/>
          </a:prstGeom>
        </p:spPr>
      </p:pic>
    </p:spTree>
    <p:extLst>
      <p:ext uri="{BB962C8B-B14F-4D97-AF65-F5344CB8AC3E}">
        <p14:creationId xmlns:p14="http://schemas.microsoft.com/office/powerpoint/2010/main" val="1436268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90119" y="4106799"/>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7" name="Imagen 6"/>
          <p:cNvPicPr>
            <a:picLocks noChangeAspect="1"/>
          </p:cNvPicPr>
          <p:nvPr/>
        </p:nvPicPr>
        <p:blipFill>
          <a:blip r:embed="rId2"/>
          <a:stretch>
            <a:fillRect/>
          </a:stretch>
        </p:blipFill>
        <p:spPr>
          <a:xfrm>
            <a:off x="2407394" y="1117728"/>
            <a:ext cx="4324846" cy="2318118"/>
          </a:xfrm>
          <a:prstGeom prst="rect">
            <a:avLst/>
          </a:prstGeom>
        </p:spPr>
      </p:pic>
      <p:pic>
        <p:nvPicPr>
          <p:cNvPr id="8" name="Imagen 7"/>
          <p:cNvPicPr>
            <a:picLocks noChangeAspect="1"/>
          </p:cNvPicPr>
          <p:nvPr/>
        </p:nvPicPr>
        <p:blipFill>
          <a:blip r:embed="rId3"/>
          <a:stretch>
            <a:fillRect/>
          </a:stretch>
        </p:blipFill>
        <p:spPr>
          <a:xfrm>
            <a:off x="90119" y="3602743"/>
            <a:ext cx="8946377" cy="337159"/>
          </a:xfrm>
          <a:prstGeom prst="rect">
            <a:avLst/>
          </a:prstGeom>
        </p:spPr>
      </p:pic>
    </p:spTree>
    <p:extLst>
      <p:ext uri="{BB962C8B-B14F-4D97-AF65-F5344CB8AC3E}">
        <p14:creationId xmlns:p14="http://schemas.microsoft.com/office/powerpoint/2010/main" val="2676519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179512"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4" name="Imagen 3"/>
          <p:cNvPicPr>
            <a:picLocks noChangeAspect="1"/>
          </p:cNvPicPr>
          <p:nvPr/>
        </p:nvPicPr>
        <p:blipFill>
          <a:blip r:embed="rId2"/>
          <a:stretch>
            <a:fillRect/>
          </a:stretch>
        </p:blipFill>
        <p:spPr>
          <a:xfrm>
            <a:off x="1331640" y="1059581"/>
            <a:ext cx="3033099" cy="1925081"/>
          </a:xfrm>
          <a:prstGeom prst="rect">
            <a:avLst/>
          </a:prstGeom>
        </p:spPr>
      </p:pic>
      <p:pic>
        <p:nvPicPr>
          <p:cNvPr id="6" name="Imagen 5"/>
          <p:cNvPicPr>
            <a:picLocks noChangeAspect="1"/>
          </p:cNvPicPr>
          <p:nvPr/>
        </p:nvPicPr>
        <p:blipFill>
          <a:blip r:embed="rId3"/>
          <a:stretch>
            <a:fillRect/>
          </a:stretch>
        </p:blipFill>
        <p:spPr>
          <a:xfrm>
            <a:off x="4619820" y="1059582"/>
            <a:ext cx="3504122" cy="1925080"/>
          </a:xfrm>
          <a:prstGeom prst="rect">
            <a:avLst/>
          </a:prstGeom>
        </p:spPr>
      </p:pic>
      <p:pic>
        <p:nvPicPr>
          <p:cNvPr id="7" name="Imagen 6"/>
          <p:cNvPicPr>
            <a:picLocks noChangeAspect="1"/>
          </p:cNvPicPr>
          <p:nvPr/>
        </p:nvPicPr>
        <p:blipFill>
          <a:blip r:embed="rId4"/>
          <a:stretch>
            <a:fillRect/>
          </a:stretch>
        </p:blipFill>
        <p:spPr>
          <a:xfrm>
            <a:off x="124434" y="3147814"/>
            <a:ext cx="8882552" cy="1195008"/>
          </a:xfrm>
          <a:prstGeom prst="rect">
            <a:avLst/>
          </a:prstGeom>
        </p:spPr>
      </p:pic>
    </p:spTree>
    <p:extLst>
      <p:ext uri="{BB962C8B-B14F-4D97-AF65-F5344CB8AC3E}">
        <p14:creationId xmlns:p14="http://schemas.microsoft.com/office/powerpoint/2010/main" val="3971724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179512" y="4441332"/>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3" name="Imagen 2"/>
          <p:cNvPicPr>
            <a:picLocks noChangeAspect="1"/>
          </p:cNvPicPr>
          <p:nvPr/>
        </p:nvPicPr>
        <p:blipFill>
          <a:blip r:embed="rId2"/>
          <a:stretch>
            <a:fillRect/>
          </a:stretch>
        </p:blipFill>
        <p:spPr>
          <a:xfrm>
            <a:off x="2771801" y="987574"/>
            <a:ext cx="3161608" cy="2148058"/>
          </a:xfrm>
          <a:prstGeom prst="rect">
            <a:avLst/>
          </a:prstGeom>
        </p:spPr>
      </p:pic>
      <p:pic>
        <p:nvPicPr>
          <p:cNvPr id="6" name="Imagen 5"/>
          <p:cNvPicPr>
            <a:picLocks noChangeAspect="1"/>
          </p:cNvPicPr>
          <p:nvPr/>
        </p:nvPicPr>
        <p:blipFill>
          <a:blip r:embed="rId3"/>
          <a:stretch>
            <a:fillRect/>
          </a:stretch>
        </p:blipFill>
        <p:spPr>
          <a:xfrm>
            <a:off x="251520" y="3219822"/>
            <a:ext cx="8620081" cy="1159697"/>
          </a:xfrm>
          <a:prstGeom prst="rect">
            <a:avLst/>
          </a:prstGeom>
        </p:spPr>
      </p:pic>
    </p:spTree>
    <p:extLst>
      <p:ext uri="{BB962C8B-B14F-4D97-AF65-F5344CB8AC3E}">
        <p14:creationId xmlns:p14="http://schemas.microsoft.com/office/powerpoint/2010/main" val="3793988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107504"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2785921" y="987574"/>
            <a:ext cx="3397783" cy="1984614"/>
          </a:xfrm>
          <a:prstGeom prst="rect">
            <a:avLst/>
          </a:prstGeom>
        </p:spPr>
      </p:pic>
      <p:pic>
        <p:nvPicPr>
          <p:cNvPr id="6" name="Imagen 5"/>
          <p:cNvPicPr>
            <a:picLocks noChangeAspect="1"/>
          </p:cNvPicPr>
          <p:nvPr/>
        </p:nvPicPr>
        <p:blipFill>
          <a:blip r:embed="rId4"/>
          <a:stretch>
            <a:fillRect/>
          </a:stretch>
        </p:blipFill>
        <p:spPr>
          <a:xfrm>
            <a:off x="107504" y="3086362"/>
            <a:ext cx="8928992" cy="1201256"/>
          </a:xfrm>
          <a:prstGeom prst="rect">
            <a:avLst/>
          </a:prstGeom>
        </p:spPr>
      </p:pic>
    </p:spTree>
    <p:extLst>
      <p:ext uri="{BB962C8B-B14F-4D97-AF65-F5344CB8AC3E}">
        <p14:creationId xmlns:p14="http://schemas.microsoft.com/office/powerpoint/2010/main" val="3084443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72008" y="4420506"/>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6" name="Imagen 5"/>
          <p:cNvPicPr>
            <a:picLocks noChangeAspect="1"/>
          </p:cNvPicPr>
          <p:nvPr/>
        </p:nvPicPr>
        <p:blipFill>
          <a:blip r:embed="rId2"/>
          <a:stretch>
            <a:fillRect/>
          </a:stretch>
        </p:blipFill>
        <p:spPr>
          <a:xfrm>
            <a:off x="3059832" y="987573"/>
            <a:ext cx="3333398" cy="2092145"/>
          </a:xfrm>
          <a:prstGeom prst="rect">
            <a:avLst/>
          </a:prstGeom>
        </p:spPr>
      </p:pic>
      <p:pic>
        <p:nvPicPr>
          <p:cNvPr id="3" name="Imagen 2"/>
          <p:cNvPicPr>
            <a:picLocks noChangeAspect="1"/>
          </p:cNvPicPr>
          <p:nvPr/>
        </p:nvPicPr>
        <p:blipFill>
          <a:blip r:embed="rId3"/>
          <a:stretch>
            <a:fillRect/>
          </a:stretch>
        </p:blipFill>
        <p:spPr>
          <a:xfrm>
            <a:off x="72008" y="3160160"/>
            <a:ext cx="8964488" cy="1206031"/>
          </a:xfrm>
          <a:prstGeom prst="rect">
            <a:avLst/>
          </a:prstGeom>
        </p:spPr>
      </p:pic>
    </p:spTree>
    <p:extLst>
      <p:ext uri="{BB962C8B-B14F-4D97-AF65-F5344CB8AC3E}">
        <p14:creationId xmlns:p14="http://schemas.microsoft.com/office/powerpoint/2010/main" val="1703596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179512" y="4299942"/>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4" name="Imagen 3"/>
          <p:cNvPicPr>
            <a:picLocks noChangeAspect="1"/>
          </p:cNvPicPr>
          <p:nvPr/>
        </p:nvPicPr>
        <p:blipFill>
          <a:blip r:embed="rId2"/>
          <a:stretch>
            <a:fillRect/>
          </a:stretch>
        </p:blipFill>
        <p:spPr>
          <a:xfrm>
            <a:off x="323528" y="1813008"/>
            <a:ext cx="4680520" cy="2342366"/>
          </a:xfrm>
          <a:prstGeom prst="rect">
            <a:avLst/>
          </a:prstGeom>
        </p:spPr>
      </p:pic>
      <p:pic>
        <p:nvPicPr>
          <p:cNvPr id="7" name="Imagen 6"/>
          <p:cNvPicPr>
            <a:picLocks noChangeAspect="1"/>
          </p:cNvPicPr>
          <p:nvPr/>
        </p:nvPicPr>
        <p:blipFill>
          <a:blip r:embed="rId3"/>
          <a:stretch>
            <a:fillRect/>
          </a:stretch>
        </p:blipFill>
        <p:spPr>
          <a:xfrm>
            <a:off x="5148064" y="1419622"/>
            <a:ext cx="3672408" cy="2735752"/>
          </a:xfrm>
          <a:prstGeom prst="rect">
            <a:avLst/>
          </a:prstGeom>
        </p:spPr>
      </p:pic>
    </p:spTree>
    <p:extLst>
      <p:ext uri="{BB962C8B-B14F-4D97-AF65-F5344CB8AC3E}">
        <p14:creationId xmlns:p14="http://schemas.microsoft.com/office/powerpoint/2010/main" val="2033837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Estudiantes</a:t>
            </a:r>
            <a:endParaRPr lang="es-CO" sz="2800" b="1" dirty="0">
              <a:solidFill>
                <a:schemeClr val="bg2">
                  <a:lumMod val="75000"/>
                </a:schemeClr>
              </a:solidFill>
            </a:endParaRPr>
          </a:p>
        </p:txBody>
      </p:sp>
      <p:sp>
        <p:nvSpPr>
          <p:cNvPr id="5" name="Rectángulo 4"/>
          <p:cNvSpPr/>
          <p:nvPr/>
        </p:nvSpPr>
        <p:spPr>
          <a:xfrm>
            <a:off x="323528" y="4190681"/>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8" name="Imagen 7"/>
          <p:cNvPicPr>
            <a:picLocks noChangeAspect="1"/>
          </p:cNvPicPr>
          <p:nvPr/>
        </p:nvPicPr>
        <p:blipFill>
          <a:blip r:embed="rId2"/>
          <a:stretch>
            <a:fillRect/>
          </a:stretch>
        </p:blipFill>
        <p:spPr>
          <a:xfrm>
            <a:off x="755576" y="1482192"/>
            <a:ext cx="4320480" cy="2596884"/>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1122281"/>
            <a:ext cx="2831684" cy="2944245"/>
          </a:xfrm>
          <a:prstGeom prst="rect">
            <a:avLst/>
          </a:prstGeom>
        </p:spPr>
      </p:pic>
    </p:spTree>
    <p:extLst>
      <p:ext uri="{BB962C8B-B14F-4D97-AF65-F5344CB8AC3E}">
        <p14:creationId xmlns:p14="http://schemas.microsoft.com/office/powerpoint/2010/main" val="313764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Graduados</a:t>
            </a:r>
            <a:endParaRPr lang="es-CO" sz="2800" b="1" dirty="0">
              <a:solidFill>
                <a:schemeClr val="bg2">
                  <a:lumMod val="75000"/>
                </a:schemeClr>
              </a:solidFill>
            </a:endParaRPr>
          </a:p>
        </p:txBody>
      </p:sp>
      <p:sp>
        <p:nvSpPr>
          <p:cNvPr id="5" name="Rectángulo 4"/>
          <p:cNvSpPr/>
          <p:nvPr/>
        </p:nvSpPr>
        <p:spPr>
          <a:xfrm>
            <a:off x="179512" y="4515966"/>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agosto de 2019) </a:t>
            </a:r>
            <a:endParaRPr lang="es-CO" sz="900" i="1"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1879" y="915566"/>
            <a:ext cx="5292643" cy="3526619"/>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3382264938"/>
              </p:ext>
            </p:extLst>
          </p:nvPr>
        </p:nvGraphicFramePr>
        <p:xfrm>
          <a:off x="683568" y="2427734"/>
          <a:ext cx="2664296" cy="669032"/>
        </p:xfrm>
        <a:graphic>
          <a:graphicData uri="http://schemas.openxmlformats.org/drawingml/2006/table">
            <a:tbl>
              <a:tblPr>
                <a:tableStyleId>{BC89EF96-8CEA-46FF-86C4-4CE0E7609802}</a:tableStyleId>
              </a:tblPr>
              <a:tblGrid>
                <a:gridCol w="1304312">
                  <a:extLst>
                    <a:ext uri="{9D8B030D-6E8A-4147-A177-3AD203B41FA5}">
                      <a16:colId xmlns:a16="http://schemas.microsoft.com/office/drawing/2014/main" val="176717781"/>
                    </a:ext>
                  </a:extLst>
                </a:gridCol>
                <a:gridCol w="1359984">
                  <a:extLst>
                    <a:ext uri="{9D8B030D-6E8A-4147-A177-3AD203B41FA5}">
                      <a16:colId xmlns:a16="http://schemas.microsoft.com/office/drawing/2014/main" val="2105380351"/>
                    </a:ext>
                  </a:extLst>
                </a:gridCol>
              </a:tblGrid>
              <a:tr h="334516">
                <a:tc rowSpan="2">
                  <a:txBody>
                    <a:bodyPr/>
                    <a:lstStyle/>
                    <a:p>
                      <a:pPr algn="ctr" fontAlgn="ctr"/>
                      <a:r>
                        <a:rPr lang="es-CO" sz="1200" b="1" u="none" strike="noStrike" dirty="0">
                          <a:effectLst/>
                        </a:rPr>
                        <a:t>Graduados total</a:t>
                      </a:r>
                      <a:endParaRPr lang="es-CO" sz="1200" b="1" i="0" u="none" strike="noStrike" dirty="0">
                        <a:solidFill>
                          <a:srgbClr val="000000"/>
                        </a:solidFill>
                        <a:effectLst/>
                        <a:latin typeface="Angie Regular" panose="00000400000000000000" pitchFamily="2" charset="0"/>
                      </a:endParaRPr>
                    </a:p>
                  </a:txBody>
                  <a:tcPr marL="9525" marR="9525" marT="9525" marB="0" anchor="ctr"/>
                </a:tc>
                <a:tc>
                  <a:txBody>
                    <a:bodyPr/>
                    <a:lstStyle/>
                    <a:p>
                      <a:pPr algn="ctr" fontAlgn="b"/>
                      <a:r>
                        <a:rPr lang="es-CO" sz="1200" b="1" u="none" strike="noStrike" dirty="0" smtClean="0">
                          <a:effectLst/>
                        </a:rPr>
                        <a:t>37.330</a:t>
                      </a:r>
                      <a:endParaRPr lang="es-CO" sz="1200" b="1" i="0" u="none" strike="noStrike" dirty="0">
                        <a:solidFill>
                          <a:srgbClr val="000000"/>
                        </a:solidFill>
                        <a:effectLst/>
                        <a:latin typeface="Angie Regular" panose="00000400000000000000" pitchFamily="2" charset="0"/>
                      </a:endParaRPr>
                    </a:p>
                  </a:txBody>
                  <a:tcPr marL="9525" marR="9525" marT="9525" marB="0" anchor="ctr"/>
                </a:tc>
                <a:extLst>
                  <a:ext uri="{0D108BD9-81ED-4DB2-BD59-A6C34878D82A}">
                    <a16:rowId xmlns:a16="http://schemas.microsoft.com/office/drawing/2014/main" val="254202461"/>
                  </a:ext>
                </a:extLst>
              </a:tr>
              <a:tr h="334516">
                <a:tc vMerge="1">
                  <a:txBody>
                    <a:bodyPr/>
                    <a:lstStyle/>
                    <a:p>
                      <a:endParaRPr lang="es-CO"/>
                    </a:p>
                  </a:txBody>
                  <a:tcPr/>
                </a:tc>
                <a:tc>
                  <a:txBody>
                    <a:bodyPr/>
                    <a:lstStyle/>
                    <a:p>
                      <a:pPr algn="ctr" fontAlgn="b"/>
                      <a:r>
                        <a:rPr lang="es-CO" sz="1200" u="none" strike="noStrike" dirty="0">
                          <a:effectLst/>
                        </a:rPr>
                        <a:t>28/08/2019</a:t>
                      </a:r>
                      <a:endParaRPr lang="es-CO" sz="1200" b="0" i="0" u="none" strike="noStrike" dirty="0">
                        <a:solidFill>
                          <a:srgbClr val="000000"/>
                        </a:solidFill>
                        <a:effectLst/>
                        <a:latin typeface="Angie Regular" panose="00000400000000000000" pitchFamily="2" charset="0"/>
                      </a:endParaRPr>
                    </a:p>
                  </a:txBody>
                  <a:tcPr marL="9525" marR="9525" marT="9525" marB="0" anchor="ctr"/>
                </a:tc>
                <a:extLst>
                  <a:ext uri="{0D108BD9-81ED-4DB2-BD59-A6C34878D82A}">
                    <a16:rowId xmlns:a16="http://schemas.microsoft.com/office/drawing/2014/main" val="3196879174"/>
                  </a:ext>
                </a:extLst>
              </a:tr>
            </a:tbl>
          </a:graphicData>
        </a:graphic>
      </p:graphicFrame>
    </p:spTree>
    <p:extLst>
      <p:ext uri="{BB962C8B-B14F-4D97-AF65-F5344CB8AC3E}">
        <p14:creationId xmlns:p14="http://schemas.microsoft.com/office/powerpoint/2010/main" val="2526943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2699792" y="267494"/>
            <a:ext cx="4680520" cy="576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chemeClr val="bg2">
                    <a:lumMod val="75000"/>
                  </a:schemeClr>
                </a:solidFill>
              </a:rPr>
              <a:t>Programas Académicos Activos: 74 </a:t>
            </a:r>
          </a:p>
        </p:txBody>
      </p:sp>
      <p:sp>
        <p:nvSpPr>
          <p:cNvPr id="5" name="4 Rectángulo"/>
          <p:cNvSpPr/>
          <p:nvPr/>
        </p:nvSpPr>
        <p:spPr>
          <a:xfrm>
            <a:off x="841467" y="3972705"/>
            <a:ext cx="4198585" cy="230832"/>
          </a:xfrm>
          <a:prstGeom prst="rect">
            <a:avLst/>
          </a:prstGeom>
        </p:spPr>
        <p:txBody>
          <a:bodyPr wrap="none">
            <a:spAutoFit/>
          </a:bodyPr>
          <a:lstStyle/>
          <a:p>
            <a:r>
              <a:rPr lang="es-CO" sz="900" i="1" dirty="0" smtClean="0"/>
              <a:t>Fuente: Elaboración propia, Oficina Aseguramiento de la Calidad – SNIES Agosto 2019</a:t>
            </a:r>
            <a:endParaRPr lang="es-CO" sz="900" i="1" dirty="0"/>
          </a:p>
        </p:txBody>
      </p:sp>
      <p:graphicFrame>
        <p:nvGraphicFramePr>
          <p:cNvPr id="6" name="2 Tabla"/>
          <p:cNvGraphicFramePr>
            <a:graphicFrameLocks noGrp="1"/>
          </p:cNvGraphicFramePr>
          <p:nvPr>
            <p:extLst>
              <p:ext uri="{D42A27DB-BD31-4B8C-83A1-F6EECF244321}">
                <p14:modId xmlns:p14="http://schemas.microsoft.com/office/powerpoint/2010/main" val="2305781149"/>
              </p:ext>
            </p:extLst>
          </p:nvPr>
        </p:nvGraphicFramePr>
        <p:xfrm>
          <a:off x="899592" y="1207462"/>
          <a:ext cx="7272808" cy="2732440"/>
        </p:xfrm>
        <a:graphic>
          <a:graphicData uri="http://schemas.openxmlformats.org/drawingml/2006/table">
            <a:tbl>
              <a:tblPr firstRow="1" bandRow="1">
                <a:tableStyleId>{3B4B98B0-60AC-42C2-AFA5-B58CD77FA1E5}</a:tableStyleId>
              </a:tblPr>
              <a:tblGrid>
                <a:gridCol w="1728192">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2664296">
                  <a:extLst>
                    <a:ext uri="{9D8B030D-6E8A-4147-A177-3AD203B41FA5}">
                      <a16:colId xmlns:a16="http://schemas.microsoft.com/office/drawing/2014/main" val="20002"/>
                    </a:ext>
                  </a:extLst>
                </a:gridCol>
                <a:gridCol w="2088232">
                  <a:extLst>
                    <a:ext uri="{9D8B030D-6E8A-4147-A177-3AD203B41FA5}">
                      <a16:colId xmlns:a16="http://schemas.microsoft.com/office/drawing/2014/main" val="20003"/>
                    </a:ext>
                  </a:extLst>
                </a:gridCol>
              </a:tblGrid>
              <a:tr h="304332">
                <a:tc gridSpan="4">
                  <a:txBody>
                    <a:bodyPr/>
                    <a:lstStyle/>
                    <a:p>
                      <a:pPr algn="ctr"/>
                      <a:r>
                        <a:rPr lang="es-CO" sz="1200" dirty="0" smtClean="0"/>
                        <a:t>SNIES Agosto de</a:t>
                      </a:r>
                      <a:r>
                        <a:rPr lang="es-CO" sz="1200" baseline="0" dirty="0" smtClean="0"/>
                        <a:t> 2019</a:t>
                      </a:r>
                      <a:endParaRPr lang="es-CO" sz="1200" dirty="0"/>
                    </a:p>
                  </a:txBody>
                  <a:tcPr marT="34290" marB="3429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84824">
                <a:tc gridSpan="4">
                  <a:txBody>
                    <a:bodyPr/>
                    <a:lstStyle/>
                    <a:p>
                      <a:pPr algn="ctr"/>
                      <a:r>
                        <a:rPr lang="es-CO" sz="1200" b="1" dirty="0" smtClean="0"/>
                        <a:t>NEIVA - 65</a:t>
                      </a:r>
                      <a:endParaRPr lang="es-CO" sz="1200" b="1" dirty="0"/>
                    </a:p>
                  </a:txBody>
                  <a:tcPr marT="34290" marB="34290" anchor="ctr"/>
                </a:tc>
                <a:tc hMerge="1">
                  <a:txBody>
                    <a:bodyPr/>
                    <a:lstStyle/>
                    <a:p>
                      <a:endParaRPr lang="es-CO"/>
                    </a:p>
                  </a:txBody>
                  <a:tcPr/>
                </a:tc>
                <a:tc hMerge="1">
                  <a:txBody>
                    <a:bodyPr/>
                    <a:lstStyle/>
                    <a:p>
                      <a:pPr algn="ctr"/>
                      <a:endParaRPr lang="es-CO" sz="1200" b="1" dirty="0"/>
                    </a:p>
                  </a:txBody>
                  <a:tcPr marT="34290" marB="34290"/>
                </a:tc>
                <a:tc hMerge="1">
                  <a:txBody>
                    <a:bodyPr/>
                    <a:lstStyle/>
                    <a:p>
                      <a:endParaRPr lang="es-CO"/>
                    </a:p>
                  </a:txBody>
                  <a:tcPr/>
                </a:tc>
                <a:extLst>
                  <a:ext uri="{0D108BD9-81ED-4DB2-BD59-A6C34878D82A}">
                    <a16:rowId xmlns:a16="http://schemas.microsoft.com/office/drawing/2014/main" val="10001"/>
                  </a:ext>
                </a:extLst>
              </a:tr>
              <a:tr h="284824">
                <a:tc gridSpan="2">
                  <a:txBody>
                    <a:bodyPr/>
                    <a:lstStyle/>
                    <a:p>
                      <a:pPr algn="ctr"/>
                      <a:r>
                        <a:rPr lang="es-CO" sz="1200" b="0" dirty="0" smtClean="0"/>
                        <a:t>Pregrado</a:t>
                      </a:r>
                      <a:endParaRPr lang="es-CO" sz="1200" b="0" dirty="0"/>
                    </a:p>
                  </a:txBody>
                  <a:tcPr marT="34290" marB="34290" anchor="ctr"/>
                </a:tc>
                <a:tc hMerge="1">
                  <a:txBody>
                    <a:bodyPr/>
                    <a:lstStyle/>
                    <a:p>
                      <a:endParaRPr lang="es-CO" dirty="0"/>
                    </a:p>
                  </a:txBody>
                  <a:tcPr/>
                </a:tc>
                <a:tc gridSpan="2">
                  <a:txBody>
                    <a:bodyPr/>
                    <a:lstStyle/>
                    <a:p>
                      <a:pPr algn="ctr"/>
                      <a:r>
                        <a:rPr lang="es-CO" sz="1200" b="0" dirty="0" smtClean="0"/>
                        <a:t>Postgrados</a:t>
                      </a:r>
                      <a:endParaRPr lang="es-CO" sz="1200" b="0" dirty="0"/>
                    </a:p>
                  </a:txBody>
                  <a:tcPr marT="34290" marB="34290"/>
                </a:tc>
                <a:tc hMerge="1">
                  <a:txBody>
                    <a:bodyPr/>
                    <a:lstStyle/>
                    <a:p>
                      <a:pPr algn="ctr"/>
                      <a:endParaRPr lang="es-CO" dirty="0"/>
                    </a:p>
                  </a:txBody>
                  <a:tcPr/>
                </a:tc>
                <a:extLst>
                  <a:ext uri="{0D108BD9-81ED-4DB2-BD59-A6C34878D82A}">
                    <a16:rowId xmlns:a16="http://schemas.microsoft.com/office/drawing/2014/main" val="10002"/>
                  </a:ext>
                </a:extLst>
              </a:tr>
              <a:tr h="284824">
                <a:tc>
                  <a:txBody>
                    <a:bodyPr/>
                    <a:lstStyle/>
                    <a:p>
                      <a:pPr algn="l"/>
                      <a:r>
                        <a:rPr lang="es-CO" sz="1200" dirty="0" smtClean="0"/>
                        <a:t>Tecnología</a:t>
                      </a:r>
                      <a:endParaRPr lang="es-CO" sz="1200" dirty="0"/>
                    </a:p>
                  </a:txBody>
                  <a:tcPr marT="34290" marB="34290"/>
                </a:tc>
                <a:tc>
                  <a:txBody>
                    <a:bodyPr/>
                    <a:lstStyle/>
                    <a:p>
                      <a:pPr algn="ctr"/>
                      <a:r>
                        <a:rPr lang="es-CO" sz="1200" dirty="0" smtClean="0"/>
                        <a:t>2</a:t>
                      </a:r>
                      <a:endParaRPr lang="es-CO" sz="1200" dirty="0"/>
                    </a:p>
                  </a:txBody>
                  <a:tcPr marT="34290" marB="34290" anchor="ctr"/>
                </a:tc>
                <a:tc>
                  <a:txBody>
                    <a:bodyPr/>
                    <a:lstStyle/>
                    <a:p>
                      <a:pPr algn="l"/>
                      <a:r>
                        <a:rPr lang="es-CO" sz="1200" dirty="0" smtClean="0"/>
                        <a:t>Especialización Universitaria</a:t>
                      </a:r>
                      <a:endParaRPr lang="es-CO" sz="1200" dirty="0"/>
                    </a:p>
                  </a:txBody>
                  <a:tcPr marT="34290" marB="34290"/>
                </a:tc>
                <a:tc>
                  <a:txBody>
                    <a:bodyPr/>
                    <a:lstStyle/>
                    <a:p>
                      <a:pPr algn="ctr"/>
                      <a:r>
                        <a:rPr lang="es-CO" sz="1200" dirty="0" smtClean="0"/>
                        <a:t>11</a:t>
                      </a:r>
                      <a:endParaRPr lang="es-CO" sz="1200" dirty="0"/>
                    </a:p>
                  </a:txBody>
                  <a:tcPr marT="34290" marB="34290" anchor="ctr"/>
                </a:tc>
                <a:extLst>
                  <a:ext uri="{0D108BD9-81ED-4DB2-BD59-A6C34878D82A}">
                    <a16:rowId xmlns:a16="http://schemas.microsoft.com/office/drawing/2014/main" val="10003"/>
                  </a:ext>
                </a:extLst>
              </a:tr>
              <a:tr h="434340">
                <a:tc>
                  <a:txBody>
                    <a:bodyPr/>
                    <a:lstStyle/>
                    <a:p>
                      <a:pPr algn="l"/>
                      <a:r>
                        <a:rPr lang="es-CO" sz="1200" dirty="0" smtClean="0"/>
                        <a:t>Universitario</a:t>
                      </a:r>
                      <a:endParaRPr lang="es-CO" sz="1200" dirty="0"/>
                    </a:p>
                  </a:txBody>
                  <a:tcPr marT="34290" marB="34290" anchor="ctr"/>
                </a:tc>
                <a:tc>
                  <a:txBody>
                    <a:bodyPr/>
                    <a:lstStyle/>
                    <a:p>
                      <a:pPr algn="ctr"/>
                      <a:r>
                        <a:rPr lang="es-CO" sz="1200" dirty="0" smtClean="0"/>
                        <a:t>26</a:t>
                      </a:r>
                      <a:endParaRPr lang="es-CO" sz="1200" dirty="0"/>
                    </a:p>
                  </a:txBody>
                  <a:tcPr marT="34290" marB="34290" anchor="ctr"/>
                </a:tc>
                <a:tc>
                  <a:txBody>
                    <a:bodyPr/>
                    <a:lstStyle/>
                    <a:p>
                      <a:pPr algn="l"/>
                      <a:r>
                        <a:rPr lang="es-CO" sz="1200" dirty="0" smtClean="0"/>
                        <a:t>Especialización Medico</a:t>
                      </a:r>
                      <a:r>
                        <a:rPr lang="es-CO" sz="1200" baseline="0" dirty="0" smtClean="0"/>
                        <a:t> Quirúrgica</a:t>
                      </a:r>
                      <a:endParaRPr lang="es-CO" sz="1200" dirty="0"/>
                    </a:p>
                  </a:txBody>
                  <a:tcPr marT="34290" marB="34290"/>
                </a:tc>
                <a:tc>
                  <a:txBody>
                    <a:bodyPr/>
                    <a:lstStyle/>
                    <a:p>
                      <a:pPr algn="ctr"/>
                      <a:r>
                        <a:rPr lang="es-CO" sz="1200" dirty="0" smtClean="0"/>
                        <a:t>6</a:t>
                      </a:r>
                      <a:endParaRPr lang="es-CO" sz="1200" dirty="0"/>
                    </a:p>
                  </a:txBody>
                  <a:tcPr marT="34290" marB="34290" anchor="ctr"/>
                </a:tc>
                <a:extLst>
                  <a:ext uri="{0D108BD9-81ED-4DB2-BD59-A6C34878D82A}">
                    <a16:rowId xmlns:a16="http://schemas.microsoft.com/office/drawing/2014/main" val="10004"/>
                  </a:ext>
                </a:extLst>
              </a:tr>
              <a:tr h="284824">
                <a:tc>
                  <a:txBody>
                    <a:bodyPr/>
                    <a:lstStyle/>
                    <a:p>
                      <a:pPr algn="l"/>
                      <a:endParaRPr lang="es-CO" sz="1200" dirty="0"/>
                    </a:p>
                  </a:txBody>
                  <a:tcPr marT="34290" marB="34290"/>
                </a:tc>
                <a:tc>
                  <a:txBody>
                    <a:bodyPr/>
                    <a:lstStyle/>
                    <a:p>
                      <a:pPr algn="ctr"/>
                      <a:endParaRPr lang="es-CO" sz="1200" dirty="0"/>
                    </a:p>
                  </a:txBody>
                  <a:tcPr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Maestría</a:t>
                      </a:r>
                    </a:p>
                  </a:txBody>
                  <a:tcPr marT="34290" marB="34290"/>
                </a:tc>
                <a:tc>
                  <a:txBody>
                    <a:bodyPr/>
                    <a:lstStyle/>
                    <a:p>
                      <a:pPr algn="ctr"/>
                      <a:r>
                        <a:rPr lang="es-CO" sz="1200" dirty="0" smtClean="0"/>
                        <a:t>17</a:t>
                      </a:r>
                      <a:endParaRPr lang="es-CO" sz="1200" dirty="0"/>
                    </a:p>
                  </a:txBody>
                  <a:tcPr marT="34290" marB="34290" anchor="ctr"/>
                </a:tc>
                <a:extLst>
                  <a:ext uri="{0D108BD9-81ED-4DB2-BD59-A6C34878D82A}">
                    <a16:rowId xmlns:a16="http://schemas.microsoft.com/office/drawing/2014/main" val="10005"/>
                  </a:ext>
                </a:extLst>
              </a:tr>
              <a:tr h="284824">
                <a:tc>
                  <a:txBody>
                    <a:bodyPr/>
                    <a:lstStyle/>
                    <a:p>
                      <a:pPr algn="l"/>
                      <a:endParaRPr lang="es-CO" sz="1200" b="1" dirty="0"/>
                    </a:p>
                  </a:txBody>
                  <a:tcPr marT="34290" marB="34290"/>
                </a:tc>
                <a:tc>
                  <a:txBody>
                    <a:bodyPr/>
                    <a:lstStyle/>
                    <a:p>
                      <a:pPr algn="ctr"/>
                      <a:endParaRPr lang="es-CO" sz="1200" dirty="0"/>
                    </a:p>
                  </a:txBody>
                  <a:tcPr marT="34290" marB="34290" anchor="ctr"/>
                </a:tc>
                <a:tc>
                  <a:txBody>
                    <a:bodyPr/>
                    <a:lstStyle/>
                    <a:p>
                      <a:pPr algn="l"/>
                      <a:r>
                        <a:rPr lang="es-CO" sz="1200" dirty="0" smtClean="0"/>
                        <a:t>Doctorado</a:t>
                      </a:r>
                      <a:endParaRPr lang="es-CO" sz="1200" dirty="0"/>
                    </a:p>
                  </a:txBody>
                  <a:tcPr marT="34290" marB="34290"/>
                </a:tc>
                <a:tc>
                  <a:txBody>
                    <a:bodyPr/>
                    <a:lstStyle/>
                    <a:p>
                      <a:pPr algn="ctr"/>
                      <a:r>
                        <a:rPr lang="es-CO" sz="1200" dirty="0" smtClean="0"/>
                        <a:t>3</a:t>
                      </a:r>
                      <a:endParaRPr lang="es-CO" sz="1200" dirty="0"/>
                    </a:p>
                  </a:txBody>
                  <a:tcPr marT="34290" marB="34290" anchor="ctr"/>
                </a:tc>
                <a:extLst>
                  <a:ext uri="{0D108BD9-81ED-4DB2-BD59-A6C34878D82A}">
                    <a16:rowId xmlns:a16="http://schemas.microsoft.com/office/drawing/2014/main" val="10006"/>
                  </a:ext>
                </a:extLst>
              </a:tr>
              <a:tr h="284824">
                <a:tc gridSpan="2">
                  <a:txBody>
                    <a:bodyPr/>
                    <a:lstStyle/>
                    <a:p>
                      <a:pPr algn="ctr"/>
                      <a:r>
                        <a:rPr lang="es-CO" sz="1200" b="1" dirty="0" smtClean="0"/>
                        <a:t>GARZÓN - 2</a:t>
                      </a:r>
                      <a:endParaRPr lang="es-CO" sz="1200" b="1" dirty="0"/>
                    </a:p>
                  </a:txBody>
                  <a:tcPr marT="34290" marB="34290"/>
                </a:tc>
                <a:tc hMerge="1">
                  <a:txBody>
                    <a:bodyPr/>
                    <a:lstStyle/>
                    <a:p>
                      <a:pPr algn="ctr"/>
                      <a:endParaRPr lang="es-CO" sz="1200" dirty="0"/>
                    </a:p>
                  </a:txBody>
                  <a:tcPr marT="34290" marB="34290" anchor="ctr"/>
                </a:tc>
                <a:tc>
                  <a:txBody>
                    <a:bodyPr/>
                    <a:lstStyle/>
                    <a:p>
                      <a:pPr algn="ctr"/>
                      <a:r>
                        <a:rPr lang="es-CO" sz="1200" b="1" dirty="0" smtClean="0"/>
                        <a:t>LA</a:t>
                      </a:r>
                      <a:r>
                        <a:rPr lang="es-CO" sz="1200" b="1" baseline="0" dirty="0" smtClean="0"/>
                        <a:t> PLATA - 2</a:t>
                      </a:r>
                      <a:endParaRPr lang="es-CO" sz="1200" b="1" dirty="0"/>
                    </a:p>
                  </a:txBody>
                  <a:tcPr marT="34290" marB="34290"/>
                </a:tc>
                <a:tc>
                  <a:txBody>
                    <a:bodyPr/>
                    <a:lstStyle/>
                    <a:p>
                      <a:pPr algn="ctr"/>
                      <a:r>
                        <a:rPr lang="es-CO" sz="1200" b="1" dirty="0" smtClean="0"/>
                        <a:t>PITALITO - 5</a:t>
                      </a:r>
                      <a:endParaRPr lang="es-CO" sz="1200" b="1" dirty="0"/>
                    </a:p>
                  </a:txBody>
                  <a:tcPr marT="34290" marB="34290" anchor="ctr"/>
                </a:tc>
                <a:extLst>
                  <a:ext uri="{0D108BD9-81ED-4DB2-BD59-A6C34878D82A}">
                    <a16:rowId xmlns:a16="http://schemas.microsoft.com/office/drawing/2014/main" val="10007"/>
                  </a:ext>
                </a:extLst>
              </a:tr>
              <a:tr h="284824">
                <a:tc gridSpan="2">
                  <a:txBody>
                    <a:bodyPr/>
                    <a:lstStyle/>
                    <a:p>
                      <a:pPr algn="ctr"/>
                      <a:r>
                        <a:rPr lang="es-CO" sz="1200" b="0" dirty="0" smtClean="0"/>
                        <a:t>2  Universitario</a:t>
                      </a:r>
                      <a:endParaRPr lang="es-CO" sz="1200" b="0" dirty="0"/>
                    </a:p>
                  </a:txBody>
                  <a:tcPr marT="34290" marB="34290"/>
                </a:tc>
                <a:tc hMerge="1">
                  <a:txBody>
                    <a:bodyPr/>
                    <a:lstStyle/>
                    <a:p>
                      <a:pPr algn="ctr"/>
                      <a:endParaRPr lang="es-CO" sz="1200" dirty="0"/>
                    </a:p>
                  </a:txBody>
                  <a:tcPr marT="34290" marB="34290" anchor="ctr"/>
                </a:tc>
                <a:tc>
                  <a:txBody>
                    <a:bodyPr/>
                    <a:lstStyle/>
                    <a:p>
                      <a:pPr algn="ctr"/>
                      <a:r>
                        <a:rPr lang="es-CO" sz="1200" b="0" dirty="0" smtClean="0"/>
                        <a:t>2 Universitario</a:t>
                      </a:r>
                      <a:endParaRPr lang="es-CO" sz="1200" b="0" dirty="0"/>
                    </a:p>
                  </a:txBody>
                  <a:tcPr marT="34290" marB="34290"/>
                </a:tc>
                <a:tc>
                  <a:txBody>
                    <a:bodyPr/>
                    <a:lstStyle/>
                    <a:p>
                      <a:pPr algn="ctr"/>
                      <a:r>
                        <a:rPr lang="es-CO" sz="1200" b="0" dirty="0" smtClean="0"/>
                        <a:t>5 Universitario</a:t>
                      </a:r>
                      <a:endParaRPr lang="es-CO" sz="1200" b="0" dirty="0"/>
                    </a:p>
                  </a:txBody>
                  <a:tcPr marT="34290" marB="3429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7455660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Graduados</a:t>
            </a:r>
            <a:endParaRPr lang="es-CO" sz="2800" b="1" dirty="0">
              <a:solidFill>
                <a:schemeClr val="bg2">
                  <a:lumMod val="75000"/>
                </a:schemeClr>
              </a:solidFill>
            </a:endParaRPr>
          </a:p>
        </p:txBody>
      </p:sp>
      <p:sp>
        <p:nvSpPr>
          <p:cNvPr id="5" name="Rectángulo 4"/>
          <p:cNvSpPr/>
          <p:nvPr/>
        </p:nvSpPr>
        <p:spPr>
          <a:xfrm>
            <a:off x="155668" y="4371950"/>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3" name="Imagen 2"/>
          <p:cNvPicPr>
            <a:picLocks noChangeAspect="1"/>
          </p:cNvPicPr>
          <p:nvPr/>
        </p:nvPicPr>
        <p:blipFill>
          <a:blip r:embed="rId2"/>
          <a:stretch>
            <a:fillRect/>
          </a:stretch>
        </p:blipFill>
        <p:spPr>
          <a:xfrm>
            <a:off x="2627784" y="1015319"/>
            <a:ext cx="4051528" cy="2091111"/>
          </a:xfrm>
          <a:prstGeom prst="rect">
            <a:avLst/>
          </a:prstGeom>
        </p:spPr>
      </p:pic>
      <p:pic>
        <p:nvPicPr>
          <p:cNvPr id="6" name="Imagen 5"/>
          <p:cNvPicPr>
            <a:picLocks noChangeAspect="1"/>
          </p:cNvPicPr>
          <p:nvPr/>
        </p:nvPicPr>
        <p:blipFill>
          <a:blip r:embed="rId3"/>
          <a:stretch>
            <a:fillRect/>
          </a:stretch>
        </p:blipFill>
        <p:spPr>
          <a:xfrm>
            <a:off x="155668" y="3291830"/>
            <a:ext cx="8852561" cy="1033663"/>
          </a:xfrm>
          <a:prstGeom prst="rect">
            <a:avLst/>
          </a:prstGeom>
        </p:spPr>
      </p:pic>
    </p:spTree>
    <p:extLst>
      <p:ext uri="{BB962C8B-B14F-4D97-AF65-F5344CB8AC3E}">
        <p14:creationId xmlns:p14="http://schemas.microsoft.com/office/powerpoint/2010/main" val="1694082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Graduados</a:t>
            </a:r>
            <a:endParaRPr lang="es-CO" sz="2800" b="1" dirty="0">
              <a:solidFill>
                <a:schemeClr val="bg2">
                  <a:lumMod val="75000"/>
                </a:schemeClr>
              </a:solidFill>
            </a:endParaRPr>
          </a:p>
        </p:txBody>
      </p:sp>
      <p:sp>
        <p:nvSpPr>
          <p:cNvPr id="5" name="Rectángulo 4"/>
          <p:cNvSpPr/>
          <p:nvPr/>
        </p:nvSpPr>
        <p:spPr>
          <a:xfrm>
            <a:off x="251520" y="4443958"/>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4" name="Imagen 3"/>
          <p:cNvPicPr>
            <a:picLocks noChangeAspect="1"/>
          </p:cNvPicPr>
          <p:nvPr/>
        </p:nvPicPr>
        <p:blipFill>
          <a:blip r:embed="rId2"/>
          <a:stretch>
            <a:fillRect/>
          </a:stretch>
        </p:blipFill>
        <p:spPr>
          <a:xfrm>
            <a:off x="2563130" y="987574"/>
            <a:ext cx="4010513" cy="2160240"/>
          </a:xfrm>
          <a:prstGeom prst="rect">
            <a:avLst/>
          </a:prstGeom>
        </p:spPr>
      </p:pic>
      <p:pic>
        <p:nvPicPr>
          <p:cNvPr id="8" name="Imagen 7"/>
          <p:cNvPicPr>
            <a:picLocks noChangeAspect="1"/>
          </p:cNvPicPr>
          <p:nvPr/>
        </p:nvPicPr>
        <p:blipFill>
          <a:blip r:embed="rId3"/>
          <a:stretch>
            <a:fillRect/>
          </a:stretch>
        </p:blipFill>
        <p:spPr>
          <a:xfrm>
            <a:off x="251520" y="3291830"/>
            <a:ext cx="8633734" cy="1008112"/>
          </a:xfrm>
          <a:prstGeom prst="rect">
            <a:avLst/>
          </a:prstGeom>
        </p:spPr>
      </p:pic>
    </p:spTree>
    <p:extLst>
      <p:ext uri="{BB962C8B-B14F-4D97-AF65-F5344CB8AC3E}">
        <p14:creationId xmlns:p14="http://schemas.microsoft.com/office/powerpoint/2010/main" val="16699747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Graduados</a:t>
            </a:r>
            <a:endParaRPr lang="es-CO" sz="2800" b="1" dirty="0">
              <a:solidFill>
                <a:schemeClr val="bg2">
                  <a:lumMod val="75000"/>
                </a:schemeClr>
              </a:solidFill>
            </a:endParaRPr>
          </a:p>
        </p:txBody>
      </p:sp>
      <p:sp>
        <p:nvSpPr>
          <p:cNvPr id="5" name="Rectángulo 4"/>
          <p:cNvSpPr/>
          <p:nvPr/>
        </p:nvSpPr>
        <p:spPr>
          <a:xfrm>
            <a:off x="179512" y="4443958"/>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6" name="Imagen 5"/>
          <p:cNvPicPr>
            <a:picLocks noChangeAspect="1"/>
          </p:cNvPicPr>
          <p:nvPr/>
        </p:nvPicPr>
        <p:blipFill>
          <a:blip r:embed="rId2"/>
          <a:stretch>
            <a:fillRect/>
          </a:stretch>
        </p:blipFill>
        <p:spPr>
          <a:xfrm>
            <a:off x="2627784" y="1059581"/>
            <a:ext cx="3936471" cy="2036257"/>
          </a:xfrm>
          <a:prstGeom prst="rect">
            <a:avLst/>
          </a:prstGeom>
        </p:spPr>
      </p:pic>
      <p:pic>
        <p:nvPicPr>
          <p:cNvPr id="8" name="Imagen 7"/>
          <p:cNvPicPr>
            <a:picLocks noChangeAspect="1"/>
          </p:cNvPicPr>
          <p:nvPr/>
        </p:nvPicPr>
        <p:blipFill>
          <a:blip r:embed="rId3"/>
          <a:stretch>
            <a:fillRect/>
          </a:stretch>
        </p:blipFill>
        <p:spPr>
          <a:xfrm>
            <a:off x="48103" y="3291830"/>
            <a:ext cx="8988393" cy="1049524"/>
          </a:xfrm>
          <a:prstGeom prst="rect">
            <a:avLst/>
          </a:prstGeom>
        </p:spPr>
      </p:pic>
    </p:spTree>
    <p:extLst>
      <p:ext uri="{BB962C8B-B14F-4D97-AF65-F5344CB8AC3E}">
        <p14:creationId xmlns:p14="http://schemas.microsoft.com/office/powerpoint/2010/main" val="395232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Graduados</a:t>
            </a:r>
            <a:endParaRPr lang="es-CO" sz="2800" b="1" dirty="0">
              <a:solidFill>
                <a:schemeClr val="bg2">
                  <a:lumMod val="75000"/>
                </a:schemeClr>
              </a:solidFill>
            </a:endParaRPr>
          </a:p>
        </p:txBody>
      </p:sp>
      <p:sp>
        <p:nvSpPr>
          <p:cNvPr id="5" name="Rectángulo 4"/>
          <p:cNvSpPr/>
          <p:nvPr/>
        </p:nvSpPr>
        <p:spPr>
          <a:xfrm>
            <a:off x="179512" y="4515966"/>
            <a:ext cx="7056784" cy="369332"/>
          </a:xfrm>
          <a:prstGeom prst="rect">
            <a:avLst/>
          </a:prstGeom>
        </p:spPr>
        <p:txBody>
          <a:bodyPr wrap="square">
            <a:spAutoFit/>
          </a:bodyPr>
          <a:lstStyle/>
          <a:p>
            <a:r>
              <a:rPr lang="es-CO" sz="900" i="1" dirty="0"/>
              <a:t>Fuente: Aseguramiento de la Calidad con datos del Centro de Información, Tecnologías y Control Documental – Usco</a:t>
            </a:r>
            <a:r>
              <a:rPr lang="es-CO" sz="900" i="1" dirty="0" smtClean="0"/>
              <a:t>. </a:t>
            </a:r>
          </a:p>
          <a:p>
            <a:r>
              <a:rPr lang="es-CO" sz="900" i="1" dirty="0" smtClean="0"/>
              <a:t>              (Fecha de corte junio de 2019) </a:t>
            </a:r>
            <a:endParaRPr lang="es-CO" sz="900" i="1" dirty="0"/>
          </a:p>
        </p:txBody>
      </p:sp>
      <p:pic>
        <p:nvPicPr>
          <p:cNvPr id="7" name="Imagen 6"/>
          <p:cNvPicPr>
            <a:picLocks noChangeAspect="1"/>
          </p:cNvPicPr>
          <p:nvPr/>
        </p:nvPicPr>
        <p:blipFill>
          <a:blip r:embed="rId2"/>
          <a:stretch>
            <a:fillRect/>
          </a:stretch>
        </p:blipFill>
        <p:spPr>
          <a:xfrm>
            <a:off x="2627784" y="987574"/>
            <a:ext cx="3955764" cy="2160240"/>
          </a:xfrm>
          <a:prstGeom prst="rect">
            <a:avLst/>
          </a:prstGeom>
        </p:spPr>
      </p:pic>
      <p:pic>
        <p:nvPicPr>
          <p:cNvPr id="3" name="Imagen 2"/>
          <p:cNvPicPr>
            <a:picLocks noChangeAspect="1"/>
          </p:cNvPicPr>
          <p:nvPr/>
        </p:nvPicPr>
        <p:blipFill>
          <a:blip r:embed="rId3"/>
          <a:stretch>
            <a:fillRect/>
          </a:stretch>
        </p:blipFill>
        <p:spPr>
          <a:xfrm>
            <a:off x="50340" y="3358108"/>
            <a:ext cx="8986156" cy="1049262"/>
          </a:xfrm>
          <a:prstGeom prst="rect">
            <a:avLst/>
          </a:prstGeom>
        </p:spPr>
      </p:pic>
    </p:spTree>
    <p:extLst>
      <p:ext uri="{BB962C8B-B14F-4D97-AF65-F5344CB8AC3E}">
        <p14:creationId xmlns:p14="http://schemas.microsoft.com/office/powerpoint/2010/main" val="1674736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7308304" y="4299942"/>
            <a:ext cx="1656184"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AutoShape 2"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155575" y="-108347"/>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AutoShape 4"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307975" y="59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4" name="AutoShape 6"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460375" y="1202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4 CuadroTexto"/>
          <p:cNvSpPr txBox="1"/>
          <p:nvPr/>
        </p:nvSpPr>
        <p:spPr>
          <a:xfrm>
            <a:off x="2935406" y="250032"/>
            <a:ext cx="5200990" cy="461665"/>
          </a:xfrm>
          <a:prstGeom prst="rect">
            <a:avLst/>
          </a:prstGeom>
          <a:noFill/>
        </p:spPr>
        <p:txBody>
          <a:bodyPr wrap="square" rtlCol="0">
            <a:spAutoFit/>
          </a:bodyPr>
          <a:lstStyle/>
          <a:p>
            <a:r>
              <a:rPr lang="es-CO" sz="2400" b="1" dirty="0" smtClean="0">
                <a:solidFill>
                  <a:schemeClr val="bg2">
                    <a:lumMod val="75000"/>
                  </a:schemeClr>
                </a:solidFill>
              </a:rPr>
              <a:t>Programas Pregrado </a:t>
            </a:r>
            <a:r>
              <a:rPr lang="es-CO" sz="2400" b="1" dirty="0">
                <a:solidFill>
                  <a:schemeClr val="bg2">
                    <a:lumMod val="75000"/>
                  </a:schemeClr>
                </a:solidFill>
              </a:rPr>
              <a:t>A</a:t>
            </a:r>
            <a:r>
              <a:rPr lang="es-CO" sz="2400" b="1" dirty="0" smtClean="0">
                <a:solidFill>
                  <a:schemeClr val="bg2">
                    <a:lumMod val="75000"/>
                  </a:schemeClr>
                </a:solidFill>
              </a:rPr>
              <a:t>creditables:  20</a:t>
            </a:r>
            <a:endParaRPr lang="es-CO" sz="2400" b="1" dirty="0">
              <a:solidFill>
                <a:schemeClr val="bg2">
                  <a:lumMod val="75000"/>
                </a:schemeClr>
              </a:solidFill>
            </a:endParaRPr>
          </a:p>
        </p:txBody>
      </p:sp>
      <p:sp>
        <p:nvSpPr>
          <p:cNvPr id="8" name="7 Rectángulo"/>
          <p:cNvSpPr/>
          <p:nvPr/>
        </p:nvSpPr>
        <p:spPr>
          <a:xfrm>
            <a:off x="168185" y="4671263"/>
            <a:ext cx="3201517" cy="230832"/>
          </a:xfrm>
          <a:prstGeom prst="rect">
            <a:avLst/>
          </a:prstGeom>
        </p:spPr>
        <p:txBody>
          <a:bodyPr wrap="none">
            <a:spAutoFit/>
          </a:bodyPr>
          <a:lstStyle/>
          <a:p>
            <a:r>
              <a:rPr lang="es-CO" sz="900" i="1" dirty="0" smtClean="0"/>
              <a:t>Fuente: Elaboración propia, Oficina Aseguramiento de la Calidad</a:t>
            </a:r>
            <a:endParaRPr lang="es-CO" sz="900" i="1" dirty="0"/>
          </a:p>
        </p:txBody>
      </p:sp>
      <p:graphicFrame>
        <p:nvGraphicFramePr>
          <p:cNvPr id="15" name="Tabla 14"/>
          <p:cNvGraphicFramePr>
            <a:graphicFrameLocks noGrp="1"/>
          </p:cNvGraphicFramePr>
          <p:nvPr>
            <p:extLst>
              <p:ext uri="{D42A27DB-BD31-4B8C-83A1-F6EECF244321}">
                <p14:modId xmlns:p14="http://schemas.microsoft.com/office/powerpoint/2010/main" val="3100681946"/>
              </p:ext>
            </p:extLst>
          </p:nvPr>
        </p:nvGraphicFramePr>
        <p:xfrm>
          <a:off x="4860032" y="1059584"/>
          <a:ext cx="4176464" cy="3895822"/>
        </p:xfrm>
        <a:graphic>
          <a:graphicData uri="http://schemas.openxmlformats.org/drawingml/2006/table">
            <a:tbl>
              <a:tblPr firstRow="1" bandRow="1">
                <a:tableStyleId>{F5AB1C69-6EDB-4FF4-983F-18BD219EF322}</a:tableStyleId>
              </a:tblPr>
              <a:tblGrid>
                <a:gridCol w="1462499">
                  <a:extLst>
                    <a:ext uri="{9D8B030D-6E8A-4147-A177-3AD203B41FA5}">
                      <a16:colId xmlns:a16="http://schemas.microsoft.com/office/drawing/2014/main" val="1532272959"/>
                    </a:ext>
                  </a:extLst>
                </a:gridCol>
                <a:gridCol w="2713965">
                  <a:extLst>
                    <a:ext uri="{9D8B030D-6E8A-4147-A177-3AD203B41FA5}">
                      <a16:colId xmlns:a16="http://schemas.microsoft.com/office/drawing/2014/main" val="1908383451"/>
                    </a:ext>
                  </a:extLst>
                </a:gridCol>
              </a:tblGrid>
              <a:tr h="500180">
                <a:tc>
                  <a:txBody>
                    <a:bodyPr/>
                    <a:lstStyle/>
                    <a:p>
                      <a:pPr algn="ctr" fontAlgn="ctr"/>
                      <a:r>
                        <a:rPr lang="es-CO" sz="1100" u="none" strike="noStrike" dirty="0" smtClean="0">
                          <a:effectLst/>
                          <a:latin typeface="+mn-lt"/>
                        </a:rPr>
                        <a:t>Facultad</a:t>
                      </a:r>
                      <a:endParaRPr lang="es-CO" sz="1100" b="1" i="0" u="none" strike="noStrike" dirty="0">
                        <a:solidFill>
                          <a:srgbClr val="000000"/>
                        </a:solidFill>
                        <a:effectLst/>
                        <a:latin typeface="+mn-lt"/>
                      </a:endParaRPr>
                    </a:p>
                  </a:txBody>
                  <a:tcPr marL="9525" marR="9525" marT="9525" marB="0" anchor="ctr"/>
                </a:tc>
                <a:tc>
                  <a:txBody>
                    <a:bodyPr/>
                    <a:lstStyle/>
                    <a:p>
                      <a:pPr algn="ctr" fontAlgn="ctr"/>
                      <a:endParaRPr lang="es-CO" sz="1100" u="none" strike="noStrike" dirty="0" smtClean="0">
                        <a:effectLst/>
                        <a:latin typeface="+mn-lt"/>
                      </a:endParaRPr>
                    </a:p>
                    <a:p>
                      <a:pPr algn="ctr" fontAlgn="ctr"/>
                      <a:r>
                        <a:rPr lang="es-CO" sz="1100" u="none" strike="noStrike" dirty="0" smtClean="0">
                          <a:effectLst/>
                          <a:latin typeface="+mn-lt"/>
                        </a:rPr>
                        <a:t>Programas de Pregrado Acreditables </a:t>
                      </a:r>
                    </a:p>
                    <a:p>
                      <a:pPr algn="ctr" fontAlgn="ctr"/>
                      <a:endParaRPr lang="es-CO" sz="1100" u="none" strike="noStrike" dirty="0" smtClean="0">
                        <a:effectLst/>
                        <a:latin typeface="+mn-lt"/>
                      </a:endParaRPr>
                    </a:p>
                  </a:txBody>
                  <a:tcPr marL="9525" marR="9525" marT="9525" marB="0" anchor="ctr"/>
                </a:tc>
                <a:extLst>
                  <a:ext uri="{0D108BD9-81ED-4DB2-BD59-A6C34878D82A}">
                    <a16:rowId xmlns:a16="http://schemas.microsoft.com/office/drawing/2014/main" val="2124885559"/>
                  </a:ext>
                </a:extLst>
              </a:tr>
              <a:tr h="158049">
                <a:tc rowSpan="7">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s-CO" sz="1000" u="none" strike="noStrike" dirty="0" smtClean="0">
                        <a:effectLst/>
                        <a:latin typeface="+mn-lt"/>
                      </a:endParaRPr>
                    </a:p>
                    <a:p>
                      <a:pPr marL="0" marR="0" indent="0" algn="ctr" defTabSz="914400" rtl="0" eaLnBrk="1" fontAlgn="ctr" latinLnBrk="0" hangingPunct="1">
                        <a:lnSpc>
                          <a:spcPct val="100000"/>
                        </a:lnSpc>
                        <a:spcBef>
                          <a:spcPts val="0"/>
                        </a:spcBef>
                        <a:spcAft>
                          <a:spcPts val="0"/>
                        </a:spcAft>
                        <a:buClrTx/>
                        <a:buSzTx/>
                        <a:buFontTx/>
                        <a:buNone/>
                        <a:tabLst/>
                        <a:defRPr/>
                      </a:pPr>
                      <a:r>
                        <a:rPr lang="es-CO" sz="1000" u="none" strike="noStrike" dirty="0" smtClean="0">
                          <a:effectLst/>
                          <a:latin typeface="+mn-lt"/>
                        </a:rPr>
                        <a:t>Educación</a:t>
                      </a:r>
                    </a:p>
                    <a:p>
                      <a:pPr marL="0" marR="0" indent="0" algn="ctr" defTabSz="914400" rtl="0" eaLnBrk="1" fontAlgn="ctr" latinLnBrk="0" hangingPunct="1">
                        <a:lnSpc>
                          <a:spcPct val="100000"/>
                        </a:lnSpc>
                        <a:spcBef>
                          <a:spcPts val="0"/>
                        </a:spcBef>
                        <a:spcAft>
                          <a:spcPts val="0"/>
                        </a:spcAft>
                        <a:buClrTx/>
                        <a:buSzTx/>
                        <a:buFontTx/>
                        <a:buNone/>
                        <a:tabLst/>
                        <a:defRPr/>
                      </a:pPr>
                      <a:endParaRPr lang="es-CO" sz="1000" b="0" i="0" u="none" strike="noStrike" dirty="0" smtClean="0">
                        <a:solidFill>
                          <a:srgbClr val="000000"/>
                        </a:solidFill>
                        <a:effectLst/>
                        <a:latin typeface="+mn-lt"/>
                      </a:endParaRPr>
                    </a:p>
                    <a:p>
                      <a:pPr marL="0" marR="0" indent="0" algn="ctr" defTabSz="914400" rtl="0" eaLnBrk="1" fontAlgn="ctr" latinLnBrk="0" hangingPunct="1">
                        <a:lnSpc>
                          <a:spcPct val="100000"/>
                        </a:lnSpc>
                        <a:spcBef>
                          <a:spcPts val="0"/>
                        </a:spcBef>
                        <a:spcAft>
                          <a:spcPts val="0"/>
                        </a:spcAft>
                        <a:buClrTx/>
                        <a:buSzTx/>
                        <a:buFontTx/>
                        <a:buNone/>
                        <a:tabLst/>
                        <a:defRPr/>
                      </a:pPr>
                      <a:endParaRPr lang="es-CO" sz="1000" b="0" i="0" u="none" strike="noStrike" dirty="0" smtClean="0">
                        <a:solidFill>
                          <a:srgbClr val="000000"/>
                        </a:solidFill>
                        <a:effectLst/>
                        <a:latin typeface="+mn-lt"/>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Educación Física,</a:t>
                      </a:r>
                      <a:r>
                        <a:rPr lang="es-CO" sz="1000" b="0" i="0" u="none" strike="noStrike" baseline="0" dirty="0" smtClean="0">
                          <a:solidFill>
                            <a:srgbClr val="000000"/>
                          </a:solidFill>
                          <a:effectLst/>
                          <a:latin typeface="+mn-lt"/>
                        </a:rPr>
                        <a:t> Recreación y Deportes</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1"/>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Educación Infantil</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2"/>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Matemáticas</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3"/>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Ciencias Naturales y Educación Ambiental</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4"/>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Educación Artística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5"/>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Lenguas Extranjeras con énfasis en Inglés</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6"/>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Lic. en Literatura y Lengua Castellana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7"/>
                  </a:ext>
                </a:extLst>
              </a:tr>
              <a:tr h="15804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CO" sz="1000" u="none" strike="noStrike" dirty="0" smtClean="0">
                          <a:effectLst/>
                          <a:latin typeface="+mn-lt"/>
                        </a:rPr>
                        <a:t>Ingeniería</a:t>
                      </a:r>
                      <a:endParaRPr lang="es-CO" sz="1000" b="0" i="0" u="none" strike="noStrike" dirty="0" smtClean="0">
                        <a:solidFill>
                          <a:srgbClr val="000000"/>
                        </a:solidFill>
                        <a:effectLst/>
                        <a:latin typeface="+mn-lt"/>
                      </a:endParaRPr>
                    </a:p>
                    <a:p>
                      <a:pPr algn="ctr" fontAlgn="ct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u="none" strike="noStrike" dirty="0">
                          <a:effectLst/>
                          <a:latin typeface="+mn-lt"/>
                        </a:rPr>
                        <a:t>Ingeniería Electrónica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374053607"/>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dirty="0" smtClean="0">
                          <a:effectLst/>
                          <a:latin typeface="+mn-lt"/>
                        </a:rPr>
                        <a:t>Ingeniería de</a:t>
                      </a:r>
                      <a:r>
                        <a:rPr lang="es-CO" sz="1000" u="none" strike="noStrike" baseline="0" dirty="0" smtClean="0">
                          <a:effectLst/>
                          <a:latin typeface="+mn-lt"/>
                        </a:rPr>
                        <a:t> Petróleos</a:t>
                      </a:r>
                      <a:endParaRPr lang="es-CO" sz="1000" b="0" i="0" u="none" strike="noStrike" dirty="0" smtClean="0">
                        <a:solidFill>
                          <a:srgbClr val="000000"/>
                        </a:solidFill>
                        <a:effectLst/>
                        <a:latin typeface="+mn-lt"/>
                      </a:endParaRPr>
                    </a:p>
                  </a:txBody>
                  <a:tcPr marL="9525" marR="9525" marT="9525" marB="0" anchor="ctr"/>
                </a:tc>
                <a:extLst>
                  <a:ext uri="{0D108BD9-81ED-4DB2-BD59-A6C34878D82A}">
                    <a16:rowId xmlns:a16="http://schemas.microsoft.com/office/drawing/2014/main" val="10009"/>
                  </a:ext>
                </a:extLst>
              </a:tr>
              <a:tr h="158049">
                <a:tc vMerge="1">
                  <a:txBody>
                    <a:bodyPr/>
                    <a:lstStyle/>
                    <a:p>
                      <a:pPr algn="ctr" fontAlgn="ctr"/>
                      <a:endParaRPr lang="es-CO" sz="1100" b="0" i="0" u="none" strike="noStrike" dirty="0">
                        <a:solidFill>
                          <a:srgbClr val="000000"/>
                        </a:solidFill>
                        <a:effectLst/>
                        <a:latin typeface="Arial" panose="020B0604020202020204" pitchFamily="34"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1000" u="none" strike="noStrike" dirty="0" smtClean="0">
                          <a:effectLst/>
                          <a:latin typeface="+mn-lt"/>
                        </a:rPr>
                        <a:t>Ingeniería Agrícola</a:t>
                      </a:r>
                      <a:endParaRPr lang="es-CO" sz="1000" b="0" i="0" u="none" strike="noStrike" dirty="0" smtClean="0">
                        <a:solidFill>
                          <a:srgbClr val="000000"/>
                        </a:solidFill>
                        <a:effectLst/>
                        <a:latin typeface="+mn-lt"/>
                      </a:endParaRPr>
                    </a:p>
                  </a:txBody>
                  <a:tcPr marL="9525" marR="9525" marT="9525" marB="0" anchor="ctr"/>
                </a:tc>
                <a:extLst>
                  <a:ext uri="{0D108BD9-81ED-4DB2-BD59-A6C34878D82A}">
                    <a16:rowId xmlns:a16="http://schemas.microsoft.com/office/drawing/2014/main" val="10010"/>
                  </a:ext>
                </a:extLst>
              </a:tr>
              <a:tr h="158049">
                <a:tc rowSpan="2">
                  <a:txBody>
                    <a:bodyPr/>
                    <a:lstStyle/>
                    <a:p>
                      <a:pPr algn="ctr" fontAlgn="ctr"/>
                      <a:r>
                        <a:rPr lang="es-CO" sz="1000" u="none" strike="noStrike" dirty="0" smtClean="0">
                          <a:effectLst/>
                          <a:latin typeface="+mn-lt"/>
                        </a:rPr>
                        <a:t>Salud</a:t>
                      </a: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Medicina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11"/>
                  </a:ext>
                </a:extLst>
              </a:tr>
              <a:tr h="158049">
                <a:tc vMerge="1">
                  <a:txBody>
                    <a:bodyPr/>
                    <a:lstStyle/>
                    <a:p>
                      <a:pPr algn="ctr" fontAlgn="ctr"/>
                      <a:endParaRPr lang="es-CO" sz="10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u="none" strike="noStrike" dirty="0">
                          <a:effectLst/>
                          <a:latin typeface="+mn-lt"/>
                        </a:rPr>
                        <a:t>Enfermería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674127442"/>
                  </a:ext>
                </a:extLst>
              </a:tr>
              <a:tr h="158049">
                <a:tc rowSpan="2">
                  <a:txBody>
                    <a:bodyPr/>
                    <a:lstStyle/>
                    <a:p>
                      <a:pPr algn="ctr" fontAlgn="ctr"/>
                      <a:r>
                        <a:rPr lang="es-CO" sz="1000" b="0" i="0" u="none" strike="noStrike" dirty="0" smtClean="0">
                          <a:solidFill>
                            <a:srgbClr val="000000"/>
                          </a:solidFill>
                          <a:effectLst/>
                          <a:latin typeface="+mn-lt"/>
                        </a:rPr>
                        <a:t>Facultad de Ciencias</a:t>
                      </a:r>
                      <a:r>
                        <a:rPr lang="es-CO" sz="1000" b="0" i="0" u="none" strike="noStrike" baseline="0" dirty="0" smtClean="0">
                          <a:solidFill>
                            <a:srgbClr val="000000"/>
                          </a:solidFill>
                          <a:effectLst/>
                          <a:latin typeface="+mn-lt"/>
                        </a:rPr>
                        <a:t> Sociales y Humanas</a:t>
                      </a: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Comunicación</a:t>
                      </a:r>
                      <a:r>
                        <a:rPr lang="es-CO" sz="1000" b="0" i="0" u="none" strike="noStrike" baseline="0" dirty="0" smtClean="0">
                          <a:solidFill>
                            <a:srgbClr val="000000"/>
                          </a:solidFill>
                          <a:effectLst/>
                          <a:latin typeface="+mn-lt"/>
                        </a:rPr>
                        <a:t> Social y Periodismo</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13"/>
                  </a:ext>
                </a:extLst>
              </a:tr>
              <a:tr h="158049">
                <a:tc vMerge="1">
                  <a:txBody>
                    <a:bodyPr/>
                    <a:lstStyle/>
                    <a:p>
                      <a:pPr algn="ctr" fontAlgn="ctr"/>
                      <a:endParaRPr lang="es-CO" sz="10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Psicología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14"/>
                  </a:ext>
                </a:extLst>
              </a:tr>
              <a:tr h="158049">
                <a:tc rowSpan="3">
                  <a:txBody>
                    <a:bodyPr/>
                    <a:lstStyle/>
                    <a:p>
                      <a:pPr algn="ctr" fontAlgn="ctr"/>
                      <a:r>
                        <a:rPr lang="es-CO" sz="1000" u="none" strike="noStrike" dirty="0" smtClean="0">
                          <a:effectLst/>
                          <a:latin typeface="+mn-lt"/>
                        </a:rPr>
                        <a:t>Economía y Administración</a:t>
                      </a: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u="none" strike="noStrike" dirty="0">
                          <a:effectLst/>
                          <a:latin typeface="+mn-lt"/>
                        </a:rPr>
                        <a:t>Economía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4736683"/>
                  </a:ext>
                </a:extLst>
              </a:tr>
              <a:tr h="158049">
                <a:tc vMerge="1">
                  <a:txBody>
                    <a:bodyPr/>
                    <a:lstStyle/>
                    <a:p>
                      <a:endParaRPr lang="es-CO"/>
                    </a:p>
                  </a:txBody>
                  <a:tcPr/>
                </a:tc>
                <a:tc>
                  <a:txBody>
                    <a:bodyPr/>
                    <a:lstStyle/>
                    <a:p>
                      <a:pPr algn="l" fontAlgn="ctr"/>
                      <a:r>
                        <a:rPr lang="es-CO" sz="1000" b="0" i="0" u="none" strike="noStrike" dirty="0" smtClean="0">
                          <a:solidFill>
                            <a:srgbClr val="000000"/>
                          </a:solidFill>
                          <a:effectLst/>
                          <a:latin typeface="+mn-lt"/>
                        </a:rPr>
                        <a:t>Administración de Empresas</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16"/>
                  </a:ext>
                </a:extLst>
              </a:tr>
              <a:tr h="158049">
                <a:tc vMerge="1">
                  <a:txBody>
                    <a:bodyPr/>
                    <a:lstStyle/>
                    <a:p>
                      <a:endParaRPr lang="es-CO"/>
                    </a:p>
                  </a:txBody>
                  <a:tcPr/>
                </a:tc>
                <a:tc>
                  <a:txBody>
                    <a:bodyPr/>
                    <a:lstStyle/>
                    <a:p>
                      <a:pPr algn="l" fontAlgn="ctr"/>
                      <a:r>
                        <a:rPr lang="es-CO" sz="1000" u="none" strike="noStrike" dirty="0">
                          <a:effectLst/>
                          <a:latin typeface="+mn-lt"/>
                        </a:rPr>
                        <a:t>Contaduría Pública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187725824"/>
                  </a:ext>
                </a:extLst>
              </a:tr>
              <a:tr h="158049">
                <a:tc rowSpan="2">
                  <a:txBody>
                    <a:bodyPr/>
                    <a:lstStyle/>
                    <a:p>
                      <a:pPr algn="ctr" fontAlgn="ctr"/>
                      <a:r>
                        <a:rPr lang="es-CO" sz="1000" u="none" strike="noStrike" dirty="0" smtClean="0">
                          <a:effectLst/>
                          <a:latin typeface="+mn-lt"/>
                        </a:rPr>
                        <a:t>Ciencias Exactas y Naturales</a:t>
                      </a: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u="none" strike="noStrike" dirty="0">
                          <a:effectLst/>
                          <a:latin typeface="+mn-lt"/>
                        </a:rPr>
                        <a:t>Matemática Aplicada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670538040"/>
                  </a:ext>
                </a:extLst>
              </a:tr>
              <a:tr h="158049">
                <a:tc vMerge="1">
                  <a:txBody>
                    <a:bodyPr/>
                    <a:lstStyle/>
                    <a:p>
                      <a:endParaRPr lang="es-CO"/>
                    </a:p>
                  </a:txBody>
                  <a:tcPr/>
                </a:tc>
                <a:tc>
                  <a:txBody>
                    <a:bodyPr/>
                    <a:lstStyle/>
                    <a:p>
                      <a:pPr algn="l" fontAlgn="ctr"/>
                      <a:r>
                        <a:rPr lang="es-CO" sz="1000" u="none" strike="noStrike" dirty="0">
                          <a:effectLst/>
                          <a:latin typeface="+mn-lt"/>
                        </a:rPr>
                        <a:t>Física</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15503597"/>
                  </a:ext>
                </a:extLst>
              </a:tr>
              <a:tr h="306802">
                <a:tc>
                  <a:txBody>
                    <a:bodyPr/>
                    <a:lstStyle/>
                    <a:p>
                      <a:pPr algn="ctr" fontAlgn="ctr"/>
                      <a:r>
                        <a:rPr lang="es-CO" sz="1000" b="0" i="0" u="none" strike="noStrike" dirty="0" smtClean="0">
                          <a:solidFill>
                            <a:srgbClr val="000000"/>
                          </a:solidFill>
                          <a:effectLst/>
                          <a:latin typeface="+mn-lt"/>
                        </a:rPr>
                        <a:t>Ciencias Jurídicas y Políticas</a:t>
                      </a:r>
                      <a:endParaRPr lang="es-CO" sz="1000" b="0" i="0" u="none" strike="noStrike" dirty="0">
                        <a:solidFill>
                          <a:srgbClr val="000000"/>
                        </a:solidFill>
                        <a:effectLst/>
                        <a:latin typeface="+mn-lt"/>
                      </a:endParaRPr>
                    </a:p>
                  </a:txBody>
                  <a:tcPr marL="9525" marR="9525" marT="9525" marB="0" anchor="ctr"/>
                </a:tc>
                <a:tc>
                  <a:txBody>
                    <a:bodyPr/>
                    <a:lstStyle/>
                    <a:p>
                      <a:pPr algn="l" fontAlgn="ctr"/>
                      <a:r>
                        <a:rPr lang="es-CO" sz="1000" b="0" i="0" u="none" strike="noStrike" dirty="0" smtClean="0">
                          <a:solidFill>
                            <a:srgbClr val="000000"/>
                          </a:solidFill>
                          <a:effectLst/>
                          <a:latin typeface="+mn-lt"/>
                        </a:rPr>
                        <a:t>Derecho</a:t>
                      </a:r>
                      <a:endParaRPr lang="es-CO" sz="10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20"/>
                  </a:ext>
                </a:extLst>
              </a:tr>
            </a:tbl>
          </a:graphicData>
        </a:graphic>
      </p:graphicFrame>
      <p:pic>
        <p:nvPicPr>
          <p:cNvPr id="10" name="Imagen 9"/>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168185" y="1103405"/>
            <a:ext cx="4528435" cy="3567858"/>
          </a:xfrm>
          <a:prstGeom prst="rect">
            <a:avLst/>
          </a:prstGeom>
        </p:spPr>
      </p:pic>
    </p:spTree>
    <p:extLst>
      <p:ext uri="{BB962C8B-B14F-4D97-AF65-F5344CB8AC3E}">
        <p14:creationId xmlns:p14="http://schemas.microsoft.com/office/powerpoint/2010/main" val="3888255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155575" y="-108347"/>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AutoShape 4"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307975" y="59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4" name="AutoShape 6" descr="data:image/png;base64,iVBORw0KGgoAAAANSUhEUgAAAqcAAAFzCAYAAAADoqCgAAAgAElEQVR4Xu3dbbBV1Z3n8f8VEFAHSFpBUNE8GM2MKLE0YEaM+MAkUYmKmvAgMUjlRayuSr+YF51Muk1PzdRUdU1npqvMdKUQExDbqCgjpMuSmzEiPT6AJHqbqJAMhhieEhWQh4sId+p/0uu67mLvs9faZz+f763q6shZZ++1P+u/9/6ddfbZu2dgYGBA+EMAAQQQQAABBBBAoAICPYTTCowCXUAAAQQQQAABBBBoCRBOKQQEEEAAAQQQQACByggQTiszFHQEAQQQQAABBBBAgHBKDSCAAAIIIIAAAghURoBwWpmhoCMIIIAAAggggAAChFNqAAEEEEAAAQQQQKAyAoTTygwFHUEAAQQQQAABBBAgnFIDCCCAAAIIIIAAApURIJxWZijoCAIIIIAAAggggADhlBpAAAEEEEAAAQQQqIwA4bQyQ0FHEEAAAQQQQAABBAin1AACCCCAAAIIIIBAZQQIp5UZCjqCAAIIIIAAAgggQDilBhBAAAEEEEAAAQQqI0A4rcxQ0BEEEEAAAQQQQAABwik1gAACCCCAAAIIIFAZAcJpZYaCjiCAAAIIIIAAAggQTqkBBBBAAAEEEEAAgcoIEE4rMxT178i+ffvkvvvuk3HjxsmiRYtk1KhR9d8otqArBVasWCFvvPGGLF68WCZPntyVBmw0AgggUJYA4bQs+Rqst7e3V55++mk577zzhoTNvr4+Wb58uVxyySUyf/78wS3R9i+99JLcc889Mnbs2Bps4Yld7DRgGzN3yRrY6+xSxGAa+717955Qc3msP26st2/fLkuWLJHbb79dpkyZknrVZvm6gKqMvdl3Z82aJdddd13wtmlof+WVV054n3uMCF5wQW/o7++XpUuXitZYp2NSdL1GEUVtjxmjO++8s1W/2uahhx5qjbfPBy1zDIurkSrWdUHlw2oKFCCcFohdt1XZQcs+UMWF07ptX1R/8wqnui4CavsKMXWlrXTWPe9Zy07Huo71nlc4VYs6BNQsw2nR9eobTu12Znt37drlvT8RTuu4Zzevz4TT5o1pZltkh1M7LLjh1D2YuSeAkSNHtmYr9AD52c9+VtatW9fqowbeK6+8svXam2++eUJ4i1u/vte8duGFF7beq38aZsaPHz+4PN9AaM8GzZ49u9U/+9IEM5Om22X6HTfrFHVgd08QugydmdN16J+6mPBvn/Ci1mX3RWeuJ0yY0JrdNrMkcS5btmxptTN/dpAw23/VVVe1Zr61v2ZW3LzmhkW3n27wdmeQ3Vl2t0htI+3b66+/Pmhit7Vnq/Tf7eWaZZh6iPLrZKxDnaJmmNw+uoHOfd11dbc/KcTb7XVZOsZPPvnkENt2+5k7Tu6snL7ubueGDRtatebum/ptil72o7OW7tjpfyfVtlm3jrnO3hobs76o2raPFfq/dft1Pe7MqV0XSaa6HN96dfcTs5+2O4aZ40Pc8cYer6jtMdvy1a9+VV544YXB46O9P7j7p12H5rVp06a1Lm1RK9skqq7b7ZfuGESNvVtn/DcChFNqIFYgLmCkDad2aNCV6gFP/8+crOyDVtTX4/aJOurgqpcY6IE5aj1xs3BxX8Obg/WePXtaQdKcKAyWfZKxAUPCqVmmOfDrAV4vl3D/TABzTwDaTsPp7t27Twin9ol6+vTp8vDDD5+wXBOI476qNct2T/pxJqaf7gnZvL/dV8kmmJx55ply/fXXtxz0f9vXLkdtv10zUdthn1Q7HetQpyNHjrTCmP7pV8jmQ5pbn6bWtJ35oGYPltkG94OXaRM3Ix8V1t2xSNrP3KIJCad23dx2222t/cje1+2w5FPbrr/W28UXXxy5z8R92IsyixvXuH1cl+FTr3H7gftB0nbSfi9btiz2eBO3TLsGksKp7tdRxxljlnRpkvbXrmvz33Fjm+Z4wGkZAcIpNZAYTs2ncz2p6oFV/+xrTn1nTvX9biAyJ+atW7e2lqn/bUKmPbvhfh0ZdT2saRM1CxA1c2efEM0Jw13G+vXrh8xMJn0VHHdgVzM38Oq/mdBsBwnTF7MufU3bmdlPsxwTftTJPeG1+4rV/XBhz0ipvdkGc8LTfmiw0JAUdZ2efaLWMGnGMuS6RruGzGy6+1WkaeOGdRP+3Ouc7SCl19qZWbu0Y71y5crWjJ1Zf5KTexJXJ1Pj6mTCqNlO8+Ekrn7nzJkTdL2kGeeo4GJ/a9FuP4sLp1EHDdfF3g53/3W/XTGzn+1q263TqD7YtW287OOOqVVTy1G1HXUccdeVVK9R+3Pch/qo8XaPATqG9odvs2+526P7gF33559//uC3VnEf0JP6ZX9o0n6Zfcnsd6auTZ/csXVf55SLgI8A4dRHqUvb2Adg82nb/mrQPRnFHZzsr/XNAdINtHbAiZtl0WGIW6e+1m5WJ+oOAm6o0hOWGz5NIHFLIG62Kml2TtcRtd6of9N1muXpSeHVV19thaOorwbdcBoVDN3LE9yv7t3QlhQC3dmuqGBh3NrNQkVdFxc1Ax01vlG7pjsGum49aWvAtmdjQ8d6zZo1Q/zdk7r7dacbTk0AiwvtPvVrPiyZ7W73ISTK0A6Jl19++ZCv2W3LuMsw4mYZ7fZR643bL8ys8HPPPZdY2+3GP6q2b7zxxiEzfFoDcaHYHpOk61J96tXnR0PtajzqeLNw4cLWrKr9YSzpB1Htwmnc8cA+5pgfBNp9NXVj+uFeVmH6bsbWvZxDX293POjS0y2b7QgQTimJWAH34GlODubr3rig6B6Yswyn5mRsTtL2SSXqoNpuprOTcBp3XVrUCccF9lmvuQ1XFuHUDVFxM6e+4dTMNpmgZ77md7+Gjzv5xXm4l05ou6hZv7gTmxte7P/uJJzGBaisw2lI/fpcI9lJOI0LvT4fEELCqQkqPh+8otbdrrZ9wmnUrF5SOHXr2q5nU6/uB5Oou5eEhFOtwblz58oTTzzRcThNOh60Gz893vqGUzeE+h4POCUjoAKEU+rAO5zGXfTuft3qfp0YGk6jvtZ3O9nuxNvJ1/ru5QLu1/pJ5ZI2nGb9tb4d2t2Tujte7utJocudAUz6GjRpFiluNs6ddXXHRl83P7RzT9z29Z32V5HtLoFIGutQJzegmCAUF7i1vf21vwYSd6x89gPTJm4/NF9zm8snQm6rlDacJt0lwB3bqEtWotbdrrajvtZ3TdJ8re9Tr2bGMuqSAvMhzvcDthlP+xjhXlMbV1NRM6dJx4O4/cxc1pX0tX7SMTLpeJD0fl7vDgHCaXeMc6qtbBcAdYFJP4AxB8zQcKrX47lfX8YFlaiv44r4QVTc155pw6luX9wPB9L8ICoqnLpFkPZr/biv8dxZ7bj12f/uXldr34fRDWbtfhBlZsncH2XYszdJl1wk/dCr03Da6Q+ior4e1e2Lm8VP+4Mod8bLHq+04TRu7NpdCuL+2K9dOI2rtZAfELnLiJqhD6lX3x9E2ftq3Kys77E27ppTc0zU5ehf1L1q3W/CXI+4WWHzIczd99IcD1KdqHhTIwUIp40c1mw2Kipo2Sc8O6DZswnu7U3ShFN71shsTdRX+O71e0m34omSsftubp/S7lZSodf5ueuMu740KqC622efvPQ1/Yu6lZT9PjsYqKuedNeuXTt4O53QayndkGWuh7WfqOQGwTizdrOuUT/2iLvOVbfLDgO6PvOr/wsuuGDwYRGdjHWn4dS+5tGEBffa5aT6jQp57a7fc8fe3Motal+K2s/c2k0bTnU5bt/dbU+q7XbX5JrbHbm1reZ2LertrdQ47a2kQuvVDag+xzA3oLr7TtL2xNWpmVCwP8hFHQ/Mh89ObiWVdGu5OtwTN5uzKEtJK0A4TSvH+xAoWKDdr6/5gUHBg8HqMhWgtjPlZGEI1F6AcFr7IWQDukUg7is/njzVLRXQ3O2ktps7tmwZAmkECKdp1HgPAiUJuF8T+jzNpqSusloEggSo7SAuGiPQaAHCaaOHl41DAAEEEEAAAQTqJUA4rdd40VsEEEAAAQQQQKDRAoTTRg8vG4cAAggggAACCNRLgHBar/GitwgggAACCCCAQKMFCKeNHl42DgEEEEAAAQQQqJcA4bRe40VvEUAAAQQQQACBRgsQThs9vGwcAggggAACCCBQLwHCab3Gi94igAACCCCAAAKNFiCcNnp42TgEEEAAAQQQQKBeAoTTeo0XvUUAAQQQQAABBBotQDht9PCycQgggAACCCCAQL0ECKf1Gi96iwACCCCAAAJdIvDB0eNy9P1jXls7+tQRXu3q0IhwWodRoo8IIIAAAggg0FUC7+07Ivf/3UYZOD7gtd2fuWKSXP2lj3u1rXqjSoTTzZs3y8qVK+XgwYMyefJkmT9/vowbN67qdvQPAQQQQAABBBDIReD3v90vjyx51XvZZ507Ru5YfLF3+yo3LD2c7t+/X5YsWSJXX321TJ06VdauXSu7d+9uBdRhw4ZV2Y6+IYAAAggggAACuQgQTnNh9Vvo9u3b5bHHHpO7775bxo4dK/rfvb29Mm/ePBk1apTfQmiFAAIIIIAAAgg0SIBwWuJgHj58WB544AGZPn364Mypfr1/yy23SE9PT4k9Y9UIIIAAAggggEA5AoTTctwH17p161ZZtmyZHDlyRMaPHy+LFy/O9ZrTHTt2yM6dO0vealaPAAIIIIAAAk0RmDhxokyaNCmzzSGcZkYZvqC3335bfvzjH8vNN98s5513njz//POyZcsWWbBggYwY0ZzbIoTL8A4EEEAAAQQQ6FYBwmmJI9/X1ye/+MUvWmH0pJNOkn379smKFStaP4jSa1D5QwABBBBAAAEEuk2AcFriiG/btk1+8pOftMLoWWedJRs3bmzNnupX+6eeemqJPWPVCCCAAAIIIIBAOQKE03LcW2sdGBhozZyuWbNGDhw4IGeccYbMnTtXzj777BJ7xaoRQAABBBBAAIHyBAin5dmzZgQQQAABBBBAAAFHgHBKSSCAAAIIIIAAAghURuCDo8floX/4pRw6eDSxT+/3H5PPXTtZLpvRjG+dS39CVKI4DRBAAAEEEEAAAQS6RoBw2jVDzYYigAACCCCAAALVFyCcVn+M6CECCCCAAAIIINA1AoTTrhlqNhQBBBBAAAEEEKi+AOG0+mNEDxFAAAEEEEAAga4RIJx2zVCzoQgggAACCCCAQPUFCKfVHyN6iAACCCCAAAIIdI0A4bRrhpoNRQABBBBAAAEEqi9AOK3+GNFDBBBAAAEEEECgawQIp10z1GwoAggggAACCCBQfQHCafXHiB4igAACCCCAAAJdI0A47ZqhZkMRQAABBBBAAIHqCxBOqz9G9BABBBBAAAEEEOgaAcJp1ww1G4oAAggggAACCFRfgHBa/TGihwgggAACCCCAQNcIEE67ZqjZUAQQQAABBBBAoPoChNPqjxE9RAABBBBAAAEEukaAcNo1Q82GIoAAAggggAAC1RcgnFZ/jOghAggggAACCCDQNQKE064ZajYUAQQQQAABBBCovgDhtPpjRA8RQAABBBBAAIGuESCcds1Qs6EIIIAAAggggED1BQin1R8jeogAAggggAACCHSNAOG0a4aaDUUAAQQQQAABBKovQDit/hjRQwQQQAABBBBAoGsECKeBQ923cZf0bdgV+K5qNR8+ul/uuGt6tTpFbxBAAAEEEEAAAREhnAaUQVOC6eonn5Llj98bsOU0RQABBBBAAAEEihEgnHo6NymY6iYTTj0HnmYIIIAAAgggUKgA4dSDu2nBlHDqMeg0QQABBBBAAIFSBAinCexNDKaE01L2NVaKAAIIIIAAAh4ChNM2SE0NpoRTjz2DJggggAACCCBQigDhNIa9ycGUcFrKvsZKEUAAAQQQQMBDgHAagdT0YEo49dgzaIIAAggggAACpQgQTh32bgimhNNS9jVWigACCCCAAAIeAoRTC6lbginh1GPPoAkCCCCAAAIIlCJAOP1X9m4KpoTTUvY1VooAAggggAACHgKEUxHptmBKOPXYM2iCAAIIIIAAAqUIEE5F5PvfXV8KfpYr3bS5N2hxPCEqiIvGCCCAAAIIIFCQAOGUcFpQqbEaBBBAAAEEEEAgWYBwSjhNrhJaIIAAAggggAACBQkQTgmnBZUaq0EAAQQQQAABBJIFCKeE0+QqoQUCCCCAAAIIIFCQAOGUcFpQqbEaBBBAAAEEEEAgWYBwmkM43fP2dln2+F/Ljt2/HjICV1z6Zbl51p/LiOEjk0cmsAW/1g8EozkCCCCAAAIIVFKAcJpDOD3y/qFWMD12/Fhr0PuPHJTe9cvkM//uWrlq2h3SIz2ZFwPhNHNSFogAAggggAACJQgQTnMIp+44bt32sqxa+/dy5y33yplnfCyXYSac5sLKQhFAAAEEEECgYAHCac7h9INjR2V17w9aw3rTdd+U4cNG5DLEhNNcWFkoAggggAACCBQsQDjNOZxu3/GaLH3kL+XWL/yFXHzh53MbXsJpbrQsGAEEEEAAAQQKFCCc5hhOjw8cl6fXPSBvvvUvMu/L/0nGnPZnuQ0t4TQ3WhaMAAIIIIAAAgUKEE5zDKfv7N0py5+4V6b+22ty+yGUqRXCaYF7DatCAAEEEEAAgdwECKc5htMXf7lGfv7Cw/K1Of85tx9CEU5z2zdYMAIIIIAAAgiUIFCJcDowMCC/+tWv5Kc//akcO3ZMvvnNb8rYsWML4/j+d9dnvq7D/e/Jw6v/m4wbMz7XH0IRTjMfOhaIAAIIIIAAAiUKVCKc/vKXv5S1a9fKV77yFTn77LPlpJNOKpQkj3Ba6AaICF/rFy3O+hBAAAEEEEAgD4HSw2l/f78sX75cZs6cKZ/85Cfz2MbEZRJOE4logAACCCCAAAIIFCJQejjdtWuXPPLIIzJy5EjZtm2bjBs3ThYsWNCaQS3qj3BalDTrQQABBBBAAAEE2guUHk63b98uP/rRj+RLX/qSXHrppbJp0yZ58cUXZdGiRTJ69OhCxo9wWggzK0EAAQQQQAABBBIFKhFOe3t7Zd68eTJq1CjZv3+/LF26VG699VaZPHly4gakabBjxw7ZuXPn4FvXrTqcZjGVek/oNaff+s5Nleo/nUEAAQQQQKDOAhMnTpRJkybVeRMq0/fSw+lbb70lq1atkoULF8qYMWNa4fSBBx6QOXPmFPbVPjOnlalHOoIAAggggAACXS5Qejg9evSoLFu2rDVLes0118jLL78sGzZs4Gv9wMIMnTld/vi9gWugOQIIIIAAAgggkL9A6eFUN3Hv3r2yYsUK0etPTz/9dJk7d25hs6a6fmZO8y801oAAAggggAACCPgIVCKc+nQ0zzaE0zx1WTYCCCCAAAIIIOAvQDhl5t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AcIp4dS/WmiJAAIIIIAAAgjkLEA4JZzmXGIsHgEEEEAAAQQQ8BcgnBJO/auFlggggAACCCCAQM4ChFPCac4lxuIRQAABBBBAAAF/gUqF0zfffFOWLl0qt99+u0yZMsV/Kzps+f3vru9wCeW/fdPm3qBOLH/83qD2NEYAAQQQQAABBIoQqEw4PXr0qCxbtky2bt0q8+fPJ5wGjj7hNBCM5ggggAACCCBQSYHKhNOXXnpJtmzZIu+++65cffXVhNPAciGcBoLRHAEEEEAAAQQqKVCJcKqB9OGHH5abbrpJnnzySZkxYwbhNLBcCKeBYDRHAAEEEEAAgUoKlB5OBwYGZNWqVXLGGWfIZZdd1rrmlHAaXiuE03Az3oEAAggggAAC1RMoPZz++te/lmeeeUYWLFggPT09hYTTHTt2yM6dOwdHY92qw9UbmcAehYbTb33npsA10BwBBBBAAAEE4gQmTpwokyZNAigDgdLDqX6dv2nTphM2ZdasWXLddddlsInJi+DX+slGtEAAAQQQQAABBIoQKD2c2hvZ399fyMypC0s4LaLUWAcCCCCAAAIIIJAsQDjlJvzJVUILBBBAAAEEEECgIIFKhdOCtvmE1TBzWpY860UAAQQQQAABBIYKEE6ZOWWfQAABBBBAAAEEKiNAOCWcVqYY6QgCCCCAAAIIIEA4JZyyFyCAAAIIIIAAApURIJwSTitTjHQEAQQQQAABBBAgnBJO2QsQQAABBBBAAIHKCBBOCaeVKUY6ggACCCCAAAIIEE4Jp+wFCCCAAAIIIIBAZQQIp4TTyhQjHUEAAQQQQAABBAinhFP2AgQQQAABBBBAoDIChFPCaWWKkY4ggAACCCCAAAKEU8IpewECCCCAAAIIIFAZAcIp4bQyxUhHEEAAAQQQQAABwinhlL0AAQQQQAABBBCojADhlHBamWKkIwgggAACCCCAAOGUcMpegAACCCCAAAIIVEaAcEo4rUwx0hEEEEAAAQQQQIBwSjhlL0AAAQQQQAABBCojQDglnFamGOkIAggggAACCCBAOCWcshcggAACCCCAAAKVESCcEk4rU4x0BAEEEEAAAQQQIJwSTtkLEEAAAQQQQACByggQTgmnlSlGOoIAAggggAACCBBOCafsBQgggAACCCCAQGUECKeE08oUIx1BAAEEEEAAAQQIp4RT9gIEEEAAAQQQQKAyAoRTwmllipGOIIAAAggggAAChFPCKXsBAggggAACCCBQGQHCKeE0t2Ls27hL+jbsym35RSx4+Oh+ueOu6UWsinUECFBbAVg0RQABBGomQDglnOZSsk0JD6uffEqWP35vLkYsNJ0AtZXOjXchgAACdREgnBJOM6/VJoUHxSGcZl4iqRdIbaWm440IIIBAbQQIp4TTTIu1aeGBcJppeXS0MGqrIz7ejAACCNRGgHBKOM2sWJsYHginmZVHRwuitjri480IIIBArQQIp4TTTAq2qeGBcJpJeXS0EGqrIz7ejAACCNROgHBKOO24aJscHginHZdHRwugtjri480IIIBALQUIp4TTjgq36eGBcNpReXT0ZmqrIz7ejAACCNRWgHBKOE1dvN0QHginqcujozdSWx3x8WYEEECg1gKEU8JpqgLulvBAOE1VHh29idrqiI83I4AAArUXIJwSToOLuJvCA+E0uDw6egO11REfb0YAAQQaIUA4JZwGFXK3hQfCaVB5dNSY2uqIjzcjgAACjREgnBJOg4r5+99dH9S+io03be4N6hZPiAriSt2Y2kpNxxsRQACBRgkQTgmnQQVNgAjionGAALUVgEVTBBBAoMEChFPCaVB5EyCCuGgcIEBtBWDRFAEEEGiwAOGUcBpU3gSIIC4aBwhQWwFYNEUAAQQaLEA4JZwGlTcBIoiLxgEC1FYAFk0RQACBBgsQTgmnQeWdR4DYu3+PPP3cj+TV15+V004ZJ//+sltk+mdukhHDRwb1zbcxP4jylSq2HbVVrDdrQwABBKoqQDglnAbVZtYB4oNjR2V17w9k+45fyTWfmy/v7N0lTz17v8yd/W25+MLPB/XNtzHh1Feq2HbUVrHerA0BBBCoqgDhlHAaVJt5BIjf79oio0aeJhNOP1cOHNorDz7xPfn45Etk1oy7gvrm25hw6itVbDtqq1hv1oYAAghUVYBwSjgNqs2sA4RZ+fHjx+Rw/wHpe2Nda+Z0wc1/JZ8879Kgvvk2Jpz6ShXbjtoq1pu1IYAAAlUVIJwSToNqM68Aseft7bLs8b+WHbt/LTOvmCv/4apFcvKIUUF9821MOPWVKrYdtVWsN2tDAAEEqipAOCWcBtVmXgFCOzEwcFx27P6N/OPq/yrTp94oV14+J6hvvo0Jp75Sxbajtor1Zm0IIIBAVQUIp4TToNrMOkC8d+Ad+cWveuWciZ+WjwWxCVMAACAASURBVJ0zRd4/2i+rnv6f0tMzTG6e9ee5/GKfcBo05IU1prYKo2ZFCCCAQKUFCKeE06ACzTpA9B85KI/89G/lcP97cuVlt8j+A29L7z8/KLNmfE2mTb0xqG++jQmnvlLFtqO2ivVmbQgggEBVBQinhNOg2sw6QOjK9T6n+iOoV177uYz9N6dzn9OgEWlOY2qrOWPJliCAAAKdCJQeTgcGBmT9+vXys5/9TA4fPixnn3223HHHHTJhwoROtivovXmcFIM6kEHjomYDscpgsFhEpAC1RWEggAACCKhA6eF027Zt8sQTT8i8efNk/PjxsnbtWtm+fbvcddddMmLEiEJGiZOiPzNW/la0DBOgtsK8aI0AAgg0VaD0cPr666/Lu+++K1dccUXLWINpb29vK6yOGpXPrYTcweSk6F/eWPlb0TJMgNoK86I1Aggg0FSB0sOpC7tu3TrZs2ePzJkzR3p6egpx56Toz4yVvxUtwwSorTAvWiOAAAJNFahUOP3tb38rjz32mCxcuFDOOOOMwsw5KfpTY+VvRcswAWorzIvWCCCAQFMFKhNO33nnHXnwwQflmmuukYsuuihX7x07dsjOnTsH17Fu1eFc11fEwkN/EPWt79yUqltYpWJLfNPbvz9J/vj7Yr4pSOxMygaHP/iDTP3cR1O+W4TaSk3X9o3UVj6uLBUBV2DixIkyadIkYDIQqEQ41V/pazC9/PLLZerUqRlsVtgimLHx98LK38q3Zd/GXdK3YZdv80q2Gz66X1Y/+ZQsf/ze1P2jtlLTxb6R2srelCUigED+AqWHUxNMP/axj8m1115b2HWmNi0nRf9Cw8rfyqdlk8KDbi/htNdn2AfbdOKVtCJqK0mI1xFAoKoCpYfTvr4+Wb58+Qk+d955p0yZMqUQNwKXPzNW/lZJLZsWHginIqGX1+QVTqmtpL2P1xFAoMoCpYfTKuAQuPxHASt/q3YtmxgeCKfVCKfUVjb7KEtBAIHyBAinPL40qPoIp0FckY2bGh4Ip+WHU2qr8/2TJSCAQPkChFPCaVAVEk6DuE5o3OTwQDgtN5xSW53tm7wbAQSqI0A4JZwGVSPhNIhrSOOmhwfCaXnhlNpKv1/yTgQQqJ4A4ZRwGlSVhNMgrsHG3RAeCKflhFNqK90+ybsQQKC6AoRTwmlQdRJOg7hajbslPBBOiw+n1Fb4/sg7EECg+gKEU8JpUJUSToO4uiqYEk6LDafdFEw7ra2wvZbWCCBQtgDhlHAaVIOEU3+ubgsPnQYIaovaaieQ1z1h/dVpiQACRQkQTgmnQbVGgPDnwsrfSlvi5e+Flb8VLRFAoH4ChFNOikFVy0nRnwsrfyvCKVZJAsycJgnxOgLNESCcEk6DqpnA5c+Flb8V4RSrJAHCaZIQryPQHAHCKeE0qJoJXP5cWPlbEU6xShIgnCYJ8ToCzREgnBJOg6qZwOXPhZW/FeEUqyQBwmmSEK8j0BwBwinhNKiaCVz+XHlYHTq8X37+wsPyfzf9bxl58iny+Wl3yBWXzpYRw0f6dyyg5abNvQGtRToJEHl4BXU+g8ZFeeVh1eTaymBoWQQCCBQoQDglnAaVWx4nxaAOZNC4rgHig2NH5Z+e+aFs2bZRrv3cAtl/4G156tn7Ze7sb8vFF34+A5kTF1GUFTOnYcOX9X7Y9NoK06U1AgiULUA4JZwG1WDWJ8WglWfUuKjAlbXV/vf+KA+u+hv5xLlTZdZVX5eDh/bJg098Tz4++RKZNeOujHSGLqYoK8Jp2PBRW2FetEYAgXoJEE4Jp0EVm/VJMWjlGTUuKnDlbbV9x2uy9JG/lFu/8BfMnGZUG50uhtryFyzKyr9HtEQAgaoIEE4Jp0G1mHfgCupMysZFnRTztHrv4Dvy6E//Vnp6TpLbb/iPctop41JqtH9bUVbMnIYNH7UV5kVrBBColwDhlHAaVLF5nhSDOtJB46ICV15W7x/tl9U/+4G8tfMN+epN35YJp5/bgQbhNEs8astfsygr/x7REgEEqiJAOCWcBtViXoErqBMdNi7qpJiH1fHjx1q/1v/nl1fJvNnfaV1/mudfUVbMnIaNIrUV5kVrBBColwDhlHAaVLF5nBSDOpBB46ICV9ZWJpiu+T//IF+a+Q057+yLWhojhp8sZ535KRk+bEQGOkMXUZQV4TRs6KitMC9aI4BAvQQIp4TToIrN+qQYtPKMGhcVuLK2Onh4n6xY9Tfy+m9eGiJx4Sc+K/Nv/is5dfTYjIQ+XExRVoTTsKGjtsK8aI0AAvUSIJwSToMqNuuTYtDKM2pcVODCKmzA8PL3wsrfipYIIFA/AcIp4TSoajkp+nNh5W/FzClWSQKdPH0sadm8jgAC1RIgnBJOgyqSwOXPhZW/FeEUqyQBwmmSEK8j0BwBwinhNKiaCVz+XFj5WxFOsUoSIJwmCfE6As0RIJwSToOqmcDlz4WVvxXhFKskAcJpkhCvI9AcAcIp4TSomglc/lxY+VsRTrFKEiginPZt3CV9G3YldaXSrw8f3S933DU99z5ilTtxV6+AcEo4DdoBCFz+XFj5WxFOsUoSyDucNiVsrX7yKcEqqZpENMQXYZXcE1pECRBOCadBewaBy58LK38rwilWSQJ5Bq4mBVN1xKp9NZlgmrdVUk3zerwA4ZRwGrR/ELj8ubDytyKcYpUkkFfgalowzTNwYZVUpbyelQDhlHAaVEsELn8urPytCKdYJQnkEU6bGLbyCqdYJVUor2cpQDglnAbVE4HLnwsrfyvCKVZJAlmH06aGrTzCKVZJ1cnrWQsQTgmnQTVF4PLnwsrfinCKVZJAluG0yWEr63CKVVJl8noeAoRTwmlQXRG4/Lmw8rcinGKVJJBVOG162MoynGKVVJW8npcA4ZRwGlRbBC5/Lqz8rQinWCUJZBFOuyFsZRVOsUqqSF7PU4BwSjgNqi8Clz8XVv5WhFOskgQ6DafdErayCKdYJVUjr+ctQDglnAbVGIHLnwsrfyvCKVZJAp2E024KW52GU6ySKpHXixAgnBJOg+qMwOXPhZW/FeEUqySBtOG028JWJ+EUq6Qq5PWiBAinhNOgWiNw+XNh5W9FOMUqSSBtOGU/TJL98HWs/K1oma8A4ZRwGlRhHLz8ubDytyKcYpUkQDhNEvrwdazyt/JfAy3TCBBOCadBdUPg8ufCyt+KcIpVkgCBK0mIcKoCmzb3+kOJSNq6CloJjYMFCKeE06CiIXD5c2Hlb0U4xSpJIG2IYD9Mkv3wdaz8rWiZrwDhlHAaVGEcvPy5sPK3IpxilSRAOE0SYuaUmVP/Gql6S8Ip4TSoRglc/lxY+VsRTrFKEiCcJgkRTgmn/jVS9ZaEU8JpUI0SuPy5sPK3IpxilSRQpXB6/Pgx+cM7v5M3/t9L8uZbm+ULn79bxv/Z5KRNSP16UddR5nHMaqpV6sHkjV4ChFPCqVehmEZ5HLyCOpBB4zof6DPY/KBFFGVFOA0aFmE/9PfKw+rlf3laHvun/y6nnTpORp58iiy89XuE05ghaaqVfwXSMo0A4ZRwGlQ3eRzogzqQQeOiAhdWYYOFl78XVuVaHTi0V04eMUr63lgnzzz/j4TTNsPRVCv/CqRlGgHCKeE0qG44KfpzYeVvxcwpVkkCVfpa3/RVZwUJp0kj96fXm2blt9W0SitAOCWcBtUOgcufCyt/K8IpVkkChNMkoQ9fxyp/K/810DKNAOGUcBpUNwQufy6s/K0Ip1glCRC4koQIpypQ1GVb/qNByzQChFPCaVDdELj8ubDytyKcYpUkQDhNEiKcEk79a6TqLQmnhNOgGiVw+XNh5W9FOMUqSYBwmiREOCWc+tdI1VtWIpxu3rxZVq5cKQcPHpTJkyfL/PnzZdy4cYXZESL8qbHCqp1A2gBBOPWvK6yqY9W0H/nkeXxvmlVYFdI6VKD0cLp//3554IEHZObMmXLRRRfJ2rVrZffu3a2AOmzYsNDtSdU+zx0yVYdSvKmo62yw8h8crPytCFxYJQmk/eDDfpgk++HrWPlb0TJfgdLD6W9+8xvp7e2Vr33tazJq1Ch56623WrOoX//612XMmDH5bv2/Lp0d0p8ZK6yYOY0X4EOi//6BFVb+Av4ti6or/x7RMo1A6eG0r69PnnvuOVm0aFErnO7bt09WrFjRmjkdO3Zsmm0Kfg+By58MK6wIp4RT/70AK6yyEPBfBuHU36rKLQmn/CAqqD4Jp/5cWPlbaUu8/L2wwiqPD4nUlX9d0TJfga4Mpz/84Q9F/8/8zf/i/8hXuYClh3xa/MO+LfLHfVtS9Qorfzas/K20JV7+XlhhFSfA8b3Xuzg6sYpayTe+8Q3R/+Ovc4HSw2kZ15z29/cPkftf/2Vj55IlL8E3nN4050qZPefK1L3Fyp8OK38rbYmXvxdWWEUJcHz3vwl/p1ZxFaiXJ/LXuUDp4VR/rb9kyRK5+uqrZerUqbn/Wv/w4cPihtMf/d3mziVLXoJPOP3i7OnyxS9P66inWPnzYeVvpS3x8vfCCitXgOP7n0SKOhe6/qNHj279boa/bARKD6e6GVu2bJFHH31UNKjmeZ/TQ4cOyZEjR06Q64YDfRYHrm4JEFh9uIskHeizsqK2wg7oHLP8vbDCyhbI8phllnvKKafIyJEj/aFpmShQiXCa2MsMGugN/t9///3IJTX94JXlzoiVfzFi5W/VDeGU/XBoPbT74IMVVmFHD78P1FnWlVnjqaeeKieffHLa7vK+GIGuCKftgmnTT4pZ74xNDlxYnXiUiAsQWVuxH4ado9gP/b2wwkoF8jhmEUz9ayu0ZePD6YEDB+To0aNtXZp68MpjZ8TKfxfDyt+qyeGU/TC6DqI++GCFVdhRw+8DdR51ddppp8mIESM67S7v77aZ04GBAdFg+sEHHyQOfhNDRB47Y1MDBFbxu4gbIPKyorYSD1NDGnDM8vfCCqtOfwhsC/b09IgG0+HDh/vD0jJYoJEzp8ePH28F02PHjnmBNO3gRYBoP+x24MKqGlZNDKfUVjVqi+O712mw1Qir9lYnnXRSK5gOGzbMH5WWqQQaF041kOo1pr7BtGk7ZJ4nRKzC9rEmHejzritqi9oKE/BvzX6Ilb9AfEsNpHqNKcE0C83kZTQqnGog1RlTnTkN+WvKwYsA4TfqOnOKVbWsmhROqa1q1RbHd7/xYB9sH0x1xlRnTvkrRqAx4VSvLdVgqteahv414eA14RMHOr7Bvo8bVj5Kf2qDlb8VXliFCfi3Zj/Eyl/gxJZ6bakGU73WlL/iBBoRTvXX+BpM+UMAAQQQQAABBLIQ0F/jazDlr3iB2odTvbG+XmPKHwIIIIAAAgggkIWA3lhfrzHlrxyBWodTgmk5RcNaEUAAAQQQaKoAwbT8ka1tOD1y5IgcOnSofEF6gAACCCCAAAKNEBg5cqSccsopjdiWOm9ELcNpf3+/HD58uM7u9B0BBBBAAAEEKiQwatQoGT16dIV61L1dqV041WDKHwIIIIAAAgggkKWAhlP+qiFQu3BaDTZ6gQACCCCAAAIIIJCHAOE0D1WWiQACCCCAAAIIIJBKgHCaio03IYAAAggggAACCOQhQDjNQ5VlIoAAAggggAACCKQSIJymYivuTX19ffLcc8/JokWLhIu127vrj+WWLl0qM2bMkClTphQ3SKypcQLsd40bUjYIAQRqJEA4/dfB2r59uyxZskTsuwGMGzdO7rnnHhk7duzgkGq7DRs2yJw5czIfZl33ypUr5cYbbxxcp/735ZdfLpMnT858fZ0uMO++7du3T9asWdOy9gnmeY5Np1Y+7zfh+s0332w1j6o/ezkaoHbv3i3XXXdd4uKrauO73yVuYMYN8q7tjLs7uLgVK1bIK6+8MqR+9L6N7nEl7fpDai7tOop6X29vrzz99NOt1enxZfHixa3jrP77hAkTOv6Ai5X/SDbJyn+radlOgHBqhVOf0FnVk3wZZV7XE3gZVj7r1JOi/pmwqQfsV199VebPnx/59pADelXrtqr98hmvqrXRYKqhyq4fvnWJHiXd1/SDndm3tA4fe+wxufvuu4dMRlRtjMvoD1ZlqLNOwqlHONUZvPvuu0/27t0rF154YevgpScAe1bPBDV9zbQ1M1/6fntW9s4772x9KtdwsXz58lYPLrnkktYMoZnh0H8zyzGf6nXZegLatWtXa4b3vPPOK/XrfrPNun06A6EHe/2bNWtWy8dsn/Zf+6ozwOeff37rq3edHXRnK3TGxyxDjXQWwxhv3bp1iJWeVHT5Zr3afsuWLa112GNg96fqu3u7MGrPiJlxVxP10m1OqkVTt3nM+Hfi2i6c2vud2ZdC9gtta2pN/7fWiNaf1q0uW2tQ9zsNdFpHxnXPnj2D347Ys2tRM9k6LhdffPHg/tzuw0QnTknvbfctg/2NjO1ntkdnVh966KHWcUWPcfa/u/uqrsfM1sfVpDmmJc38J21TXq9HfUNlr8vMnOrxxz2WYzV0VIxV1HF9/PjxXVVXedVrty6XcGqFU/drfT1xaQiyT0DmU6R+9R4VCHSmwsxemJmwc889V84555xWGDMBRN9///33y2233SZmJ77qqqvkxRdfbH2tr8s2y9ETuC5L//3BBx8c8h4NgWV95W+HUzNDoyd201ediVA/PaCba0FN+NR+64lObbWNzlqbmQzbSB2uv/761qyGttPgaVzVxw4Dpj89PT0yZsyYVltjN2/ePK9LA8o+ENgfWOxAtn///lYN6YlVg4TxaxdOdUxMcHJnP8reTrP+qK/17f3O3Zd0e333C/2wYmrK1Jrub1pLel2yOaF+6lOfkiuvvHLQVfum9XjDDTfI7373u1Y7/bOPA6b/9geKqNeLcm4X8u0wpvuTqQmzb+gHFu27uVbbbIfaufukvtfUXFRNqltVL0MyY5F0uZAJXHpswar9pVXGKuq4bu9rOhnT9Loqal/vlvUQTq1wGvW1vh0GNASak0DczGnUwdm9llBPvm641W7YJxHd6c1B3pxYZ8+eLc8+++zgNZhlf61uh1Mzm2IO/NOmTWtd+2Zm6uwDvrkmTrfZzJ5qkDDXebnGuqxly5YNuR5YDc2J0nyNaXtEzer4XLdapR3fDtb2zLExM7NYUTOn6rNu3bpWiLXrtk4zp1H1bf9b0n5h15TZj+0PgGYWzBiZZZtwqlZueDbfepg6Mfus1qLu+2V9CIoLXBqezWyx+ZBnrmnWbdAPQHqt5dq1awevdbcDh3vtpX0pif1BytSkLtN8yK/bzKnuY/oBcP369fLRj35UXnjhhdbsuvnD6sPfXthWZpLAPa4vXLhwcLLFTCpoW/MB0/7RahPqqkrnjib0hXCaEE7dGRN7Vs/M+tknOXu2yrTVA7cJmlHvN1/Xf/rTn5bXXnut7cypnkTMD4SqHE7t2c64mdOor9L0gOWGU3fm1J61sn8QZDzcoKsn27JCQ8hBwp15iwr6cTOnvrUYd/1qSD+zbNtuxi/qK3Ndd9TMadR+ETdzaoJYUjh1P4DGzYxqfemJWT8Q+Pw4LUs/e1lR15yuXr16SPi0Z07dgG1+iBk1G2Y+KE2dOlXeeecd0dlm82He/QBvluteQ53XdqdZbtR1lPqt1IIFC1qXB5nAZWZOsRp6fa5rZc+cdrNVmlrkPdEChFMrnLpf69vXetrXHl1wwQWtgGhm57SdBszbb799yPWOZuZAD+LmV6F6XZu21fe711H6XHMadSlBFb7Wd2dO7e2Lu+bUzNzoHRHUKG7m1LXS9+l1reZTuDtzqqHOXPd25plntmaHdBn2XReqeEBwZ9ij6s+21G1wr/9rV4umbqu07VFf68ftd1on+hd1LXbUfqGXy8Rdc6pBLCmc6tf69vvN9aluANVtMCfrsvZFM6ZJv9a3/fR/6/FIP7ConxtOo64jtGfr7XEw15TrV+Hu3QKqut8l/VrfvuYUq/Z3NrBrxRzX42bkm15XVTq+1rkvhNM6j16F+25fT+qGgAp3m64hECxQt+uagzeQNyCAAAIFCxBOCwbvptXZMxPmRy7dtP1sa/MFzHWX7rWozd9ythABBBDIT4Bwmp8tS0YAgS4R4OlkzRxo9zreZm4lW4VA9QQIp9UbE3qEQGMFkm5p5ft0nqTbASU9oGDjxo2tX7GnvR7SXX4ZDxMIfaJYVFElOfmORx0KNun+pu42xNVY1F1K6rD9IX3M88ltne57IdtB2/oKEE7rO3b0HIFaCZjrkPUHT3H35y0iDIWGlKoihz5RLM12FDEeafqV5j1ZjXvZd0lJs+2h78nrw1ZWYxC6PbSvnwDhtH5jRo8RqKWAmaVz77IQ9SQx3UC9g4O5z6TeCUNvi6RPMLKfHqa/MNew4D7dSE+ueicDvbm+/Yt7vcuD/pknQk2fPl2eeeaZVltdrv5/c2cN3yclRV1bbW4vZT/xzL6vYxYD2O6JYvY9SM2Tr3SdoU980nt+6njFPdnNvjuAe1253T/7B5JpZ6s7NbODUdzdQcwT+PTOFrrd5g4iZoy1JvQOIPZDMPR/2zVgnpAX+gQt+4d1uq3mYRtl3AEiLpzaj3nVPpoHyejtt9z9xtzb1Py7u+/pTfr1Djm6T+tflFvVa6rTmuT98QKEU6oDAQRyF7Dvham3eLIf02vfo9U8SUw7ZJ46prdc02Cqt5LSk6Persg8xEL/f9TTjfT9Ggzt+3GajbRDilme3k5J/z3qiVDtnpSky7efyd7uKTh53GM27oliJjRosDEzrMbEPPrXPAGp3ROfzD0/o54A5D4UxC0iO5DazrkXW8wKfMOp/SQ6DacmZOm9ko8cOTIYyMxttewa0FVrDajNwMDACU91a/cELXsf0eWUeX/mdk9u09d031QLDea6P0ftN+pm9g3jooHU3GdYnzDmPslP92f7nsVVr6myarkb1ks47YZRZhsRKFkg6mSnM5X2iV+/7jdfI5sgpSc/ewbOfUCDHVLtp9DY77dnsHR2RmdTTTg2M6zm3qVRT4Rq90QbN/zaQdC9b2/eT+eyH3Nsn+CNnz0TaMoh6ck89g3p457sZmbGou7IoR4626hBuMxHLev2+oRT+365di1GPSbZDqdRTxdM8wQtMx5ac+4DAIrchZO+1ncvKYnab3R/dF3cr/WjZpd1tr4uNVXkmHTbugin3TbibC8CJQi4T1eyg5TOrpjZKtMuy3BqNtfM5NmzN3Y4dX8AY8+C6jI0XEU9KSlu5jTvcBr3RDF9opo+FEC30505bbcdUU98ipo5jSqfuKdEqdejjz4qH/nIR0p5SpvdL/MkPq013VZjYT+1Lyqc2h+g9D3m63Y7nJpZTvO6edKdfiAJeYKWqVF9z9133536B3ud7uLtwqnx0nVogNYas91MXUa52Y8Pdi+tcGeKq1pTndryfj8BwqmfE60QQCClQNz1hnYQNU/00kBnrk0zT7/qZOZUZzbtJ7+ZmVO9fECvdbv22mvlvffeawVP99fv5olQ9nWr5ulVJpi41xua2UP7h0RJs1ApWU/or+mbhoXQa0718cpRT3wys8ZRTwDSZ6cvW7Zs8JrBqJlTY6rjUNajXW0Lc12jPdOnM7t6jan7uFp7DM01pfYT2OJqQNcR5+nzBC3dL/Qvj8tAfGst7sltM2fOlOeff751iY3+6eUjegmDznSa68PtJ6m51+Kafcnse/oNhv6ZJ/mpXR1qyteRdukFCKfp7XgnAggggEAbgbjZL9DiBdwZcayGClBT3VERhNPuGGe2EgEEEChUQGcWdTb23HPPLXUWsNCN7mBlZpZZF7Fo0SLRWVr+hgpQU91TEYTT7hlrthQBBBBAoEMBngbWISBvR8BDgHDqgUQTBBBAoIoCUTc1t++Xyexb9KjZ16GaFuZ61Kh32Hc1MNcQ33DDDaJPO9LrKJv0sALd/qhrhZPqSt9jPNLuK0lPfku7XN5XPwHCaf3GjB4jgAACLQHCabpCcB/bmvSQgKjHvOb1Q7d0W5Ttu8x1ne+++67oAzD0R3ZJ4TQLD8JptuNY56URTus8evQdAQS6WqBdOHVvaG4/E77d07f0Nkhx95/Ue526T72yf5FtnqqlIcPcJcG+i0BVBqtdOFUb9z6bdnt11F+km1+om7tLxD1JS2+pZO6EoNvv8ySksp1MXemtotRDH0CwZ8+ewQcD2Pci1TFfvHhx64b7+ot928PcUkuXoXdDsJ/ANWPGjCF30rCf/Ka34NKHb5i7eJg7Qdh3EahiXZU9bk1aP+G0SaPJtiCAQFcJuLe/Mhuvjyw193PVE72eyO1wmvT0LX16zznnnDPkHp16z1MNpvYTpnTZcU/VMvd5reKARH2tbx4KEXXfWt0Gc2sz46j/Zu4Na77Wj3qamN7bM/RJSGWbuQ8s0P7o7cB0O3XMNajq7cX0z76vqesRFU7NPY01fGqNaW2695rVe/Xa9z+OerhF2UasP18Bwmm+viwdAQQQyE0g7cxpu3vIaviIerqRuSG/HTi0bdTTgfRrYPu+qTqzVsYz4uPgo76m17buV9MmFGnQ9g2nUaE8zZOQcisajwXbdTVy5MjWgwc0nGoNmFlU+/7BJtgnhVP7Zv1R9xU2T3ybNm1a636n2sb86eypvl7luvKgpYmnAOHUE4pmCCCAQNUEksKpmX0yAUO/WrVvHh/1gAO9gXy7p0W5s2FRTwfSNubPXkdV/NqF005nTnUb7aeJTZo0Sc466ywxbr5PQirTyq0r8wFEb5bvzsjHzZwah7gncJkZaPPQCH1AgQmn7sxplEUV66rMMWvaugmnTRtRtgcBBLpGIOkHURoA9DrRuCcbxT19q93Touxwqr9Y16dtuU8H0gEw121W8drAuHCq/bavoTXXOrrXnGqA1z+dPdSnS+lsadw1p/phwFw7GfIkpDKLOKqu1EVnTvVreQ2k7pibp7Gph309absncJka0ctQ9NpcDaVr165tXTpgX3OqFuZa1irXVZljq+vVoQAAAXpJREFU1rR1E06bNqJsDwIIIIAAAgggUGMBwmmNB4+uI4AAAggggAACTRMgnDZtRNkeBBBAAAEEEECgxgKE0xoPHl1HAAEEEEAAAQSaJkA4bdqIsj0IIIAAAggggECNBQinNR48uo4AAggggAACCDRNgHDatBFlexBAAAEEEEAAgRoLEE5rPHh0HQEEEEAAAQQQaJoA4bRpI8r2IIAAAggggAACNRYgnNZ48Og6AggggAACCCDQNAHCadNGlO1BAAEEEEAAAQRqLEA4rfHg0XUEEEAAAQQQQKBpAoTTpo0o24MAAggggAACCNRYgHBa48Gj6wgggAACCCCAQNMECKdNG1G2BwEEEEAAAQQQqLEA4bTGg0fXEUAAAQQQQACBpgkQTps2omwPAggggAACCCBQYwHCaY0Hj64jgAACCCCAAAJNEyCcNm1E2R4EEEAAAQQQQKDGAoTTGg8eXUcAAQQQQAABBJomQDht2oiyPQgggAACCCCAQI0F/j9/BtgdtIKy/wAAAABJRU5ErkJggg=="/>
          <p:cNvSpPr>
            <a:spLocks noChangeAspect="1" noChangeArrowheads="1"/>
          </p:cNvSpPr>
          <p:nvPr/>
        </p:nvSpPr>
        <p:spPr bwMode="auto">
          <a:xfrm>
            <a:off x="460375" y="1202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4 CuadroTexto"/>
          <p:cNvSpPr txBox="1"/>
          <p:nvPr/>
        </p:nvSpPr>
        <p:spPr>
          <a:xfrm>
            <a:off x="2843808" y="241862"/>
            <a:ext cx="5976664" cy="461665"/>
          </a:xfrm>
          <a:prstGeom prst="rect">
            <a:avLst/>
          </a:prstGeom>
          <a:noFill/>
        </p:spPr>
        <p:txBody>
          <a:bodyPr wrap="square" rtlCol="0">
            <a:spAutoFit/>
          </a:bodyPr>
          <a:lstStyle/>
          <a:p>
            <a:r>
              <a:rPr lang="es-CO" sz="2400" b="1" dirty="0" smtClean="0">
                <a:solidFill>
                  <a:schemeClr val="bg2">
                    <a:lumMod val="75000"/>
                  </a:schemeClr>
                </a:solidFill>
              </a:rPr>
              <a:t>Programas de Postgrado </a:t>
            </a:r>
            <a:r>
              <a:rPr lang="es-CO" sz="2400" b="1" dirty="0">
                <a:solidFill>
                  <a:schemeClr val="bg2">
                    <a:lumMod val="75000"/>
                  </a:schemeClr>
                </a:solidFill>
              </a:rPr>
              <a:t>A</a:t>
            </a:r>
            <a:r>
              <a:rPr lang="es-CO" sz="2400" b="1" dirty="0" smtClean="0">
                <a:solidFill>
                  <a:schemeClr val="bg2">
                    <a:lumMod val="75000"/>
                  </a:schemeClr>
                </a:solidFill>
              </a:rPr>
              <a:t>creditables:  7</a:t>
            </a:r>
            <a:endParaRPr lang="es-CO" sz="2400" b="1" dirty="0">
              <a:solidFill>
                <a:schemeClr val="bg2">
                  <a:lumMod val="75000"/>
                </a:schemeClr>
              </a:solidFill>
            </a:endParaRPr>
          </a:p>
        </p:txBody>
      </p:sp>
      <p:sp>
        <p:nvSpPr>
          <p:cNvPr id="7" name="6 Rectángulo"/>
          <p:cNvSpPr/>
          <p:nvPr/>
        </p:nvSpPr>
        <p:spPr>
          <a:xfrm>
            <a:off x="331882" y="4165119"/>
            <a:ext cx="3201517" cy="230832"/>
          </a:xfrm>
          <a:prstGeom prst="rect">
            <a:avLst/>
          </a:prstGeom>
        </p:spPr>
        <p:txBody>
          <a:bodyPr wrap="none">
            <a:spAutoFit/>
          </a:bodyPr>
          <a:lstStyle/>
          <a:p>
            <a:r>
              <a:rPr lang="es-CO" sz="900" i="1" dirty="0" smtClean="0"/>
              <a:t>Fuente: Elaboración propia, Oficina Aseguramiento de la Calidad</a:t>
            </a:r>
            <a:endParaRPr lang="es-CO" sz="900" i="1" dirty="0"/>
          </a:p>
        </p:txBody>
      </p:sp>
      <p:graphicFrame>
        <p:nvGraphicFramePr>
          <p:cNvPr id="10" name="Tabla 9"/>
          <p:cNvGraphicFramePr>
            <a:graphicFrameLocks noGrp="1"/>
          </p:cNvGraphicFramePr>
          <p:nvPr>
            <p:extLst>
              <p:ext uri="{D42A27DB-BD31-4B8C-83A1-F6EECF244321}">
                <p14:modId xmlns:p14="http://schemas.microsoft.com/office/powerpoint/2010/main" val="811611711"/>
              </p:ext>
            </p:extLst>
          </p:nvPr>
        </p:nvGraphicFramePr>
        <p:xfrm>
          <a:off x="4716016" y="1955883"/>
          <a:ext cx="4248472" cy="1612476"/>
        </p:xfrm>
        <a:graphic>
          <a:graphicData uri="http://schemas.openxmlformats.org/drawingml/2006/table">
            <a:tbl>
              <a:tblPr firstRow="1" bandRow="1">
                <a:tableStyleId>{93296810-A885-4BE3-A3E7-6D5BEEA58F35}</a:tableStyleId>
              </a:tblPr>
              <a:tblGrid>
                <a:gridCol w="1728192">
                  <a:extLst>
                    <a:ext uri="{9D8B030D-6E8A-4147-A177-3AD203B41FA5}">
                      <a16:colId xmlns:a16="http://schemas.microsoft.com/office/drawing/2014/main" val="163171064"/>
                    </a:ext>
                  </a:extLst>
                </a:gridCol>
                <a:gridCol w="2520280">
                  <a:extLst>
                    <a:ext uri="{9D8B030D-6E8A-4147-A177-3AD203B41FA5}">
                      <a16:colId xmlns:a16="http://schemas.microsoft.com/office/drawing/2014/main" val="621260155"/>
                    </a:ext>
                  </a:extLst>
                </a:gridCol>
              </a:tblGrid>
              <a:tr h="336126">
                <a:tc>
                  <a:txBody>
                    <a:bodyPr/>
                    <a:lstStyle/>
                    <a:p>
                      <a:pPr algn="ctr" fontAlgn="ctr"/>
                      <a:r>
                        <a:rPr lang="es-CO" sz="1050" u="none" strike="noStrike" dirty="0">
                          <a:effectLst/>
                        </a:rPr>
                        <a:t>Facultad</a:t>
                      </a:r>
                      <a:endParaRPr lang="es-CO" sz="1050" b="1"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CO" sz="1050" u="none" strike="noStrike" dirty="0" smtClean="0">
                          <a:effectLst/>
                        </a:rPr>
                        <a:t>Programas de Postgrado Acreditables</a:t>
                      </a:r>
                    </a:p>
                  </a:txBody>
                  <a:tcPr marL="9525" marR="9525" marT="9525" marB="0" anchor="ctr"/>
                </a:tc>
                <a:extLst>
                  <a:ext uri="{0D108BD9-81ED-4DB2-BD59-A6C34878D82A}">
                    <a16:rowId xmlns:a16="http://schemas.microsoft.com/office/drawing/2014/main" val="3610941568"/>
                  </a:ext>
                </a:extLst>
              </a:tr>
              <a:tr h="190500">
                <a:tc rowSpan="5">
                  <a:txBody>
                    <a:bodyPr/>
                    <a:lstStyle/>
                    <a:p>
                      <a:pPr algn="ctr" fontAlgn="ctr"/>
                      <a:r>
                        <a:rPr lang="es-CO" sz="1050" u="none" strike="noStrike">
                          <a:effectLst/>
                        </a:rPr>
                        <a:t>Salud</a:t>
                      </a:r>
                      <a:endParaRPr lang="es-CO" sz="105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s-CO" sz="1050" u="none" strike="noStrike" dirty="0">
                          <a:effectLst/>
                        </a:rPr>
                        <a:t>Esp. Pediatría</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55115573"/>
                  </a:ext>
                </a:extLst>
              </a:tr>
              <a:tr h="180975">
                <a:tc vMerge="1">
                  <a:txBody>
                    <a:bodyPr/>
                    <a:lstStyle/>
                    <a:p>
                      <a:endParaRPr lang="es-CO"/>
                    </a:p>
                  </a:txBody>
                  <a:tcPr/>
                </a:tc>
                <a:tc>
                  <a:txBody>
                    <a:bodyPr/>
                    <a:lstStyle/>
                    <a:p>
                      <a:pPr algn="l" fontAlgn="ctr"/>
                      <a:r>
                        <a:rPr lang="es-CO" sz="1050" u="none" strike="noStrike" dirty="0">
                          <a:effectLst/>
                        </a:rPr>
                        <a:t>Esp. Ginecología y Obstetricia</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65857325"/>
                  </a:ext>
                </a:extLst>
              </a:tr>
              <a:tr h="180975">
                <a:tc vMerge="1">
                  <a:txBody>
                    <a:bodyPr/>
                    <a:lstStyle/>
                    <a:p>
                      <a:endParaRPr lang="es-CO"/>
                    </a:p>
                  </a:txBody>
                  <a:tcPr/>
                </a:tc>
                <a:tc>
                  <a:txBody>
                    <a:bodyPr/>
                    <a:lstStyle/>
                    <a:p>
                      <a:pPr algn="l" fontAlgn="ctr"/>
                      <a:r>
                        <a:rPr lang="es-CO" sz="1050" u="none" strike="noStrike" dirty="0">
                          <a:effectLst/>
                        </a:rPr>
                        <a:t>Esp. Medicina Interna</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874781916"/>
                  </a:ext>
                </a:extLst>
              </a:tr>
              <a:tr h="180975">
                <a:tc vMerge="1">
                  <a:txBody>
                    <a:bodyPr/>
                    <a:lstStyle/>
                    <a:p>
                      <a:endParaRPr lang="es-CO"/>
                    </a:p>
                  </a:txBody>
                  <a:tcPr/>
                </a:tc>
                <a:tc>
                  <a:txBody>
                    <a:bodyPr/>
                    <a:lstStyle/>
                    <a:p>
                      <a:pPr algn="l" fontAlgn="ctr"/>
                      <a:r>
                        <a:rPr lang="es-CO" sz="1050" u="none" strike="noStrike" dirty="0">
                          <a:effectLst/>
                        </a:rPr>
                        <a:t>Esp. Cirugía General</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85439621"/>
                  </a:ext>
                </a:extLst>
              </a:tr>
              <a:tr h="180975">
                <a:tc vMerge="1">
                  <a:txBody>
                    <a:bodyPr/>
                    <a:lstStyle/>
                    <a:p>
                      <a:endParaRPr lang="es-CO"/>
                    </a:p>
                  </a:txBody>
                  <a:tcPr/>
                </a:tc>
                <a:tc>
                  <a:txBody>
                    <a:bodyPr/>
                    <a:lstStyle/>
                    <a:p>
                      <a:pPr algn="l" fontAlgn="ctr"/>
                      <a:r>
                        <a:rPr lang="es-CO" sz="1050" u="none" strike="noStrike" dirty="0">
                          <a:effectLst/>
                        </a:rPr>
                        <a:t>Esp. Anestesiología y Reanimación</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380958592"/>
                  </a:ext>
                </a:extLst>
              </a:tr>
              <a:tr h="180975">
                <a:tc>
                  <a:txBody>
                    <a:bodyPr/>
                    <a:lstStyle/>
                    <a:p>
                      <a:pPr algn="ctr" fontAlgn="ctr"/>
                      <a:r>
                        <a:rPr lang="es-CO" sz="1050" u="none" strike="noStrike" dirty="0">
                          <a:effectLst/>
                        </a:rPr>
                        <a:t>Ciencias Sociales y Humanas</a:t>
                      </a:r>
                      <a:endParaRPr lang="es-CO" sz="105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050" u="none" strike="noStrike" dirty="0">
                          <a:effectLst/>
                        </a:rPr>
                        <a:t>Maestría Sobre Conflicto, Territorio y Cultura</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55320980"/>
                  </a:ext>
                </a:extLst>
              </a:tr>
              <a:tr h="180975">
                <a:tc>
                  <a:txBody>
                    <a:bodyPr/>
                    <a:lstStyle/>
                    <a:p>
                      <a:pPr algn="ctr" fontAlgn="ctr"/>
                      <a:r>
                        <a:rPr lang="es-CO" sz="1050" b="0" i="0" u="none" strike="noStrike" dirty="0" smtClean="0">
                          <a:solidFill>
                            <a:srgbClr val="000000"/>
                          </a:solidFill>
                          <a:effectLst/>
                          <a:latin typeface="+mn-lt"/>
                        </a:rPr>
                        <a:t>Educación </a:t>
                      </a:r>
                      <a:endParaRPr lang="es-CO" sz="1050" b="0" i="0" u="none" strike="noStrike" dirty="0">
                        <a:solidFill>
                          <a:srgbClr val="000000"/>
                        </a:solidFill>
                        <a:effectLst/>
                        <a:latin typeface="+mn-lt"/>
                      </a:endParaRPr>
                    </a:p>
                  </a:txBody>
                  <a:tcPr marL="9525" marR="9525" marT="9525" marB="0" anchor="ctr"/>
                </a:tc>
                <a:tc>
                  <a:txBody>
                    <a:bodyPr/>
                    <a:lstStyle/>
                    <a:p>
                      <a:pPr algn="l" fontAlgn="ctr"/>
                      <a:r>
                        <a:rPr lang="es-CO" sz="1050" b="0" i="0" u="none" strike="noStrike" dirty="0" smtClean="0">
                          <a:solidFill>
                            <a:srgbClr val="000000"/>
                          </a:solidFill>
                          <a:effectLst/>
                          <a:latin typeface="+mn-lt"/>
                        </a:rPr>
                        <a:t>Maestría en Educación</a:t>
                      </a:r>
                      <a:endParaRPr lang="es-CO" sz="105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7"/>
                  </a:ext>
                </a:extLst>
              </a:tr>
            </a:tbl>
          </a:graphicData>
        </a:graphic>
      </p:graphicFrame>
      <p:pic>
        <p:nvPicPr>
          <p:cNvPr id="8" name="Imagen 7"/>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155575" y="1549583"/>
            <a:ext cx="4410303" cy="2588905"/>
          </a:xfrm>
          <a:prstGeom prst="rect">
            <a:avLst/>
          </a:prstGeom>
        </p:spPr>
      </p:pic>
    </p:spTree>
    <p:extLst>
      <p:ext uri="{BB962C8B-B14F-4D97-AF65-F5344CB8AC3E}">
        <p14:creationId xmlns:p14="http://schemas.microsoft.com/office/powerpoint/2010/main" val="2350662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2699792" y="267494"/>
            <a:ext cx="5976664" cy="576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chemeClr val="bg2">
                    <a:lumMod val="75000"/>
                  </a:schemeClr>
                </a:solidFill>
              </a:rPr>
              <a:t>Programas Académicos Acreditados: 15 </a:t>
            </a:r>
          </a:p>
        </p:txBody>
      </p:sp>
      <p:sp>
        <p:nvSpPr>
          <p:cNvPr id="5" name="7 Rectángulo"/>
          <p:cNvSpPr/>
          <p:nvPr/>
        </p:nvSpPr>
        <p:spPr>
          <a:xfrm>
            <a:off x="357989" y="4371950"/>
            <a:ext cx="3201517" cy="230832"/>
          </a:xfrm>
          <a:prstGeom prst="rect">
            <a:avLst/>
          </a:prstGeom>
        </p:spPr>
        <p:txBody>
          <a:bodyPr wrap="none">
            <a:spAutoFit/>
          </a:bodyPr>
          <a:lstStyle/>
          <a:p>
            <a:r>
              <a:rPr lang="es-CO" sz="900" i="1" dirty="0" smtClean="0"/>
              <a:t>Fuente: Elaboración propia, Oficina Aseguramiento de la Calidad</a:t>
            </a:r>
            <a:endParaRPr lang="es-CO" sz="900" i="1" dirty="0"/>
          </a:p>
        </p:txBody>
      </p:sp>
      <p:graphicFrame>
        <p:nvGraphicFramePr>
          <p:cNvPr id="3" name="Tabla 2"/>
          <p:cNvGraphicFramePr>
            <a:graphicFrameLocks noGrp="1"/>
          </p:cNvGraphicFramePr>
          <p:nvPr>
            <p:extLst/>
          </p:nvPr>
        </p:nvGraphicFramePr>
        <p:xfrm>
          <a:off x="358794" y="1347614"/>
          <a:ext cx="8229601" cy="2864059"/>
        </p:xfrm>
        <a:graphic>
          <a:graphicData uri="http://schemas.openxmlformats.org/drawingml/2006/table">
            <a:tbl>
              <a:tblPr>
                <a:tableStyleId>{B301B821-A1FF-4177-AEE7-76D212191A09}</a:tableStyleId>
              </a:tblPr>
              <a:tblGrid>
                <a:gridCol w="1798820">
                  <a:extLst>
                    <a:ext uri="{9D8B030D-6E8A-4147-A177-3AD203B41FA5}">
                      <a16:colId xmlns:a16="http://schemas.microsoft.com/office/drawing/2014/main" val="3245468284"/>
                    </a:ext>
                  </a:extLst>
                </a:gridCol>
                <a:gridCol w="3350302">
                  <a:extLst>
                    <a:ext uri="{9D8B030D-6E8A-4147-A177-3AD203B41FA5}">
                      <a16:colId xmlns:a16="http://schemas.microsoft.com/office/drawing/2014/main" val="3495840981"/>
                    </a:ext>
                  </a:extLst>
                </a:gridCol>
                <a:gridCol w="1337872">
                  <a:extLst>
                    <a:ext uri="{9D8B030D-6E8A-4147-A177-3AD203B41FA5}">
                      <a16:colId xmlns:a16="http://schemas.microsoft.com/office/drawing/2014/main" val="2595720202"/>
                    </a:ext>
                  </a:extLst>
                </a:gridCol>
                <a:gridCol w="1742607">
                  <a:extLst>
                    <a:ext uri="{9D8B030D-6E8A-4147-A177-3AD203B41FA5}">
                      <a16:colId xmlns:a16="http://schemas.microsoft.com/office/drawing/2014/main" val="982734434"/>
                    </a:ext>
                  </a:extLst>
                </a:gridCol>
              </a:tblGrid>
              <a:tr h="337279">
                <a:tc>
                  <a:txBody>
                    <a:bodyPr/>
                    <a:lstStyle/>
                    <a:p>
                      <a:pPr algn="ctr" fontAlgn="ctr"/>
                      <a:r>
                        <a:rPr lang="es-CO" sz="1050" b="1" u="none" strike="noStrike" dirty="0">
                          <a:effectLst/>
                        </a:rPr>
                        <a:t>Facultad</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CO" sz="1050" b="1" u="none" strike="noStrike" dirty="0">
                          <a:effectLst/>
                        </a:rPr>
                        <a:t>Programa Académico</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CO" sz="1050" b="1" u="none" strike="noStrike" dirty="0">
                          <a:effectLst/>
                        </a:rPr>
                        <a:t>Años de Acreditación</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CO" sz="1050" b="1" u="none" strike="noStrike" dirty="0">
                          <a:effectLst/>
                        </a:rPr>
                        <a:t>Año de vencimiento de la Acreditación</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49404867"/>
                  </a:ext>
                </a:extLst>
              </a:tr>
              <a:tr h="64091">
                <a:tc rowSpan="8">
                  <a:txBody>
                    <a:bodyPr/>
                    <a:lstStyle/>
                    <a:p>
                      <a:pPr algn="ctr" fontAlgn="ctr"/>
                      <a:r>
                        <a:rPr lang="es-CO" sz="1050" b="1" u="none" strike="noStrike" dirty="0">
                          <a:effectLst/>
                        </a:rPr>
                        <a:t>Educación</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dirty="0">
                          <a:effectLst/>
                        </a:rPr>
                        <a:t>Licenciatura en Matemáticas</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2021</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378456722"/>
                  </a:ext>
                </a:extLst>
              </a:tr>
              <a:tr h="160207">
                <a:tc vMerge="1">
                  <a:txBody>
                    <a:bodyPr/>
                    <a:lstStyle/>
                    <a:p>
                      <a:endParaRPr lang="es-CO"/>
                    </a:p>
                  </a:txBody>
                  <a:tcPr/>
                </a:tc>
                <a:tc>
                  <a:txBody>
                    <a:bodyPr/>
                    <a:lstStyle/>
                    <a:p>
                      <a:pPr algn="l" fontAlgn="b"/>
                      <a:r>
                        <a:rPr lang="es-CO" sz="1050" u="none" strike="noStrike" dirty="0">
                          <a:effectLst/>
                        </a:rPr>
                        <a:t>Licenciatura en Lenguas Extranjeras con énfasis en Inglés</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6</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2019</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031753307"/>
                  </a:ext>
                </a:extLst>
              </a:tr>
              <a:tr h="160207">
                <a:tc vMerge="1">
                  <a:txBody>
                    <a:bodyPr/>
                    <a:lstStyle/>
                    <a:p>
                      <a:endParaRPr lang="es-CO"/>
                    </a:p>
                  </a:txBody>
                  <a:tcPr/>
                </a:tc>
                <a:tc>
                  <a:txBody>
                    <a:bodyPr/>
                    <a:lstStyle/>
                    <a:p>
                      <a:pPr algn="l" fontAlgn="b"/>
                      <a:r>
                        <a:rPr lang="es-CO" sz="1050" u="none" strike="noStrike" dirty="0">
                          <a:effectLst/>
                        </a:rPr>
                        <a:t>Licenciatura en Educación Infantil</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2021</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262855819"/>
                  </a:ext>
                </a:extLst>
              </a:tr>
              <a:tr h="160207">
                <a:tc vMerge="1">
                  <a:txBody>
                    <a:bodyPr/>
                    <a:lstStyle/>
                    <a:p>
                      <a:endParaRPr lang="es-CO"/>
                    </a:p>
                  </a:txBody>
                  <a:tcPr/>
                </a:tc>
                <a:tc>
                  <a:txBody>
                    <a:bodyPr/>
                    <a:lstStyle/>
                    <a:p>
                      <a:pPr algn="l" fontAlgn="b"/>
                      <a:r>
                        <a:rPr lang="es-CO" sz="1050" u="none" strike="noStrike" dirty="0">
                          <a:effectLst/>
                        </a:rPr>
                        <a:t>Licenciatura en Educación Física, Recreación y Deportes</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2021</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768989148"/>
                  </a:ext>
                </a:extLst>
              </a:tr>
              <a:tr h="160207">
                <a:tc vMerge="1">
                  <a:txBody>
                    <a:bodyPr/>
                    <a:lstStyle/>
                    <a:p>
                      <a:endParaRPr lang="es-CO"/>
                    </a:p>
                  </a:txBody>
                  <a:tcPr/>
                </a:tc>
                <a:tc>
                  <a:txBody>
                    <a:bodyPr/>
                    <a:lstStyle/>
                    <a:p>
                      <a:pPr algn="l" fontAlgn="b"/>
                      <a:r>
                        <a:rPr lang="es-CO" sz="1050" u="none" strike="noStrike" dirty="0">
                          <a:effectLst/>
                        </a:rPr>
                        <a:t>Licenciatura en Ciencias Naturales y Educación Ambiental</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2021</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589150353"/>
                  </a:ext>
                </a:extLst>
              </a:tr>
              <a:tr h="160207">
                <a:tc vMerge="1">
                  <a:txBody>
                    <a:bodyPr/>
                    <a:lstStyle/>
                    <a:p>
                      <a:endParaRPr lang="es-CO"/>
                    </a:p>
                  </a:txBody>
                  <a:tcPr/>
                </a:tc>
                <a:tc>
                  <a:txBody>
                    <a:bodyPr/>
                    <a:lstStyle/>
                    <a:p>
                      <a:pPr algn="l" fontAlgn="b"/>
                      <a:r>
                        <a:rPr lang="es-CO" sz="1050" u="none" strike="noStrike" dirty="0">
                          <a:effectLst/>
                        </a:rPr>
                        <a:t>Licenciatura en Literatura y Lengua Castellana</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4</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2021</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912935500"/>
                  </a:ext>
                </a:extLst>
              </a:tr>
              <a:tr h="160207">
                <a:tc vMerge="1">
                  <a:txBody>
                    <a:bodyPr/>
                    <a:lstStyle/>
                    <a:p>
                      <a:endParaRPr lang="es-CO"/>
                    </a:p>
                  </a:txBody>
                  <a:tcPr/>
                </a:tc>
                <a:tc>
                  <a:txBody>
                    <a:bodyPr/>
                    <a:lstStyle/>
                    <a:p>
                      <a:pPr algn="l" fontAlgn="b"/>
                      <a:r>
                        <a:rPr lang="es-CO" sz="1050" u="none" strike="noStrike">
                          <a:effectLst/>
                        </a:rPr>
                        <a:t>Licenciatura en Educación Artística</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6</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24244785"/>
                  </a:ext>
                </a:extLst>
              </a:tr>
              <a:tr h="160207">
                <a:tc vMerge="1">
                  <a:txBody>
                    <a:bodyPr/>
                    <a:lstStyle/>
                    <a:p>
                      <a:endParaRPr lang="es-CO"/>
                    </a:p>
                  </a:txBody>
                  <a:tcPr/>
                </a:tc>
                <a:tc>
                  <a:txBody>
                    <a:bodyPr/>
                    <a:lstStyle/>
                    <a:p>
                      <a:pPr algn="l" fontAlgn="b"/>
                      <a:r>
                        <a:rPr lang="es-CO" sz="1050" u="none" strike="noStrike">
                          <a:effectLst/>
                        </a:rPr>
                        <a:t>Maestría en Educación</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6</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2023</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38041158"/>
                  </a:ext>
                </a:extLst>
              </a:tr>
              <a:tr h="160207">
                <a:tc rowSpan="2">
                  <a:txBody>
                    <a:bodyPr/>
                    <a:lstStyle/>
                    <a:p>
                      <a:pPr algn="ctr" fontAlgn="ctr"/>
                      <a:r>
                        <a:rPr lang="es-CO" sz="1050" b="1" u="none" strike="noStrike" dirty="0">
                          <a:effectLst/>
                        </a:rPr>
                        <a:t>Ingeniería</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a:effectLst/>
                        </a:rPr>
                        <a:t>Ingeniería Agrícola</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4</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2019</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955206595"/>
                  </a:ext>
                </a:extLst>
              </a:tr>
              <a:tr h="160207">
                <a:tc vMerge="1">
                  <a:txBody>
                    <a:bodyPr/>
                    <a:lstStyle/>
                    <a:p>
                      <a:endParaRPr lang="es-CO"/>
                    </a:p>
                  </a:txBody>
                  <a:tcPr/>
                </a:tc>
                <a:tc>
                  <a:txBody>
                    <a:bodyPr/>
                    <a:lstStyle/>
                    <a:p>
                      <a:pPr algn="l" fontAlgn="b"/>
                      <a:r>
                        <a:rPr lang="es-CO" sz="1050" u="none" strike="noStrike">
                          <a:effectLst/>
                        </a:rPr>
                        <a:t>Ingeniería de Petróleos</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8</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2021</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3243045"/>
                  </a:ext>
                </a:extLst>
              </a:tr>
              <a:tr h="160207">
                <a:tc>
                  <a:txBody>
                    <a:bodyPr/>
                    <a:lstStyle/>
                    <a:p>
                      <a:pPr algn="ctr" fontAlgn="ctr"/>
                      <a:r>
                        <a:rPr lang="es-CO" sz="1050" b="1" u="none" strike="noStrike" dirty="0">
                          <a:effectLst/>
                        </a:rPr>
                        <a:t>Salud</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a:effectLst/>
                        </a:rPr>
                        <a:t>Medicina</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6</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2022</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53269350"/>
                  </a:ext>
                </a:extLst>
              </a:tr>
              <a:tr h="160207">
                <a:tc rowSpan="2">
                  <a:txBody>
                    <a:bodyPr/>
                    <a:lstStyle/>
                    <a:p>
                      <a:pPr algn="ctr" fontAlgn="ctr"/>
                      <a:r>
                        <a:rPr lang="es-CO" sz="1050" b="1" u="none" strike="noStrike" dirty="0">
                          <a:effectLst/>
                        </a:rPr>
                        <a:t>Ciencias Sociales y Humanas</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a:effectLst/>
                        </a:rPr>
                        <a:t>Comunicación Social y Periodismo</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6</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2021</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063635918"/>
                  </a:ext>
                </a:extLst>
              </a:tr>
              <a:tr h="160207">
                <a:tc vMerge="1">
                  <a:txBody>
                    <a:bodyPr/>
                    <a:lstStyle/>
                    <a:p>
                      <a:endParaRPr lang="es-CO"/>
                    </a:p>
                  </a:txBody>
                  <a:tcPr/>
                </a:tc>
                <a:tc>
                  <a:txBody>
                    <a:bodyPr/>
                    <a:lstStyle/>
                    <a:p>
                      <a:pPr algn="l" fontAlgn="b"/>
                      <a:r>
                        <a:rPr lang="es-CO" sz="1050" u="none" strike="noStrike">
                          <a:effectLst/>
                        </a:rPr>
                        <a:t>Psicología</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6</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2025</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030691835"/>
                  </a:ext>
                </a:extLst>
              </a:tr>
              <a:tr h="160207">
                <a:tc>
                  <a:txBody>
                    <a:bodyPr/>
                    <a:lstStyle/>
                    <a:p>
                      <a:pPr algn="ctr" fontAlgn="ctr"/>
                      <a:r>
                        <a:rPr lang="es-CO" sz="1050" b="1" u="none" strike="noStrike" dirty="0">
                          <a:effectLst/>
                        </a:rPr>
                        <a:t>Ciencias Jurídicas y Políticas</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a:effectLst/>
                        </a:rPr>
                        <a:t>Derecho</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4</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2021</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080129850"/>
                  </a:ext>
                </a:extLst>
              </a:tr>
              <a:tr h="160207">
                <a:tc>
                  <a:txBody>
                    <a:bodyPr/>
                    <a:lstStyle/>
                    <a:p>
                      <a:pPr algn="ctr" fontAlgn="ctr"/>
                      <a:r>
                        <a:rPr lang="es-CO" sz="1050" b="1" u="none" strike="noStrike" dirty="0">
                          <a:effectLst/>
                        </a:rPr>
                        <a:t>Economía y Administración</a:t>
                      </a:r>
                      <a:endParaRPr lang="es-CO" sz="1050" b="1" i="0" u="none" strike="noStrike" dirty="0">
                        <a:solidFill>
                          <a:srgbClr val="000000"/>
                        </a:solidFill>
                        <a:effectLst/>
                        <a:latin typeface="Arial" panose="020B0604020202020204" pitchFamily="34" charset="0"/>
                      </a:endParaRPr>
                    </a:p>
                  </a:txBody>
                  <a:tcPr marL="8432" marR="8432" marT="8432"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es-CO" sz="1050" u="none" strike="noStrike" dirty="0">
                          <a:effectLst/>
                        </a:rPr>
                        <a:t>Administración de Empresas</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a:effectLst/>
                        </a:rPr>
                        <a:t>6</a:t>
                      </a:r>
                      <a:endParaRPr lang="es-CO" sz="1050" b="0" i="0" u="none" strike="noStrike">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CO" sz="1050" u="none" strike="noStrike" dirty="0">
                          <a:effectLst/>
                        </a:rPr>
                        <a:t>2025</a:t>
                      </a:r>
                      <a:endParaRPr lang="es-CO" sz="1050" b="0" i="0" u="none" strike="noStrike" dirty="0">
                        <a:solidFill>
                          <a:srgbClr val="000000"/>
                        </a:solidFill>
                        <a:effectLst/>
                        <a:latin typeface="Arial" panose="020B0604020202020204" pitchFamily="34" charset="0"/>
                      </a:endParaRPr>
                    </a:p>
                  </a:txBody>
                  <a:tcPr marL="8432" marR="8432" marT="8432"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374042177"/>
                  </a:ext>
                </a:extLst>
              </a:tr>
            </a:tbl>
          </a:graphicData>
        </a:graphic>
      </p:graphicFrame>
    </p:spTree>
    <p:extLst>
      <p:ext uri="{BB962C8B-B14F-4D97-AF65-F5344CB8AC3E}">
        <p14:creationId xmlns:p14="http://schemas.microsoft.com/office/powerpoint/2010/main" val="862577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2555776" y="123478"/>
            <a:ext cx="5904656" cy="673054"/>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a:lstStyle>
          <a:p>
            <a:r>
              <a:rPr lang="es-CO" sz="2400" b="1" dirty="0" smtClean="0">
                <a:solidFill>
                  <a:schemeClr val="bg2">
                    <a:lumMod val="75000"/>
                  </a:schemeClr>
                </a:solidFill>
                <a:latin typeface="+mn-lt"/>
              </a:rPr>
              <a:t>Relación % Programas Acreditados sobre Acreditables</a:t>
            </a:r>
            <a:endParaRPr lang="es-CO" sz="2400" b="1" dirty="0">
              <a:solidFill>
                <a:schemeClr val="bg2">
                  <a:lumMod val="75000"/>
                </a:schemeClr>
              </a:solidFill>
              <a:latin typeface="+mn-lt"/>
            </a:endParaRPr>
          </a:p>
        </p:txBody>
      </p:sp>
      <p:sp>
        <p:nvSpPr>
          <p:cNvPr id="5" name="4 Rectángulo"/>
          <p:cNvSpPr/>
          <p:nvPr/>
        </p:nvSpPr>
        <p:spPr>
          <a:xfrm>
            <a:off x="467544" y="3814323"/>
            <a:ext cx="3201517" cy="230832"/>
          </a:xfrm>
          <a:prstGeom prst="rect">
            <a:avLst/>
          </a:prstGeom>
        </p:spPr>
        <p:txBody>
          <a:bodyPr wrap="none">
            <a:spAutoFit/>
          </a:bodyPr>
          <a:lstStyle/>
          <a:p>
            <a:r>
              <a:rPr lang="es-CO" sz="900" i="1" dirty="0" smtClean="0"/>
              <a:t>Fuente: Elaboración propia, Oficina Aseguramiento de la Calidad</a:t>
            </a:r>
            <a:endParaRPr lang="es-CO" sz="900" i="1" dirty="0"/>
          </a:p>
        </p:txBody>
      </p:sp>
      <p:sp>
        <p:nvSpPr>
          <p:cNvPr id="3" name="2 CuadroTexto"/>
          <p:cNvSpPr txBox="1"/>
          <p:nvPr/>
        </p:nvSpPr>
        <p:spPr>
          <a:xfrm>
            <a:off x="3654359" y="1760025"/>
            <a:ext cx="1657185" cy="369332"/>
          </a:xfrm>
          <a:prstGeom prst="rect">
            <a:avLst/>
          </a:prstGeom>
          <a:noFill/>
        </p:spPr>
        <p:txBody>
          <a:bodyPr wrap="none" rtlCol="0">
            <a:spAutoFit/>
          </a:bodyPr>
          <a:lstStyle/>
          <a:p>
            <a:r>
              <a:rPr lang="es-CO" b="1" dirty="0" smtClean="0"/>
              <a:t>Agosto de 2019</a:t>
            </a:r>
            <a:endParaRPr lang="es-CO" b="1" dirty="0"/>
          </a:p>
        </p:txBody>
      </p:sp>
      <p:graphicFrame>
        <p:nvGraphicFramePr>
          <p:cNvPr id="4" name="Objeto 3"/>
          <p:cNvGraphicFramePr>
            <a:graphicFrameLocks noChangeAspect="1"/>
          </p:cNvGraphicFramePr>
          <p:nvPr>
            <p:extLst>
              <p:ext uri="{D42A27DB-BD31-4B8C-83A1-F6EECF244321}">
                <p14:modId xmlns:p14="http://schemas.microsoft.com/office/powerpoint/2010/main" val="4047551881"/>
              </p:ext>
            </p:extLst>
          </p:nvPr>
        </p:nvGraphicFramePr>
        <p:xfrm>
          <a:off x="475609" y="2211710"/>
          <a:ext cx="8158189" cy="1138609"/>
        </p:xfrm>
        <a:graphic>
          <a:graphicData uri="http://schemas.openxmlformats.org/presentationml/2006/ole">
            <mc:AlternateContent xmlns:mc="http://schemas.openxmlformats.org/markup-compatibility/2006">
              <mc:Choice xmlns:v="urn:schemas-microsoft-com:vml" Requires="v">
                <p:oleObj spid="_x0000_s2073" name="Hoja de cálculo" r:id="rId3" imgW="7029585" imgH="980985" progId="Excel.Sheet.8">
                  <p:embed/>
                </p:oleObj>
              </mc:Choice>
              <mc:Fallback>
                <p:oleObj name="Hoja de cálculo" r:id="rId3" imgW="7029585" imgH="980985" progId="Excel.Sheet.8">
                  <p:embed/>
                  <p:pic>
                    <p:nvPicPr>
                      <p:cNvPr id="0" name=""/>
                      <p:cNvPicPr/>
                      <p:nvPr/>
                    </p:nvPicPr>
                    <p:blipFill>
                      <a:blip r:embed="rId4"/>
                      <a:stretch>
                        <a:fillRect/>
                      </a:stretch>
                    </p:blipFill>
                    <p:spPr>
                      <a:xfrm>
                        <a:off x="475609" y="2211710"/>
                        <a:ext cx="8158189" cy="1138609"/>
                      </a:xfrm>
                      <a:prstGeom prst="rect">
                        <a:avLst/>
                      </a:prstGeom>
                    </p:spPr>
                  </p:pic>
                </p:oleObj>
              </mc:Fallback>
            </mc:AlternateContent>
          </a:graphicData>
        </a:graphic>
      </p:graphicFrame>
    </p:spTree>
    <p:extLst>
      <p:ext uri="{BB962C8B-B14F-4D97-AF65-F5344CB8AC3E}">
        <p14:creationId xmlns:p14="http://schemas.microsoft.com/office/powerpoint/2010/main" val="1965757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00047" y="1563638"/>
            <a:ext cx="4322109" cy="2293906"/>
          </a:xfrm>
          <a:prstGeom prst="rect">
            <a:avLst/>
          </a:prstGeom>
        </p:spPr>
      </p:pic>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Docentes</a:t>
            </a:r>
            <a:endParaRPr lang="es-CO" sz="2800" b="1" dirty="0">
              <a:solidFill>
                <a:schemeClr val="bg2">
                  <a:lumMod val="75000"/>
                </a:schemeClr>
              </a:solidFill>
            </a:endParaRPr>
          </a:p>
        </p:txBody>
      </p:sp>
      <p:pic>
        <p:nvPicPr>
          <p:cNvPr id="4" name="Imagen 3"/>
          <p:cNvPicPr>
            <a:picLocks noChangeAspect="1"/>
          </p:cNvPicPr>
          <p:nvPr/>
        </p:nvPicPr>
        <p:blipFill>
          <a:blip r:embed="rId3"/>
          <a:stretch>
            <a:fillRect/>
          </a:stretch>
        </p:blipFill>
        <p:spPr>
          <a:xfrm>
            <a:off x="5076056" y="1577355"/>
            <a:ext cx="3554355" cy="2266472"/>
          </a:xfrm>
          <a:prstGeom prst="rect">
            <a:avLst/>
          </a:prstGeom>
        </p:spPr>
      </p:pic>
      <p:sp>
        <p:nvSpPr>
          <p:cNvPr id="5" name="4 Rectángulo"/>
          <p:cNvSpPr/>
          <p:nvPr/>
        </p:nvSpPr>
        <p:spPr>
          <a:xfrm>
            <a:off x="371265" y="3984420"/>
            <a:ext cx="4091185" cy="230832"/>
          </a:xfrm>
          <a:prstGeom prst="rect">
            <a:avLst/>
          </a:prstGeom>
        </p:spPr>
        <p:txBody>
          <a:bodyPr wrap="none">
            <a:spAutoFit/>
          </a:bodyPr>
          <a:lstStyle/>
          <a:p>
            <a:r>
              <a:rPr lang="es-CO" sz="900" i="1" dirty="0" smtClean="0"/>
              <a:t>Fuente: Elaboración propia, Oficina Aseguramiento de la Calidad – Talento Humano</a:t>
            </a:r>
            <a:endParaRPr lang="es-CO" sz="900" i="1" dirty="0"/>
          </a:p>
        </p:txBody>
      </p:sp>
    </p:spTree>
    <p:extLst>
      <p:ext uri="{BB962C8B-B14F-4D97-AF65-F5344CB8AC3E}">
        <p14:creationId xmlns:p14="http://schemas.microsoft.com/office/powerpoint/2010/main" val="2735024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Docentes</a:t>
            </a:r>
            <a:endParaRPr lang="es-CO" sz="2800" b="1" dirty="0">
              <a:solidFill>
                <a:schemeClr val="bg2">
                  <a:lumMod val="75000"/>
                </a:schemeClr>
              </a:solidFill>
            </a:endParaRPr>
          </a:p>
        </p:txBody>
      </p:sp>
      <p:sp>
        <p:nvSpPr>
          <p:cNvPr id="5" name="4 Rectángulo"/>
          <p:cNvSpPr/>
          <p:nvPr/>
        </p:nvSpPr>
        <p:spPr>
          <a:xfrm>
            <a:off x="371265" y="3984420"/>
            <a:ext cx="4091185" cy="230832"/>
          </a:xfrm>
          <a:prstGeom prst="rect">
            <a:avLst/>
          </a:prstGeom>
        </p:spPr>
        <p:txBody>
          <a:bodyPr wrap="none">
            <a:spAutoFit/>
          </a:bodyPr>
          <a:lstStyle/>
          <a:p>
            <a:r>
              <a:rPr lang="es-CO" sz="900" i="1" dirty="0" smtClean="0"/>
              <a:t>Fuente: Elaboración propia, Oficina Aseguramiento de la Calidad – Talento Humano</a:t>
            </a:r>
            <a:endParaRPr lang="es-CO" sz="900" i="1" dirty="0"/>
          </a:p>
        </p:txBody>
      </p:sp>
      <p:pic>
        <p:nvPicPr>
          <p:cNvPr id="8" name="Imagen 7"/>
          <p:cNvPicPr>
            <a:picLocks noChangeAspect="1"/>
          </p:cNvPicPr>
          <p:nvPr/>
        </p:nvPicPr>
        <p:blipFill>
          <a:blip r:embed="rId2"/>
          <a:stretch>
            <a:fillRect/>
          </a:stretch>
        </p:blipFill>
        <p:spPr>
          <a:xfrm>
            <a:off x="467544" y="1481040"/>
            <a:ext cx="3964070" cy="2386854"/>
          </a:xfrm>
          <a:prstGeom prst="rect">
            <a:avLst/>
          </a:prstGeom>
        </p:spPr>
      </p:pic>
      <p:pic>
        <p:nvPicPr>
          <p:cNvPr id="9" name="Imagen 8"/>
          <p:cNvPicPr>
            <a:picLocks noChangeAspect="1"/>
          </p:cNvPicPr>
          <p:nvPr/>
        </p:nvPicPr>
        <p:blipFill>
          <a:blip r:embed="rId3"/>
          <a:stretch>
            <a:fillRect/>
          </a:stretch>
        </p:blipFill>
        <p:spPr>
          <a:xfrm>
            <a:off x="4788024" y="1493353"/>
            <a:ext cx="3908652" cy="2353486"/>
          </a:xfrm>
          <a:prstGeom prst="rect">
            <a:avLst/>
          </a:prstGeom>
        </p:spPr>
      </p:pic>
    </p:spTree>
    <p:extLst>
      <p:ext uri="{BB962C8B-B14F-4D97-AF65-F5344CB8AC3E}">
        <p14:creationId xmlns:p14="http://schemas.microsoft.com/office/powerpoint/2010/main" val="3678417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p:nvPr/>
        </p:nvSpPr>
        <p:spPr>
          <a:xfrm>
            <a:off x="2771800" y="248330"/>
            <a:ext cx="6264696" cy="523220"/>
          </a:xfrm>
          <a:prstGeom prst="rect">
            <a:avLst/>
          </a:prstGeom>
          <a:noFill/>
        </p:spPr>
        <p:txBody>
          <a:bodyPr wrap="square" rtlCol="0">
            <a:spAutoFit/>
          </a:bodyPr>
          <a:lstStyle/>
          <a:p>
            <a:pPr algn="ctr"/>
            <a:r>
              <a:rPr lang="es-CO" sz="2800" b="1" dirty="0" smtClean="0">
                <a:solidFill>
                  <a:schemeClr val="bg2">
                    <a:lumMod val="75000"/>
                  </a:schemeClr>
                </a:solidFill>
              </a:rPr>
              <a:t>Estadísticas Docentes</a:t>
            </a:r>
            <a:endParaRPr lang="es-CO" sz="2800" b="1" dirty="0">
              <a:solidFill>
                <a:schemeClr val="bg2">
                  <a:lumMod val="75000"/>
                </a:schemeClr>
              </a:solidFill>
            </a:endParaRPr>
          </a:p>
        </p:txBody>
      </p:sp>
      <p:sp>
        <p:nvSpPr>
          <p:cNvPr id="5" name="4 Rectángulo"/>
          <p:cNvSpPr/>
          <p:nvPr/>
        </p:nvSpPr>
        <p:spPr>
          <a:xfrm>
            <a:off x="251520" y="3795886"/>
            <a:ext cx="4091185" cy="230832"/>
          </a:xfrm>
          <a:prstGeom prst="rect">
            <a:avLst/>
          </a:prstGeom>
        </p:spPr>
        <p:txBody>
          <a:bodyPr wrap="none">
            <a:spAutoFit/>
          </a:bodyPr>
          <a:lstStyle/>
          <a:p>
            <a:r>
              <a:rPr lang="es-CO" sz="900" i="1" dirty="0" smtClean="0"/>
              <a:t>Fuente: Elaboración propia, Oficina Aseguramiento de la Calidad – Talento Humano</a:t>
            </a:r>
            <a:endParaRPr lang="es-CO" sz="900" i="1" dirty="0"/>
          </a:p>
        </p:txBody>
      </p:sp>
      <p:pic>
        <p:nvPicPr>
          <p:cNvPr id="2" name="Imagen 1"/>
          <p:cNvPicPr>
            <a:picLocks noChangeAspect="1"/>
          </p:cNvPicPr>
          <p:nvPr/>
        </p:nvPicPr>
        <p:blipFill>
          <a:blip r:embed="rId2"/>
          <a:stretch>
            <a:fillRect/>
          </a:stretch>
        </p:blipFill>
        <p:spPr>
          <a:xfrm>
            <a:off x="347361" y="1762019"/>
            <a:ext cx="4138991" cy="1952844"/>
          </a:xfrm>
          <a:prstGeom prst="rect">
            <a:avLst/>
          </a:prstGeom>
        </p:spPr>
      </p:pic>
      <p:pic>
        <p:nvPicPr>
          <p:cNvPr id="4" name="Imagen 3"/>
          <p:cNvPicPr>
            <a:picLocks noChangeAspect="1"/>
          </p:cNvPicPr>
          <p:nvPr/>
        </p:nvPicPr>
        <p:blipFill>
          <a:blip r:embed="rId3"/>
          <a:stretch>
            <a:fillRect/>
          </a:stretch>
        </p:blipFill>
        <p:spPr>
          <a:xfrm>
            <a:off x="4644008" y="1762019"/>
            <a:ext cx="4278039" cy="1935201"/>
          </a:xfrm>
          <a:prstGeom prst="rect">
            <a:avLst/>
          </a:prstGeom>
        </p:spPr>
      </p:pic>
    </p:spTree>
    <p:extLst>
      <p:ext uri="{BB962C8B-B14F-4D97-AF65-F5344CB8AC3E}">
        <p14:creationId xmlns:p14="http://schemas.microsoft.com/office/powerpoint/2010/main" val="1941647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1569</TotalTime>
  <Words>1026</Words>
  <Application>Microsoft Office PowerPoint</Application>
  <PresentationFormat>Presentación en pantalla (16:9)</PresentationFormat>
  <Paragraphs>236</Paragraphs>
  <Slides>23</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9" baseType="lpstr">
      <vt:lpstr>Angie Regular</vt:lpstr>
      <vt:lpstr>Arial</vt:lpstr>
      <vt:lpstr>Calibri</vt:lpstr>
      <vt:lpstr>Times New Roman</vt:lpstr>
      <vt:lpstr>Tema de Office</vt:lpstr>
      <vt:lpstr>Hoja de cálculo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Galindo</dc:creator>
  <cp:lastModifiedBy>Leidy</cp:lastModifiedBy>
  <cp:revision>195</cp:revision>
  <dcterms:created xsi:type="dcterms:W3CDTF">2016-12-14T19:56:11Z</dcterms:created>
  <dcterms:modified xsi:type="dcterms:W3CDTF">2019-09-05T16:25:32Z</dcterms:modified>
</cp:coreProperties>
</file>