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12192000" cy="6858000"/>
  <p:notesSz cx="12192000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504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1527" y="239268"/>
            <a:ext cx="11468945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0199" y="1977644"/>
            <a:ext cx="5410835" cy="3589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794" y="57403"/>
            <a:ext cx="11716411" cy="1107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2761" y="1891284"/>
            <a:ext cx="11139805" cy="2156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acebook.com/watch/?v=234475884745465" TargetMode="Externa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6968" y="2126996"/>
            <a:ext cx="70656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spc="-5" dirty="0">
                <a:latin typeface="Calibri"/>
                <a:cs typeface="Calibri"/>
              </a:rPr>
              <a:t>Rendición</a:t>
            </a:r>
            <a:r>
              <a:rPr sz="3600" b="0" spc="-15" dirty="0">
                <a:latin typeface="Calibri"/>
                <a:cs typeface="Calibri"/>
              </a:rPr>
              <a:t> </a:t>
            </a:r>
            <a:r>
              <a:rPr sz="3600" b="0" spc="-5" dirty="0">
                <a:latin typeface="Calibri"/>
                <a:cs typeface="Calibri"/>
              </a:rPr>
              <a:t>de</a:t>
            </a:r>
            <a:r>
              <a:rPr sz="3600" b="0" spc="-10" dirty="0">
                <a:latin typeface="Calibri"/>
                <a:cs typeface="Calibri"/>
              </a:rPr>
              <a:t> </a:t>
            </a:r>
            <a:r>
              <a:rPr sz="3600" b="0" spc="-5" dirty="0">
                <a:latin typeface="Calibri"/>
                <a:cs typeface="Calibri"/>
              </a:rPr>
              <a:t>Cuentas</a:t>
            </a:r>
            <a:r>
              <a:rPr sz="3600" b="0" spc="-3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–</a:t>
            </a:r>
            <a:r>
              <a:rPr sz="3600" b="0" spc="-15" dirty="0">
                <a:latin typeface="Calibri"/>
                <a:cs typeface="Calibri"/>
              </a:rPr>
              <a:t> </a:t>
            </a:r>
            <a:r>
              <a:rPr sz="3600" b="0" spc="-5" dirty="0">
                <a:latin typeface="Calibri"/>
                <a:cs typeface="Calibri"/>
              </a:rPr>
              <a:t>Vigencia</a:t>
            </a:r>
            <a:r>
              <a:rPr sz="3600" b="0" spc="-10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2020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6969" y="3140964"/>
            <a:ext cx="3729354" cy="779780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Dr.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Julio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César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Quintero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Vieda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Facultad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Ciencias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la Salud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46390" y="230124"/>
            <a:ext cx="63442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Calibri"/>
                <a:cs typeface="Calibri"/>
              </a:rPr>
              <a:t>Acreditación</a:t>
            </a:r>
            <a:r>
              <a:rPr spc="-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Internacional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-</a:t>
            </a:r>
            <a:r>
              <a:rPr spc="-2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Medicina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0570" y="5607036"/>
            <a:ext cx="4644830" cy="77772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3992" y="1924283"/>
            <a:ext cx="3617982" cy="240182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60702" y="1537552"/>
            <a:ext cx="7031297" cy="532044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395245" y="6546595"/>
            <a:ext cx="53771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sng" spc="-10" dirty="0">
                <a:solidFill>
                  <a:srgbClr val="954F72"/>
                </a:solidFill>
                <a:uFill>
                  <a:solidFill>
                    <a:srgbClr val="954F72"/>
                  </a:solidFill>
                </a:uFill>
                <a:latin typeface="Calibri"/>
                <a:cs typeface="Calibri"/>
              </a:rPr>
              <a:t>https</a:t>
            </a:r>
            <a:r>
              <a:rPr sz="1800" u="sng" spc="-10" dirty="0">
                <a:solidFill>
                  <a:srgbClr val="954F72"/>
                </a:solidFill>
                <a:uFill>
                  <a:solidFill>
                    <a:srgbClr val="954F72"/>
                  </a:solidFill>
                </a:uFill>
                <a:latin typeface="Calibri"/>
                <a:cs typeface="Calibri"/>
                <a:hlinkClick r:id="rId5"/>
              </a:rPr>
              <a:t>://w</a:t>
            </a:r>
            <a:r>
              <a:rPr sz="1800" u="sng" spc="-10" dirty="0">
                <a:solidFill>
                  <a:srgbClr val="954F72"/>
                </a:solidFill>
                <a:uFill>
                  <a:solidFill>
                    <a:srgbClr val="954F72"/>
                  </a:solidFill>
                </a:uFill>
                <a:latin typeface="Calibri"/>
                <a:cs typeface="Calibri"/>
              </a:rPr>
              <a:t>ww.</a:t>
            </a:r>
            <a:r>
              <a:rPr sz="1800" u="sng" spc="-10" dirty="0">
                <a:solidFill>
                  <a:srgbClr val="954F72"/>
                </a:solidFill>
                <a:uFill>
                  <a:solidFill>
                    <a:srgbClr val="954F72"/>
                  </a:solidFill>
                </a:uFill>
                <a:latin typeface="Calibri"/>
                <a:cs typeface="Calibri"/>
                <a:hlinkClick r:id="rId5"/>
              </a:rPr>
              <a:t>facebook.com/watch/?v=234475884745465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71360"/>
            <a:ext cx="12192000" cy="578663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3918" rIns="0" bIns="0" rtlCol="0">
            <a:spAutoFit/>
          </a:bodyPr>
          <a:lstStyle/>
          <a:p>
            <a:pPr marL="6969125" marR="5080" indent="1276350">
              <a:lnSpc>
                <a:spcPts val="3290"/>
              </a:lnSpc>
              <a:spcBef>
                <a:spcPts val="265"/>
              </a:spcBef>
            </a:pPr>
            <a:r>
              <a:rPr sz="2800" dirty="0"/>
              <a:t>Acreditación</a:t>
            </a:r>
            <a:r>
              <a:rPr sz="2800" spc="-55" dirty="0"/>
              <a:t> </a:t>
            </a:r>
            <a:r>
              <a:rPr sz="2800" dirty="0"/>
              <a:t>de</a:t>
            </a:r>
            <a:r>
              <a:rPr sz="2800" spc="-145" dirty="0"/>
              <a:t> </a:t>
            </a:r>
            <a:r>
              <a:rPr sz="2800" dirty="0"/>
              <a:t>Alta </a:t>
            </a:r>
            <a:r>
              <a:rPr sz="2800" spc="-765" dirty="0"/>
              <a:t> </a:t>
            </a:r>
            <a:r>
              <a:rPr sz="2800" dirty="0"/>
              <a:t>Calidad</a:t>
            </a:r>
            <a:r>
              <a:rPr sz="2800" spc="-25" dirty="0"/>
              <a:t> </a:t>
            </a:r>
            <a:r>
              <a:rPr sz="2800" spc="-5" dirty="0"/>
              <a:t>Posgrados</a:t>
            </a:r>
            <a:r>
              <a:rPr sz="2800" spc="-20" dirty="0"/>
              <a:t> </a:t>
            </a:r>
            <a:r>
              <a:rPr sz="2800" spc="-5" dirty="0"/>
              <a:t>Clínicos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6784340" y="2427732"/>
            <a:ext cx="5072380" cy="3860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8801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Radicación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informe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autoevaluación con </a:t>
            </a:r>
            <a:r>
              <a:rPr sz="2000" b="1" spc="-4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mira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 la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Acreditación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Alta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 Calidad.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Pediatría.</a:t>
            </a:r>
            <a:endParaRPr sz="2800">
              <a:latin typeface="Calibri"/>
              <a:cs typeface="Calibri"/>
            </a:endParaRPr>
          </a:p>
          <a:p>
            <a:pPr marL="355600" marR="2309495" indent="-342900">
              <a:lnSpc>
                <a:spcPts val="3290"/>
              </a:lnSpc>
              <a:spcBef>
                <a:spcPts val="21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Anestesiología</a:t>
            </a:r>
            <a:r>
              <a:rPr sz="28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2800" b="1" spc="-6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Reanimación.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ts val="3310"/>
              </a:lnSpc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Ginecología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Obstetricia.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Medicina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Interna.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050">
              <a:latin typeface="Calibri"/>
              <a:cs typeface="Calibri"/>
            </a:endParaRPr>
          </a:p>
          <a:p>
            <a:pPr marL="2359025">
              <a:lnSpc>
                <a:spcPct val="100000"/>
              </a:lnSpc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24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septiembre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2020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6614795" marR="5080" indent="1150620">
              <a:lnSpc>
                <a:spcPts val="3790"/>
              </a:lnSpc>
              <a:spcBef>
                <a:spcPts val="250"/>
              </a:spcBef>
            </a:pPr>
            <a:r>
              <a:rPr spc="-5" dirty="0"/>
              <a:t>Creación</a:t>
            </a:r>
            <a:r>
              <a:rPr spc="-45" dirty="0"/>
              <a:t> </a:t>
            </a:r>
            <a:r>
              <a:rPr spc="-5" dirty="0"/>
              <a:t>de</a:t>
            </a:r>
            <a:r>
              <a:rPr spc="-45" dirty="0"/>
              <a:t> </a:t>
            </a:r>
            <a:r>
              <a:rPr spc="-5" dirty="0"/>
              <a:t>nuevos </a:t>
            </a:r>
            <a:r>
              <a:rPr spc="-875" dirty="0"/>
              <a:t> </a:t>
            </a:r>
            <a:r>
              <a:rPr spc="-5" dirty="0"/>
              <a:t>programas</a:t>
            </a:r>
            <a:r>
              <a:rPr spc="-30" dirty="0"/>
              <a:t> </a:t>
            </a:r>
            <a:r>
              <a:rPr spc="-5" dirty="0"/>
              <a:t>de</a:t>
            </a:r>
            <a:r>
              <a:rPr spc="-25" dirty="0"/>
              <a:t> </a:t>
            </a:r>
            <a:r>
              <a:rPr spc="-10" dirty="0"/>
              <a:t>postgrados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989255" y="2839755"/>
          <a:ext cx="8147050" cy="3426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7055"/>
                <a:gridCol w="3415665"/>
                <a:gridCol w="2875914"/>
              </a:tblGrid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Tipo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Nombre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Proceso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Especialización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59309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Actividad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Física,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Deporte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Salud (en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convenio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con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Universidad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Rosario)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3716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Espera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aprobación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por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parte del MEN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Maestría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5913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Enfermería con Énfasis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Investigación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36854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15" dirty="0">
                          <a:latin typeface="Calibri"/>
                          <a:cs typeface="Calibri"/>
                        </a:rPr>
                        <a:t>Avalada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por Consejo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Académico</a:t>
                      </a:r>
                      <a:r>
                        <a:rPr sz="20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sesión</a:t>
                      </a:r>
                      <a:r>
                        <a:rPr sz="2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2000" spc="-43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02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marzo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 2021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Maestría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Maestría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Salud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Pública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8796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15" dirty="0">
                          <a:latin typeface="Calibri"/>
                          <a:cs typeface="Calibri"/>
                        </a:rPr>
                        <a:t>Avalada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por Consejo de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Facultad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sesión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09 </a:t>
                      </a:r>
                      <a:r>
                        <a:rPr sz="2000" spc="-43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diciembre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24901" y="1406652"/>
            <a:ext cx="1026795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Arial MT"/>
                <a:cs typeface="Arial MT"/>
              </a:rPr>
              <a:t>Estos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programas</a:t>
            </a:r>
            <a:r>
              <a:rPr sz="2000" dirty="0">
                <a:latin typeface="Arial MT"/>
                <a:cs typeface="Arial MT"/>
              </a:rPr>
              <a:t> ya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tienen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documento</a:t>
            </a:r>
            <a:r>
              <a:rPr sz="2000" dirty="0">
                <a:latin typeface="Arial MT"/>
                <a:cs typeface="Arial MT"/>
              </a:rPr>
              <a:t> de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solicitud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registro</a:t>
            </a:r>
            <a:r>
              <a:rPr sz="2000" dirty="0">
                <a:latin typeface="Arial MT"/>
                <a:cs typeface="Arial MT"/>
              </a:rPr>
              <a:t> calificado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terminado</a:t>
            </a:r>
            <a:r>
              <a:rPr sz="2000" dirty="0">
                <a:latin typeface="Arial MT"/>
                <a:cs typeface="Arial MT"/>
              </a:rPr>
              <a:t> y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actualmente </a:t>
            </a:r>
            <a:r>
              <a:rPr sz="2000" dirty="0">
                <a:latin typeface="Arial MT"/>
                <a:cs typeface="Arial MT"/>
              </a:rPr>
              <a:t>se </a:t>
            </a:r>
            <a:r>
              <a:rPr sz="2000" spc="-5" dirty="0">
                <a:latin typeface="Arial MT"/>
                <a:cs typeface="Arial MT"/>
              </a:rPr>
              <a:t>encuentran </a:t>
            </a:r>
            <a:r>
              <a:rPr sz="2000" dirty="0">
                <a:latin typeface="Arial MT"/>
                <a:cs typeface="Arial MT"/>
              </a:rPr>
              <a:t>radicados </a:t>
            </a:r>
            <a:r>
              <a:rPr sz="2000" spc="-5" dirty="0">
                <a:latin typeface="Arial MT"/>
                <a:cs typeface="Arial MT"/>
              </a:rPr>
              <a:t>ante </a:t>
            </a:r>
            <a:r>
              <a:rPr sz="2000" dirty="0">
                <a:latin typeface="Arial MT"/>
                <a:cs typeface="Arial MT"/>
              </a:rPr>
              <a:t>el </a:t>
            </a:r>
            <a:r>
              <a:rPr sz="2000" spc="-5" dirty="0">
                <a:latin typeface="Arial MT"/>
                <a:cs typeface="Arial MT"/>
              </a:rPr>
              <a:t>MEN </a:t>
            </a:r>
            <a:r>
              <a:rPr sz="2000" dirty="0">
                <a:latin typeface="Arial MT"/>
                <a:cs typeface="Arial MT"/>
              </a:rPr>
              <a:t>o en </a:t>
            </a:r>
            <a:r>
              <a:rPr sz="2000" spc="-5" dirty="0">
                <a:latin typeface="Arial MT"/>
                <a:cs typeface="Arial MT"/>
              </a:rPr>
              <a:t>proceso </a:t>
            </a:r>
            <a:r>
              <a:rPr sz="2000" dirty="0">
                <a:latin typeface="Arial MT"/>
                <a:cs typeface="Arial MT"/>
              </a:rPr>
              <a:t>de revisión y aprobación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parte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distintas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instancias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Universidad,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así: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7057390" marR="5080" indent="1226185">
              <a:lnSpc>
                <a:spcPts val="3790"/>
              </a:lnSpc>
              <a:spcBef>
                <a:spcPts val="250"/>
              </a:spcBef>
            </a:pPr>
            <a:r>
              <a:rPr spc="-5" dirty="0"/>
              <a:t>Mejoramiento</a:t>
            </a:r>
            <a:r>
              <a:rPr spc="-85" dirty="0"/>
              <a:t> </a:t>
            </a:r>
            <a:r>
              <a:rPr spc="-10" dirty="0"/>
              <a:t>del </a:t>
            </a:r>
            <a:r>
              <a:rPr spc="-869" dirty="0"/>
              <a:t> </a:t>
            </a:r>
            <a:r>
              <a:rPr spc="-5" dirty="0"/>
              <a:t>Desempeño</a:t>
            </a:r>
            <a:r>
              <a:rPr spc="-200" dirty="0"/>
              <a:t> </a:t>
            </a:r>
            <a:r>
              <a:rPr spc="-5" dirty="0"/>
              <a:t>Académico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0626" y="1433015"/>
            <a:ext cx="453961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71755" algn="ctr">
              <a:lnSpc>
                <a:spcPct val="100000"/>
              </a:lnSpc>
              <a:spcBef>
                <a:spcPts val="355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ACUERDO</a:t>
            </a:r>
            <a:r>
              <a:rPr sz="2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052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2020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180" y="1933955"/>
            <a:ext cx="5760085" cy="4345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Arial MT"/>
                <a:cs typeface="Arial MT"/>
              </a:rPr>
              <a:t>“Por</a:t>
            </a:r>
            <a:r>
              <a:rPr sz="2000" dirty="0">
                <a:latin typeface="Arial MT"/>
                <a:cs typeface="Arial MT"/>
              </a:rPr>
              <a:t> el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cual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reglamentan</a:t>
            </a:r>
            <a:r>
              <a:rPr sz="2000" dirty="0">
                <a:latin typeface="Arial MT"/>
                <a:cs typeface="Arial MT"/>
              </a:rPr>
              <a:t> algunos</a:t>
            </a:r>
            <a:r>
              <a:rPr sz="2000" spc="55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estímulos 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para </a:t>
            </a:r>
            <a:r>
              <a:rPr sz="2000" dirty="0">
                <a:latin typeface="Arial MT"/>
                <a:cs typeface="Arial MT"/>
              </a:rPr>
              <a:t>los </a:t>
            </a:r>
            <a:r>
              <a:rPr sz="2000" spc="-5" dirty="0">
                <a:latin typeface="Arial MT"/>
                <a:cs typeface="Arial MT"/>
              </a:rPr>
              <a:t>estudiantes </a:t>
            </a:r>
            <a:r>
              <a:rPr sz="2000" dirty="0">
                <a:latin typeface="Arial MT"/>
                <a:cs typeface="Arial MT"/>
              </a:rPr>
              <a:t>de la </a:t>
            </a:r>
            <a:r>
              <a:rPr sz="2000" spc="-5" dirty="0">
                <a:latin typeface="Arial MT"/>
                <a:cs typeface="Arial MT"/>
              </a:rPr>
              <a:t>Facultad </a:t>
            </a:r>
            <a:r>
              <a:rPr sz="2000" dirty="0">
                <a:latin typeface="Arial MT"/>
                <a:cs typeface="Arial MT"/>
              </a:rPr>
              <a:t>de Ciencias de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Salud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Universidad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Surcolombiana"</a:t>
            </a:r>
            <a:endParaRPr sz="2000">
              <a:latin typeface="Arial MT"/>
              <a:cs typeface="Arial MT"/>
            </a:endParaRPr>
          </a:p>
          <a:p>
            <a:pPr marL="187325" marR="508634">
              <a:lnSpc>
                <a:spcPct val="99400"/>
              </a:lnSpc>
              <a:spcBef>
                <a:spcPts val="1100"/>
              </a:spcBef>
            </a:pPr>
            <a:r>
              <a:rPr sz="1800" b="1" spc="-5" dirty="0">
                <a:latin typeface="Arial"/>
                <a:cs typeface="Arial"/>
              </a:rPr>
              <a:t>Estimulo 1: </a:t>
            </a:r>
            <a:r>
              <a:rPr sz="1800" spc="-5" dirty="0">
                <a:latin typeface="Arial MT"/>
                <a:cs typeface="Arial MT"/>
              </a:rPr>
              <a:t>Otorgamiento de becas para los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posgrados de especializaciones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clínicas ofrecidos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por </a:t>
            </a:r>
            <a:r>
              <a:rPr sz="1800" dirty="0">
                <a:latin typeface="Arial MT"/>
                <a:cs typeface="Arial MT"/>
              </a:rPr>
              <a:t>la</a:t>
            </a:r>
            <a:r>
              <a:rPr sz="1800" spc="-5" dirty="0">
                <a:latin typeface="Arial MT"/>
                <a:cs typeface="Arial MT"/>
              </a:rPr>
              <a:t> Universidad Surcolombiana.</a:t>
            </a:r>
            <a:endParaRPr sz="1800">
              <a:latin typeface="Arial MT"/>
              <a:cs typeface="Arial MT"/>
            </a:endParaRPr>
          </a:p>
          <a:p>
            <a:pPr marL="166370" marR="376555" algn="just">
              <a:lnSpc>
                <a:spcPct val="98900"/>
              </a:lnSpc>
              <a:spcBef>
                <a:spcPts val="1005"/>
              </a:spcBef>
            </a:pPr>
            <a:r>
              <a:rPr sz="1800" b="1" spc="-5" dirty="0">
                <a:latin typeface="Arial"/>
                <a:cs typeface="Arial"/>
              </a:rPr>
              <a:t>Estimulo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2: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spc="-5" dirty="0">
                <a:latin typeface="Arial MT"/>
                <a:cs typeface="Arial MT"/>
              </a:rPr>
              <a:t>Reconocimiento</a:t>
            </a:r>
            <a:r>
              <a:rPr sz="1800" dirty="0">
                <a:latin typeface="Arial MT"/>
                <a:cs typeface="Arial MT"/>
              </a:rPr>
              <a:t> y</a:t>
            </a:r>
            <a:r>
              <a:rPr sz="1800" spc="5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exaltación</a:t>
            </a:r>
            <a:r>
              <a:rPr sz="1800" spc="49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por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mejor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trabajo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grado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elaborado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por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los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estudiantes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pregrado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la</a:t>
            </a:r>
            <a:r>
              <a:rPr sz="1800" spc="50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Facultad</a:t>
            </a:r>
            <a:r>
              <a:rPr sz="1800" spc="49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Ciencias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</a:t>
            </a:r>
            <a:r>
              <a:rPr sz="1800" dirty="0">
                <a:latin typeface="Arial MT"/>
                <a:cs typeface="Arial MT"/>
              </a:rPr>
              <a:t>la</a:t>
            </a:r>
            <a:r>
              <a:rPr sz="1800" spc="-5" dirty="0">
                <a:latin typeface="Arial MT"/>
                <a:cs typeface="Arial MT"/>
              </a:rPr>
              <a:t> Salud.</a:t>
            </a:r>
            <a:endParaRPr sz="1800">
              <a:latin typeface="Arial MT"/>
              <a:cs typeface="Arial MT"/>
            </a:endParaRPr>
          </a:p>
          <a:p>
            <a:pPr marL="166370" marR="349250" algn="just">
              <a:lnSpc>
                <a:spcPct val="98500"/>
              </a:lnSpc>
              <a:spcBef>
                <a:spcPts val="1210"/>
              </a:spcBef>
            </a:pPr>
            <a:r>
              <a:rPr sz="1800" b="1" spc="-5" dirty="0">
                <a:latin typeface="Arial"/>
                <a:cs typeface="Arial"/>
              </a:rPr>
              <a:t>Estimulo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3: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spc="-5" dirty="0">
                <a:latin typeface="Arial MT"/>
                <a:cs typeface="Arial MT"/>
              </a:rPr>
              <a:t>Admisión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automática</a:t>
            </a:r>
            <a:r>
              <a:rPr sz="1800" dirty="0">
                <a:latin typeface="Arial MT"/>
                <a:cs typeface="Arial MT"/>
              </a:rPr>
              <a:t> a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uno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los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posgrados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especializaciones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clínicas,</a:t>
            </a:r>
            <a:r>
              <a:rPr sz="1800" dirty="0">
                <a:latin typeface="Arial MT"/>
                <a:cs typeface="Arial MT"/>
              </a:rPr>
              <a:t> sin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presentar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examen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admisión,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para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el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mejor </a:t>
            </a:r>
            <a:r>
              <a:rPr sz="180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promedio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de cada semestre.</a:t>
            </a:r>
            <a:endParaRPr sz="18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488" y="2836687"/>
            <a:ext cx="252982" cy="387703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62646" y="1404902"/>
            <a:ext cx="4885707" cy="488570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7057390" marR="5080" indent="1226185">
              <a:lnSpc>
                <a:spcPts val="3790"/>
              </a:lnSpc>
              <a:spcBef>
                <a:spcPts val="250"/>
              </a:spcBef>
            </a:pPr>
            <a:r>
              <a:rPr spc="-5" dirty="0"/>
              <a:t>Mejoramiento</a:t>
            </a:r>
            <a:r>
              <a:rPr spc="-85" dirty="0"/>
              <a:t> </a:t>
            </a:r>
            <a:r>
              <a:rPr spc="-10" dirty="0"/>
              <a:t>del </a:t>
            </a:r>
            <a:r>
              <a:rPr spc="-869" dirty="0"/>
              <a:t> </a:t>
            </a:r>
            <a:r>
              <a:rPr spc="-5" dirty="0"/>
              <a:t>Desempeño</a:t>
            </a:r>
            <a:r>
              <a:rPr spc="-200" dirty="0"/>
              <a:t> </a:t>
            </a:r>
            <a:r>
              <a:rPr spc="-5" dirty="0"/>
              <a:t>Académico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8474" y="1405721"/>
            <a:ext cx="594804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603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475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ACUERDO</a:t>
            </a:r>
            <a:r>
              <a:rPr sz="1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002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2021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algn="just">
              <a:lnSpc>
                <a:spcPct val="97600"/>
              </a:lnSpc>
              <a:spcBef>
                <a:spcPts val="150"/>
              </a:spcBef>
            </a:pPr>
            <a:r>
              <a:rPr sz="1800" spc="-5" dirty="0"/>
              <a:t>"</a:t>
            </a:r>
            <a:r>
              <a:rPr spc="-5" dirty="0"/>
              <a:t>Por medio del cual </a:t>
            </a:r>
            <a:r>
              <a:rPr dirty="0"/>
              <a:t>se </a:t>
            </a:r>
            <a:r>
              <a:rPr spc="-5" dirty="0"/>
              <a:t>adoptan estrategias para mejorar el </a:t>
            </a:r>
            <a:r>
              <a:rPr dirty="0"/>
              <a:t> </a:t>
            </a:r>
            <a:r>
              <a:rPr spc="-5" dirty="0"/>
              <a:t>desempeño</a:t>
            </a:r>
            <a:r>
              <a:rPr dirty="0"/>
              <a:t> </a:t>
            </a:r>
            <a:r>
              <a:rPr spc="-5" dirty="0"/>
              <a:t>en</a:t>
            </a:r>
            <a:r>
              <a:rPr dirty="0"/>
              <a:t> </a:t>
            </a:r>
            <a:r>
              <a:rPr spc="-5" dirty="0"/>
              <a:t>el</a:t>
            </a:r>
            <a:r>
              <a:rPr dirty="0"/>
              <a:t> </a:t>
            </a:r>
            <a:r>
              <a:rPr spc="-5" dirty="0"/>
              <a:t>examen</a:t>
            </a:r>
            <a:r>
              <a:rPr dirty="0"/>
              <a:t> </a:t>
            </a:r>
            <a:r>
              <a:rPr spc="-5" dirty="0"/>
              <a:t>de</a:t>
            </a:r>
            <a:r>
              <a:rPr dirty="0"/>
              <a:t> </a:t>
            </a:r>
            <a:r>
              <a:rPr spc="-5" dirty="0"/>
              <a:t>estado</a:t>
            </a:r>
            <a:r>
              <a:rPr dirty="0"/>
              <a:t> </a:t>
            </a:r>
            <a:r>
              <a:rPr spc="-5" dirty="0"/>
              <a:t>de</a:t>
            </a:r>
            <a:r>
              <a:rPr dirty="0"/>
              <a:t> </a:t>
            </a:r>
            <a:r>
              <a:rPr spc="-5" dirty="0"/>
              <a:t>calidad</a:t>
            </a:r>
            <a:r>
              <a:rPr dirty="0"/>
              <a:t> </a:t>
            </a:r>
            <a:r>
              <a:rPr spc="-5" dirty="0"/>
              <a:t>de</a:t>
            </a:r>
            <a:r>
              <a:rPr dirty="0"/>
              <a:t> </a:t>
            </a:r>
            <a:r>
              <a:rPr spc="-10" dirty="0"/>
              <a:t>la </a:t>
            </a:r>
            <a:r>
              <a:rPr spc="-5" dirty="0"/>
              <a:t> educación superior</a:t>
            </a:r>
            <a:r>
              <a:rPr spc="10" dirty="0"/>
              <a:t> </a:t>
            </a:r>
            <a:r>
              <a:rPr spc="-5" dirty="0"/>
              <a:t>SABER PRO</a:t>
            </a:r>
            <a:r>
              <a:rPr sz="1800" spc="-5" dirty="0"/>
              <a:t>”</a:t>
            </a:r>
            <a:endParaRPr sz="1800"/>
          </a:p>
          <a:p>
            <a:pPr>
              <a:lnSpc>
                <a:spcPct val="100000"/>
              </a:lnSpc>
            </a:pPr>
            <a:endParaRPr sz="2000"/>
          </a:p>
          <a:p>
            <a:pPr marL="12700" marR="5080" algn="just">
              <a:lnSpc>
                <a:spcPct val="99400"/>
              </a:lnSpc>
              <a:spcBef>
                <a:spcPts val="1535"/>
              </a:spcBef>
            </a:pPr>
            <a:r>
              <a:rPr b="1" spc="-5" dirty="0">
                <a:latin typeface="Arial"/>
                <a:cs typeface="Arial"/>
              </a:rPr>
              <a:t>Estrategia 1: </a:t>
            </a:r>
            <a:r>
              <a:rPr spc="-5" dirty="0"/>
              <a:t>Programa de entrenamiento anual para </a:t>
            </a:r>
            <a:r>
              <a:rPr spc="-10" dirty="0"/>
              <a:t>la </a:t>
            </a:r>
            <a:r>
              <a:rPr spc="-5" dirty="0"/>
              <a:t> preparación de los estudiantes en la presentación de las </a:t>
            </a:r>
            <a:r>
              <a:rPr dirty="0"/>
              <a:t> </a:t>
            </a:r>
            <a:r>
              <a:rPr spc="-5" dirty="0"/>
              <a:t>pruebas</a:t>
            </a:r>
            <a:r>
              <a:rPr dirty="0"/>
              <a:t> </a:t>
            </a:r>
            <a:r>
              <a:rPr spc="-5" dirty="0"/>
              <a:t>SABER PRO.</a:t>
            </a:r>
          </a:p>
          <a:p>
            <a:pPr marL="12700" marR="5080" algn="just">
              <a:lnSpc>
                <a:spcPts val="1900"/>
              </a:lnSpc>
              <a:spcBef>
                <a:spcPts val="1280"/>
              </a:spcBef>
            </a:pPr>
            <a:r>
              <a:rPr b="1" spc="-5" dirty="0">
                <a:latin typeface="Arial"/>
                <a:cs typeface="Arial"/>
              </a:rPr>
              <a:t>Estrategia 2: </a:t>
            </a:r>
            <a:r>
              <a:rPr spc="-5" dirty="0"/>
              <a:t>Integración de las competencias genéricas </a:t>
            </a:r>
            <a:r>
              <a:rPr dirty="0"/>
              <a:t>y </a:t>
            </a:r>
            <a:r>
              <a:rPr spc="5" dirty="0"/>
              <a:t> </a:t>
            </a:r>
            <a:r>
              <a:rPr spc="-5" dirty="0"/>
              <a:t>especificas al trabajo pedagógico de aula por parte de los </a:t>
            </a:r>
            <a:r>
              <a:rPr dirty="0"/>
              <a:t> </a:t>
            </a:r>
            <a:r>
              <a:rPr spc="-5" dirty="0"/>
              <a:t>docentes.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/>
          </a:p>
          <a:p>
            <a:pPr marL="12700" marR="5080" algn="just">
              <a:lnSpc>
                <a:spcPts val="1800"/>
              </a:lnSpc>
            </a:pPr>
            <a:r>
              <a:rPr b="1" spc="-5" dirty="0">
                <a:latin typeface="Arial"/>
                <a:cs typeface="Arial"/>
              </a:rPr>
              <a:t>Estrategia 3:</a:t>
            </a:r>
            <a:r>
              <a:rPr spc="-5" dirty="0"/>
              <a:t>Curso formación para docentes en evaluación </a:t>
            </a:r>
            <a:r>
              <a:rPr spc="-430" dirty="0"/>
              <a:t> </a:t>
            </a:r>
            <a:r>
              <a:rPr spc="-5" dirty="0"/>
              <a:t>por</a:t>
            </a:r>
            <a:r>
              <a:rPr spc="10" dirty="0"/>
              <a:t> </a:t>
            </a:r>
            <a:r>
              <a:rPr spc="-5" dirty="0"/>
              <a:t>competencias</a:t>
            </a:r>
            <a:r>
              <a:rPr dirty="0"/>
              <a:t> y</a:t>
            </a:r>
            <a:r>
              <a:rPr spc="5" dirty="0"/>
              <a:t> </a:t>
            </a:r>
            <a:r>
              <a:rPr spc="-5" dirty="0"/>
              <a:t>construcción</a:t>
            </a:r>
            <a:r>
              <a:rPr dirty="0"/>
              <a:t> </a:t>
            </a:r>
            <a:r>
              <a:rPr spc="-5" dirty="0"/>
              <a:t>de</a:t>
            </a:r>
            <a:r>
              <a:rPr dirty="0"/>
              <a:t> ítems</a:t>
            </a:r>
            <a:r>
              <a:rPr spc="5" dirty="0"/>
              <a:t> </a:t>
            </a:r>
            <a:r>
              <a:rPr spc="-5" dirty="0"/>
              <a:t>tipo</a:t>
            </a:r>
            <a:r>
              <a:rPr dirty="0"/>
              <a:t> </a:t>
            </a:r>
            <a:r>
              <a:rPr spc="-5" dirty="0"/>
              <a:t>Saber</a:t>
            </a:r>
            <a:r>
              <a:rPr spc="5" dirty="0"/>
              <a:t> </a:t>
            </a:r>
            <a:r>
              <a:rPr spc="-5" dirty="0"/>
              <a:t>Pro.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79965" y="1405722"/>
            <a:ext cx="252985" cy="1921132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48474" y="2811941"/>
            <a:ext cx="2362835" cy="3991610"/>
            <a:chOff x="148474" y="2811941"/>
            <a:chExt cx="2362835" cy="399161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474" y="2811941"/>
              <a:ext cx="252985" cy="3877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4966" y="5791563"/>
              <a:ext cx="2236220" cy="101194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811690" y="1713484"/>
            <a:ext cx="4999990" cy="2454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99600"/>
              </a:lnSpc>
              <a:spcBef>
                <a:spcPts val="105"/>
              </a:spcBef>
            </a:pPr>
            <a:r>
              <a:rPr sz="1600" b="1" spc="-5" dirty="0">
                <a:latin typeface="Arial"/>
                <a:cs typeface="Arial"/>
              </a:rPr>
              <a:t>Estímulos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para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estudiantes: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spc="-5" dirty="0">
                <a:latin typeface="Arial MT"/>
                <a:cs typeface="Arial MT"/>
              </a:rPr>
              <a:t>a)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exaltación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mejores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resultados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ceremonia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grado,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b)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exoneración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un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porcentaje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pago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derechos de grado, </a:t>
            </a:r>
            <a:r>
              <a:rPr sz="1600" dirty="0">
                <a:latin typeface="Arial MT"/>
                <a:cs typeface="Arial MT"/>
              </a:rPr>
              <a:t>c) </a:t>
            </a:r>
            <a:r>
              <a:rPr sz="1600" spc="-5" dirty="0">
                <a:latin typeface="Arial MT"/>
                <a:cs typeface="Arial MT"/>
              </a:rPr>
              <a:t>permiso de (3) días calendarios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continuos, d) asignación de </a:t>
            </a:r>
            <a:r>
              <a:rPr sz="1600" dirty="0">
                <a:latin typeface="Arial MT"/>
                <a:cs typeface="Arial MT"/>
              </a:rPr>
              <a:t>5 </a:t>
            </a:r>
            <a:r>
              <a:rPr sz="1600" spc="-5" dirty="0">
                <a:latin typeface="Arial MT"/>
                <a:cs typeface="Arial MT"/>
              </a:rPr>
              <a:t>puntos para los mejores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resultados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valoración</a:t>
            </a:r>
            <a:r>
              <a:rPr sz="1600" spc="2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hoja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24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vida</a:t>
            </a:r>
            <a:r>
              <a:rPr sz="1600" spc="24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dentro </a:t>
            </a:r>
            <a:r>
              <a:rPr sz="1600" spc="-434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proceso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ingreso</a:t>
            </a:r>
            <a:r>
              <a:rPr sz="1600" dirty="0">
                <a:latin typeface="Arial MT"/>
                <a:cs typeface="Arial MT"/>
              </a:rPr>
              <a:t> 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especialidades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clínico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quirúrgicas (solo para Medicina), </a:t>
            </a:r>
            <a:r>
              <a:rPr sz="1600" dirty="0">
                <a:latin typeface="Arial MT"/>
                <a:cs typeface="Arial MT"/>
              </a:rPr>
              <a:t>y </a:t>
            </a:r>
            <a:r>
              <a:rPr sz="1600" spc="-5" dirty="0">
                <a:latin typeface="Arial MT"/>
                <a:cs typeface="Arial MT"/>
              </a:rPr>
              <a:t>e) descuento del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10% en el valor de la matricula en el primer semestre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para las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especializaciones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(solo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para enfermería).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4416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Visibilización</a:t>
            </a:r>
            <a:r>
              <a:rPr spc="-40" dirty="0"/>
              <a:t> </a:t>
            </a:r>
            <a:r>
              <a:rPr spc="-5" dirty="0"/>
              <a:t>Oferta</a:t>
            </a:r>
            <a:r>
              <a:rPr spc="-155" dirty="0"/>
              <a:t> </a:t>
            </a:r>
            <a:r>
              <a:rPr spc="-5" dirty="0"/>
              <a:t>Académica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637" y="1343659"/>
            <a:ext cx="11438255" cy="74803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2810"/>
              </a:lnSpc>
              <a:spcBef>
                <a:spcPts val="250"/>
              </a:spcBef>
              <a:tabLst>
                <a:tab pos="1584325" algn="l"/>
                <a:tab pos="2747645" algn="l"/>
                <a:tab pos="3253104" algn="l"/>
                <a:tab pos="4505325" algn="l"/>
                <a:tab pos="5248275" algn="l"/>
                <a:tab pos="6518909" algn="l"/>
                <a:tab pos="8109584" algn="l"/>
                <a:tab pos="8733790" algn="l"/>
                <a:tab pos="9730740" algn="l"/>
                <a:tab pos="11085195" algn="l"/>
              </a:tabLst>
            </a:pPr>
            <a:r>
              <a:rPr sz="2400" b="1" dirty="0">
                <a:latin typeface="Arial"/>
                <a:cs typeface="Arial"/>
              </a:rPr>
              <a:t>Market</a:t>
            </a:r>
            <a:r>
              <a:rPr sz="2400" b="1" spc="-5" dirty="0">
                <a:latin typeface="Arial"/>
                <a:cs typeface="Arial"/>
              </a:rPr>
              <a:t>in</a:t>
            </a:r>
            <a:r>
              <a:rPr sz="2400" b="1" dirty="0">
                <a:latin typeface="Arial"/>
                <a:cs typeface="Arial"/>
              </a:rPr>
              <a:t>g	D</a:t>
            </a:r>
            <a:r>
              <a:rPr sz="2400" b="1" spc="-10" dirty="0">
                <a:latin typeface="Arial"/>
                <a:cs typeface="Arial"/>
              </a:rPr>
              <a:t>i</a:t>
            </a:r>
            <a:r>
              <a:rPr sz="2400" b="1" spc="-5" dirty="0">
                <a:latin typeface="Arial"/>
                <a:cs typeface="Arial"/>
              </a:rPr>
              <a:t>gi</a:t>
            </a:r>
            <a:r>
              <a:rPr sz="2400" b="1" dirty="0">
                <a:latin typeface="Arial"/>
                <a:cs typeface="Arial"/>
              </a:rPr>
              <a:t>ta</a:t>
            </a:r>
            <a:r>
              <a:rPr sz="2400" b="1" spc="-5" dirty="0">
                <a:latin typeface="Arial"/>
                <a:cs typeface="Arial"/>
              </a:rPr>
              <a:t>l</a:t>
            </a:r>
            <a:r>
              <a:rPr sz="2400" b="1" dirty="0">
                <a:latin typeface="Arial"/>
                <a:cs typeface="Arial"/>
              </a:rPr>
              <a:t>:	</a:t>
            </a:r>
            <a:r>
              <a:rPr sz="2400" spc="-5" dirty="0">
                <a:latin typeface="Arial MT"/>
                <a:cs typeface="Arial MT"/>
              </a:rPr>
              <a:t>E</a:t>
            </a:r>
            <a:r>
              <a:rPr sz="2400" dirty="0">
                <a:latin typeface="Arial MT"/>
                <a:cs typeface="Arial MT"/>
              </a:rPr>
              <a:t>n	especial	para	aque</a:t>
            </a:r>
            <a:r>
              <a:rPr sz="2400" spc="5" dirty="0">
                <a:latin typeface="Arial MT"/>
                <a:cs typeface="Arial MT"/>
              </a:rPr>
              <a:t>ll</a:t>
            </a:r>
            <a:r>
              <a:rPr sz="2400" dirty="0">
                <a:latin typeface="Arial MT"/>
                <a:cs typeface="Arial MT"/>
              </a:rPr>
              <a:t>os	programas	con	menor	a</a:t>
            </a:r>
            <a:r>
              <a:rPr sz="2400" spc="-5" dirty="0">
                <a:latin typeface="Arial MT"/>
                <a:cs typeface="Arial MT"/>
              </a:rPr>
              <a:t>f</a:t>
            </a:r>
            <a:r>
              <a:rPr sz="2400" dirty="0">
                <a:latin typeface="Arial MT"/>
                <a:cs typeface="Arial MT"/>
              </a:rPr>
              <a:t>luencia	de  </a:t>
            </a:r>
            <a:r>
              <a:rPr sz="2400" spc="-5" dirty="0">
                <a:latin typeface="Arial MT"/>
                <a:cs typeface="Arial MT"/>
              </a:rPr>
              <a:t>aspirantes.</a:t>
            </a:r>
            <a:endParaRPr sz="2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3753" y="2474258"/>
            <a:ext cx="4973298" cy="378432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2177" y="2474258"/>
            <a:ext cx="5358163" cy="378432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93197" y="239268"/>
            <a:ext cx="6137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Visibilización</a:t>
            </a:r>
            <a:r>
              <a:rPr spc="-40" dirty="0"/>
              <a:t> </a:t>
            </a:r>
            <a:r>
              <a:rPr spc="-5" dirty="0"/>
              <a:t>Oferta</a:t>
            </a:r>
            <a:r>
              <a:rPr spc="-155" dirty="0"/>
              <a:t> </a:t>
            </a:r>
            <a:r>
              <a:rPr spc="-5" dirty="0"/>
              <a:t>Académica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427" y="1439674"/>
            <a:ext cx="5270126" cy="470563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82446" y="1439674"/>
            <a:ext cx="5928015" cy="470563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93197" y="239268"/>
            <a:ext cx="6137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Visibilización</a:t>
            </a:r>
            <a:r>
              <a:rPr spc="-40" dirty="0"/>
              <a:t> </a:t>
            </a:r>
            <a:r>
              <a:rPr spc="-5" dirty="0"/>
              <a:t>Oferta</a:t>
            </a:r>
            <a:r>
              <a:rPr spc="-155" dirty="0"/>
              <a:t> </a:t>
            </a:r>
            <a:r>
              <a:rPr spc="-5" dirty="0"/>
              <a:t>Académica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0574" y="1367397"/>
            <a:ext cx="5765425" cy="525859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16487" y="1367397"/>
            <a:ext cx="5493974" cy="525858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93197" y="239268"/>
            <a:ext cx="6137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Visibilización</a:t>
            </a:r>
            <a:r>
              <a:rPr spc="-40" dirty="0"/>
              <a:t> </a:t>
            </a:r>
            <a:r>
              <a:rPr spc="-5" dirty="0"/>
              <a:t>Oferta</a:t>
            </a:r>
            <a:r>
              <a:rPr spc="-155" dirty="0"/>
              <a:t> </a:t>
            </a:r>
            <a:r>
              <a:rPr spc="-5" dirty="0"/>
              <a:t>Académica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392" y="1347787"/>
            <a:ext cx="5782607" cy="52782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31323" y="1347787"/>
            <a:ext cx="5547283" cy="52781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71702" y="227076"/>
            <a:ext cx="406336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Planta</a:t>
            </a:r>
            <a:r>
              <a:rPr sz="4400" spc="-60" dirty="0"/>
              <a:t> </a:t>
            </a:r>
            <a:r>
              <a:rPr sz="4400" spc="-5" dirty="0"/>
              <a:t>Docente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894593" y="1895347"/>
            <a:ext cx="5483860" cy="1129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Arial MT"/>
                <a:cs typeface="Arial MT"/>
              </a:rPr>
              <a:t>2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TC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Visitantes,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</a:t>
            </a:r>
            <a:endParaRPr sz="24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Arial MT"/>
                <a:cs typeface="Arial MT"/>
              </a:rPr>
              <a:t>54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Visitantes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HC;</a:t>
            </a:r>
            <a:endParaRPr sz="24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400" b="1" i="1" spc="-20" dirty="0">
                <a:latin typeface="Arial"/>
                <a:cs typeface="Arial"/>
              </a:rPr>
              <a:t>Total</a:t>
            </a:r>
            <a:r>
              <a:rPr sz="2400" b="1" i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de</a:t>
            </a:r>
            <a:r>
              <a:rPr sz="2400" b="1" i="1" spc="-10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67,5 TC </a:t>
            </a:r>
            <a:r>
              <a:rPr sz="2400" b="1" i="1" dirty="0">
                <a:latin typeface="Arial"/>
                <a:cs typeface="Arial"/>
              </a:rPr>
              <a:t>y</a:t>
            </a:r>
            <a:r>
              <a:rPr sz="2400" b="1" i="1" spc="-10" dirty="0">
                <a:latin typeface="Arial"/>
                <a:cs typeface="Arial"/>
              </a:rPr>
              <a:t> </a:t>
            </a:r>
            <a:r>
              <a:rPr sz="2400" b="1" i="1" spc="-60" dirty="0">
                <a:latin typeface="Arial"/>
                <a:cs typeface="Arial"/>
              </a:rPr>
              <a:t>115</a:t>
            </a:r>
            <a:r>
              <a:rPr sz="2400" b="1" i="1" spc="-5" dirty="0">
                <a:latin typeface="Arial"/>
                <a:cs typeface="Arial"/>
              </a:rPr>
              <a:t> catedráticos.</a:t>
            </a:r>
            <a:endParaRPr sz="24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73176" y="3291728"/>
          <a:ext cx="11231245" cy="3432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5339"/>
                <a:gridCol w="979169"/>
                <a:gridCol w="924559"/>
                <a:gridCol w="1751964"/>
                <a:gridCol w="906779"/>
                <a:gridCol w="1751964"/>
                <a:gridCol w="826770"/>
                <a:gridCol w="995679"/>
                <a:gridCol w="995680"/>
              </a:tblGrid>
              <a:tr h="531931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271145">
                        <a:lnSpc>
                          <a:spcPct val="10000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Departamento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99060" marB="0">
                    <a:lnL w="539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63880">
                        <a:lnSpc>
                          <a:spcPts val="2770"/>
                        </a:lnSpc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Planta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28345">
                        <a:lnSpc>
                          <a:spcPts val="277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Ocasional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Catedrático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65505">
                        <a:lnSpc>
                          <a:spcPts val="2770"/>
                        </a:lnSpc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Visitante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45" dirty="0">
                          <a:latin typeface="Calibri"/>
                          <a:cs typeface="Calibri"/>
                        </a:rPr>
                        <a:t>TC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MT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45" dirty="0">
                          <a:latin typeface="Calibri"/>
                          <a:cs typeface="Calibri"/>
                        </a:rPr>
                        <a:t>TC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MT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45" dirty="0">
                          <a:latin typeface="Calibri"/>
                          <a:cs typeface="Calibri"/>
                        </a:rPr>
                        <a:t>TC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7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MT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77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HC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844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Salud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Pública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Enfermería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844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Ciencias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Básicas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77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Ciencias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Clínicas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25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61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54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293892" y="1169924"/>
            <a:ext cx="4301490" cy="1854200"/>
          </a:xfrm>
          <a:prstGeom prst="rect">
            <a:avLst/>
          </a:prstGeom>
        </p:spPr>
        <p:txBody>
          <a:bodyPr vert="horz" wrap="square" lIns="0" tIns="19240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515"/>
              </a:spcBef>
            </a:pPr>
            <a:r>
              <a:rPr sz="2400" dirty="0">
                <a:latin typeface="Arial MT"/>
                <a:cs typeface="Arial MT"/>
              </a:rPr>
              <a:t>A</a:t>
            </a:r>
            <a:r>
              <a:rPr sz="2400" spc="-1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2020,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Facultad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cuenta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con:</a:t>
            </a:r>
            <a:endParaRPr sz="24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141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Arial MT"/>
                <a:cs typeface="Arial MT"/>
              </a:rPr>
              <a:t>63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Planta,</a:t>
            </a:r>
            <a:endParaRPr sz="24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Arial MT"/>
                <a:cs typeface="Arial MT"/>
              </a:rPr>
              <a:t>61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Catedráticos,</a:t>
            </a:r>
            <a:endParaRPr sz="2400">
              <a:latin typeface="Arial MT"/>
              <a:cs typeface="Arial MT"/>
            </a:endParaRPr>
          </a:p>
          <a:p>
            <a:pPr marL="355600" indent="-342900">
              <a:lnSpc>
                <a:spcPct val="100000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 MT"/>
                <a:cs typeface="Arial MT"/>
              </a:rPr>
              <a:t>2,5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TC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Ocasionales,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92368" y="4121589"/>
            <a:ext cx="2207260" cy="2207260"/>
            <a:chOff x="4992368" y="4121589"/>
            <a:chExt cx="2207260" cy="2207260"/>
          </a:xfrm>
        </p:grpSpPr>
        <p:sp>
          <p:nvSpPr>
            <p:cNvPr id="3" name="object 3"/>
            <p:cNvSpPr/>
            <p:nvPr/>
          </p:nvSpPr>
          <p:spPr>
            <a:xfrm>
              <a:off x="4998718" y="4127939"/>
              <a:ext cx="2194560" cy="2194560"/>
            </a:xfrm>
            <a:custGeom>
              <a:avLst/>
              <a:gdLst/>
              <a:ahLst/>
              <a:cxnLst/>
              <a:rect l="l" t="t" r="r" b="b"/>
              <a:pathLst>
                <a:path w="2194559" h="2194560">
                  <a:moveTo>
                    <a:pt x="1097280" y="0"/>
                  </a:moveTo>
                  <a:lnTo>
                    <a:pt x="1049682" y="1013"/>
                  </a:lnTo>
                  <a:lnTo>
                    <a:pt x="1002602" y="4027"/>
                  </a:lnTo>
                  <a:lnTo>
                    <a:pt x="956081" y="9000"/>
                  </a:lnTo>
                  <a:lnTo>
                    <a:pt x="910161" y="15891"/>
                  </a:lnTo>
                  <a:lnTo>
                    <a:pt x="864882" y="24658"/>
                  </a:lnTo>
                  <a:lnTo>
                    <a:pt x="820286" y="35260"/>
                  </a:lnTo>
                  <a:lnTo>
                    <a:pt x="776413" y="47657"/>
                  </a:lnTo>
                  <a:lnTo>
                    <a:pt x="733306" y="61807"/>
                  </a:lnTo>
                  <a:lnTo>
                    <a:pt x="691004" y="77669"/>
                  </a:lnTo>
                  <a:lnTo>
                    <a:pt x="649550" y="95202"/>
                  </a:lnTo>
                  <a:lnTo>
                    <a:pt x="608984" y="114364"/>
                  </a:lnTo>
                  <a:lnTo>
                    <a:pt x="569348" y="135115"/>
                  </a:lnTo>
                  <a:lnTo>
                    <a:pt x="530683" y="157412"/>
                  </a:lnTo>
                  <a:lnTo>
                    <a:pt x="493030" y="181216"/>
                  </a:lnTo>
                  <a:lnTo>
                    <a:pt x="456430" y="206485"/>
                  </a:lnTo>
                  <a:lnTo>
                    <a:pt x="420925" y="233177"/>
                  </a:lnTo>
                  <a:lnTo>
                    <a:pt x="386554" y="261252"/>
                  </a:lnTo>
                  <a:lnTo>
                    <a:pt x="353361" y="290669"/>
                  </a:lnTo>
                  <a:lnTo>
                    <a:pt x="321385" y="321385"/>
                  </a:lnTo>
                  <a:lnTo>
                    <a:pt x="290669" y="353361"/>
                  </a:lnTo>
                  <a:lnTo>
                    <a:pt x="261252" y="386554"/>
                  </a:lnTo>
                  <a:lnTo>
                    <a:pt x="233177" y="420925"/>
                  </a:lnTo>
                  <a:lnTo>
                    <a:pt x="206485" y="456430"/>
                  </a:lnTo>
                  <a:lnTo>
                    <a:pt x="181216" y="493030"/>
                  </a:lnTo>
                  <a:lnTo>
                    <a:pt x="157412" y="530683"/>
                  </a:lnTo>
                  <a:lnTo>
                    <a:pt x="135115" y="569348"/>
                  </a:lnTo>
                  <a:lnTo>
                    <a:pt x="114364" y="608984"/>
                  </a:lnTo>
                  <a:lnTo>
                    <a:pt x="95202" y="649550"/>
                  </a:lnTo>
                  <a:lnTo>
                    <a:pt x="77669" y="691004"/>
                  </a:lnTo>
                  <a:lnTo>
                    <a:pt x="61807" y="733306"/>
                  </a:lnTo>
                  <a:lnTo>
                    <a:pt x="47657" y="776413"/>
                  </a:lnTo>
                  <a:lnTo>
                    <a:pt x="35260" y="820286"/>
                  </a:lnTo>
                  <a:lnTo>
                    <a:pt x="24658" y="864882"/>
                  </a:lnTo>
                  <a:lnTo>
                    <a:pt x="15891" y="910161"/>
                  </a:lnTo>
                  <a:lnTo>
                    <a:pt x="9000" y="956081"/>
                  </a:lnTo>
                  <a:lnTo>
                    <a:pt x="4027" y="1002602"/>
                  </a:lnTo>
                  <a:lnTo>
                    <a:pt x="1013" y="1049682"/>
                  </a:lnTo>
                  <a:lnTo>
                    <a:pt x="0" y="1097279"/>
                  </a:lnTo>
                  <a:lnTo>
                    <a:pt x="1013" y="1144877"/>
                  </a:lnTo>
                  <a:lnTo>
                    <a:pt x="4027" y="1191957"/>
                  </a:lnTo>
                  <a:lnTo>
                    <a:pt x="9000" y="1238478"/>
                  </a:lnTo>
                  <a:lnTo>
                    <a:pt x="15891" y="1284398"/>
                  </a:lnTo>
                  <a:lnTo>
                    <a:pt x="24658" y="1329677"/>
                  </a:lnTo>
                  <a:lnTo>
                    <a:pt x="35260" y="1374273"/>
                  </a:lnTo>
                  <a:lnTo>
                    <a:pt x="47657" y="1418146"/>
                  </a:lnTo>
                  <a:lnTo>
                    <a:pt x="61807" y="1461253"/>
                  </a:lnTo>
                  <a:lnTo>
                    <a:pt x="77669" y="1503555"/>
                  </a:lnTo>
                  <a:lnTo>
                    <a:pt x="95202" y="1545009"/>
                  </a:lnTo>
                  <a:lnTo>
                    <a:pt x="114364" y="1585574"/>
                  </a:lnTo>
                  <a:lnTo>
                    <a:pt x="135115" y="1625210"/>
                  </a:lnTo>
                  <a:lnTo>
                    <a:pt x="157412" y="1663875"/>
                  </a:lnTo>
                  <a:lnTo>
                    <a:pt x="181216" y="1701528"/>
                  </a:lnTo>
                  <a:lnTo>
                    <a:pt x="206485" y="1738128"/>
                  </a:lnTo>
                  <a:lnTo>
                    <a:pt x="233177" y="1773634"/>
                  </a:lnTo>
                  <a:lnTo>
                    <a:pt x="261252" y="1808004"/>
                  </a:lnTo>
                  <a:lnTo>
                    <a:pt x="290669" y="1841198"/>
                  </a:lnTo>
                  <a:lnTo>
                    <a:pt x="321385" y="1873173"/>
                  </a:lnTo>
                  <a:lnTo>
                    <a:pt x="353361" y="1903890"/>
                  </a:lnTo>
                  <a:lnTo>
                    <a:pt x="386554" y="1933306"/>
                  </a:lnTo>
                  <a:lnTo>
                    <a:pt x="420925" y="1961381"/>
                  </a:lnTo>
                  <a:lnTo>
                    <a:pt x="456430" y="1988074"/>
                  </a:lnTo>
                  <a:lnTo>
                    <a:pt x="493030" y="2013342"/>
                  </a:lnTo>
                  <a:lnTo>
                    <a:pt x="530683" y="2037146"/>
                  </a:lnTo>
                  <a:lnTo>
                    <a:pt x="569348" y="2059444"/>
                  </a:lnTo>
                  <a:lnTo>
                    <a:pt x="608984" y="2080195"/>
                  </a:lnTo>
                  <a:lnTo>
                    <a:pt x="649550" y="2099357"/>
                  </a:lnTo>
                  <a:lnTo>
                    <a:pt x="691004" y="2116889"/>
                  </a:lnTo>
                  <a:lnTo>
                    <a:pt x="733306" y="2132751"/>
                  </a:lnTo>
                  <a:lnTo>
                    <a:pt x="776413" y="2146901"/>
                  </a:lnTo>
                  <a:lnTo>
                    <a:pt x="820286" y="2159298"/>
                  </a:lnTo>
                  <a:lnTo>
                    <a:pt x="864882" y="2169901"/>
                  </a:lnTo>
                  <a:lnTo>
                    <a:pt x="910161" y="2178668"/>
                  </a:lnTo>
                  <a:lnTo>
                    <a:pt x="956081" y="2185558"/>
                  </a:lnTo>
                  <a:lnTo>
                    <a:pt x="1002602" y="2190531"/>
                  </a:lnTo>
                  <a:lnTo>
                    <a:pt x="1049682" y="2193545"/>
                  </a:lnTo>
                  <a:lnTo>
                    <a:pt x="1097280" y="2194559"/>
                  </a:lnTo>
                  <a:lnTo>
                    <a:pt x="1144877" y="2193545"/>
                  </a:lnTo>
                  <a:lnTo>
                    <a:pt x="1191957" y="2190531"/>
                  </a:lnTo>
                  <a:lnTo>
                    <a:pt x="1238478" y="2185558"/>
                  </a:lnTo>
                  <a:lnTo>
                    <a:pt x="1284398" y="2178668"/>
                  </a:lnTo>
                  <a:lnTo>
                    <a:pt x="1329677" y="2169901"/>
                  </a:lnTo>
                  <a:lnTo>
                    <a:pt x="1374273" y="2159298"/>
                  </a:lnTo>
                  <a:lnTo>
                    <a:pt x="1418146" y="2146901"/>
                  </a:lnTo>
                  <a:lnTo>
                    <a:pt x="1461253" y="2132751"/>
                  </a:lnTo>
                  <a:lnTo>
                    <a:pt x="1503555" y="2116889"/>
                  </a:lnTo>
                  <a:lnTo>
                    <a:pt x="1545009" y="2099357"/>
                  </a:lnTo>
                  <a:lnTo>
                    <a:pt x="1585575" y="2080195"/>
                  </a:lnTo>
                  <a:lnTo>
                    <a:pt x="1625211" y="2059444"/>
                  </a:lnTo>
                  <a:lnTo>
                    <a:pt x="1663876" y="2037146"/>
                  </a:lnTo>
                  <a:lnTo>
                    <a:pt x="1701529" y="2013342"/>
                  </a:lnTo>
                  <a:lnTo>
                    <a:pt x="1738129" y="1988074"/>
                  </a:lnTo>
                  <a:lnTo>
                    <a:pt x="1773634" y="1961381"/>
                  </a:lnTo>
                  <a:lnTo>
                    <a:pt x="1808005" y="1933306"/>
                  </a:lnTo>
                  <a:lnTo>
                    <a:pt x="1841198" y="1903890"/>
                  </a:lnTo>
                  <a:lnTo>
                    <a:pt x="1873174" y="1873173"/>
                  </a:lnTo>
                  <a:lnTo>
                    <a:pt x="1903890" y="1841198"/>
                  </a:lnTo>
                  <a:lnTo>
                    <a:pt x="1933307" y="1808004"/>
                  </a:lnTo>
                  <a:lnTo>
                    <a:pt x="1961382" y="1773634"/>
                  </a:lnTo>
                  <a:lnTo>
                    <a:pt x="1988074" y="1738128"/>
                  </a:lnTo>
                  <a:lnTo>
                    <a:pt x="2013343" y="1701528"/>
                  </a:lnTo>
                  <a:lnTo>
                    <a:pt x="2037147" y="1663875"/>
                  </a:lnTo>
                  <a:lnTo>
                    <a:pt x="2059444" y="1625210"/>
                  </a:lnTo>
                  <a:lnTo>
                    <a:pt x="2080195" y="1585574"/>
                  </a:lnTo>
                  <a:lnTo>
                    <a:pt x="2099357" y="1545009"/>
                  </a:lnTo>
                  <a:lnTo>
                    <a:pt x="2116890" y="1503555"/>
                  </a:lnTo>
                  <a:lnTo>
                    <a:pt x="2132752" y="1461253"/>
                  </a:lnTo>
                  <a:lnTo>
                    <a:pt x="2146902" y="1418146"/>
                  </a:lnTo>
                  <a:lnTo>
                    <a:pt x="2159299" y="1374273"/>
                  </a:lnTo>
                  <a:lnTo>
                    <a:pt x="2169901" y="1329677"/>
                  </a:lnTo>
                  <a:lnTo>
                    <a:pt x="2178668" y="1284398"/>
                  </a:lnTo>
                  <a:lnTo>
                    <a:pt x="2185559" y="1238478"/>
                  </a:lnTo>
                  <a:lnTo>
                    <a:pt x="2190532" y="1191957"/>
                  </a:lnTo>
                  <a:lnTo>
                    <a:pt x="2193546" y="1144877"/>
                  </a:lnTo>
                  <a:lnTo>
                    <a:pt x="2194560" y="1097279"/>
                  </a:lnTo>
                  <a:lnTo>
                    <a:pt x="2193546" y="1049682"/>
                  </a:lnTo>
                  <a:lnTo>
                    <a:pt x="2190532" y="1002602"/>
                  </a:lnTo>
                  <a:lnTo>
                    <a:pt x="2185559" y="956081"/>
                  </a:lnTo>
                  <a:lnTo>
                    <a:pt x="2178668" y="910161"/>
                  </a:lnTo>
                  <a:lnTo>
                    <a:pt x="2169901" y="864882"/>
                  </a:lnTo>
                  <a:lnTo>
                    <a:pt x="2159299" y="820286"/>
                  </a:lnTo>
                  <a:lnTo>
                    <a:pt x="2146902" y="776413"/>
                  </a:lnTo>
                  <a:lnTo>
                    <a:pt x="2132752" y="733306"/>
                  </a:lnTo>
                  <a:lnTo>
                    <a:pt x="2116890" y="691004"/>
                  </a:lnTo>
                  <a:lnTo>
                    <a:pt x="2099357" y="649550"/>
                  </a:lnTo>
                  <a:lnTo>
                    <a:pt x="2080195" y="608984"/>
                  </a:lnTo>
                  <a:lnTo>
                    <a:pt x="2059444" y="569348"/>
                  </a:lnTo>
                  <a:lnTo>
                    <a:pt x="2037147" y="530683"/>
                  </a:lnTo>
                  <a:lnTo>
                    <a:pt x="2013343" y="493030"/>
                  </a:lnTo>
                  <a:lnTo>
                    <a:pt x="1988074" y="456430"/>
                  </a:lnTo>
                  <a:lnTo>
                    <a:pt x="1961382" y="420925"/>
                  </a:lnTo>
                  <a:lnTo>
                    <a:pt x="1933307" y="386554"/>
                  </a:lnTo>
                  <a:lnTo>
                    <a:pt x="1903890" y="353361"/>
                  </a:lnTo>
                  <a:lnTo>
                    <a:pt x="1873174" y="321385"/>
                  </a:lnTo>
                  <a:lnTo>
                    <a:pt x="1841198" y="290669"/>
                  </a:lnTo>
                  <a:lnTo>
                    <a:pt x="1808005" y="261252"/>
                  </a:lnTo>
                  <a:lnTo>
                    <a:pt x="1773634" y="233177"/>
                  </a:lnTo>
                  <a:lnTo>
                    <a:pt x="1738129" y="206485"/>
                  </a:lnTo>
                  <a:lnTo>
                    <a:pt x="1701529" y="181216"/>
                  </a:lnTo>
                  <a:lnTo>
                    <a:pt x="1663876" y="157412"/>
                  </a:lnTo>
                  <a:lnTo>
                    <a:pt x="1625211" y="135115"/>
                  </a:lnTo>
                  <a:lnTo>
                    <a:pt x="1585575" y="114364"/>
                  </a:lnTo>
                  <a:lnTo>
                    <a:pt x="1545009" y="95202"/>
                  </a:lnTo>
                  <a:lnTo>
                    <a:pt x="1503555" y="77669"/>
                  </a:lnTo>
                  <a:lnTo>
                    <a:pt x="1461253" y="61807"/>
                  </a:lnTo>
                  <a:lnTo>
                    <a:pt x="1418146" y="47657"/>
                  </a:lnTo>
                  <a:lnTo>
                    <a:pt x="1374273" y="35260"/>
                  </a:lnTo>
                  <a:lnTo>
                    <a:pt x="1329677" y="24658"/>
                  </a:lnTo>
                  <a:lnTo>
                    <a:pt x="1284398" y="15891"/>
                  </a:lnTo>
                  <a:lnTo>
                    <a:pt x="1238478" y="9000"/>
                  </a:lnTo>
                  <a:lnTo>
                    <a:pt x="1191957" y="4027"/>
                  </a:lnTo>
                  <a:lnTo>
                    <a:pt x="1144877" y="1013"/>
                  </a:lnTo>
                  <a:lnTo>
                    <a:pt x="1097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998718" y="4127939"/>
              <a:ext cx="2194560" cy="2194560"/>
            </a:xfrm>
            <a:custGeom>
              <a:avLst/>
              <a:gdLst/>
              <a:ahLst/>
              <a:cxnLst/>
              <a:rect l="l" t="t" r="r" b="b"/>
              <a:pathLst>
                <a:path w="2194559" h="2194560">
                  <a:moveTo>
                    <a:pt x="0" y="1097280"/>
                  </a:moveTo>
                  <a:lnTo>
                    <a:pt x="1013" y="1049682"/>
                  </a:lnTo>
                  <a:lnTo>
                    <a:pt x="4027" y="1002602"/>
                  </a:lnTo>
                  <a:lnTo>
                    <a:pt x="9000" y="956081"/>
                  </a:lnTo>
                  <a:lnTo>
                    <a:pt x="15891" y="910161"/>
                  </a:lnTo>
                  <a:lnTo>
                    <a:pt x="24658" y="864882"/>
                  </a:lnTo>
                  <a:lnTo>
                    <a:pt x="35260" y="820286"/>
                  </a:lnTo>
                  <a:lnTo>
                    <a:pt x="47657" y="776413"/>
                  </a:lnTo>
                  <a:lnTo>
                    <a:pt x="61807" y="733306"/>
                  </a:lnTo>
                  <a:lnTo>
                    <a:pt x="77669" y="691004"/>
                  </a:lnTo>
                  <a:lnTo>
                    <a:pt x="95202" y="649550"/>
                  </a:lnTo>
                  <a:lnTo>
                    <a:pt x="114364" y="608984"/>
                  </a:lnTo>
                  <a:lnTo>
                    <a:pt x="135115" y="569348"/>
                  </a:lnTo>
                  <a:lnTo>
                    <a:pt x="157412" y="530683"/>
                  </a:lnTo>
                  <a:lnTo>
                    <a:pt x="181216" y="493030"/>
                  </a:lnTo>
                  <a:lnTo>
                    <a:pt x="206485" y="456430"/>
                  </a:lnTo>
                  <a:lnTo>
                    <a:pt x="233177" y="420925"/>
                  </a:lnTo>
                  <a:lnTo>
                    <a:pt x="261252" y="386554"/>
                  </a:lnTo>
                  <a:lnTo>
                    <a:pt x="290669" y="353361"/>
                  </a:lnTo>
                  <a:lnTo>
                    <a:pt x="321385" y="321385"/>
                  </a:lnTo>
                  <a:lnTo>
                    <a:pt x="353361" y="290669"/>
                  </a:lnTo>
                  <a:lnTo>
                    <a:pt x="386554" y="261252"/>
                  </a:lnTo>
                  <a:lnTo>
                    <a:pt x="420925" y="233177"/>
                  </a:lnTo>
                  <a:lnTo>
                    <a:pt x="456430" y="206485"/>
                  </a:lnTo>
                  <a:lnTo>
                    <a:pt x="493030" y="181216"/>
                  </a:lnTo>
                  <a:lnTo>
                    <a:pt x="530683" y="157412"/>
                  </a:lnTo>
                  <a:lnTo>
                    <a:pt x="569348" y="135115"/>
                  </a:lnTo>
                  <a:lnTo>
                    <a:pt x="608984" y="114364"/>
                  </a:lnTo>
                  <a:lnTo>
                    <a:pt x="649550" y="95202"/>
                  </a:lnTo>
                  <a:lnTo>
                    <a:pt x="691004" y="77669"/>
                  </a:lnTo>
                  <a:lnTo>
                    <a:pt x="733306" y="61807"/>
                  </a:lnTo>
                  <a:lnTo>
                    <a:pt x="776413" y="47657"/>
                  </a:lnTo>
                  <a:lnTo>
                    <a:pt x="820286" y="35260"/>
                  </a:lnTo>
                  <a:lnTo>
                    <a:pt x="864882" y="24658"/>
                  </a:lnTo>
                  <a:lnTo>
                    <a:pt x="910161" y="15891"/>
                  </a:lnTo>
                  <a:lnTo>
                    <a:pt x="956081" y="9000"/>
                  </a:lnTo>
                  <a:lnTo>
                    <a:pt x="1002602" y="4027"/>
                  </a:lnTo>
                  <a:lnTo>
                    <a:pt x="1049682" y="1013"/>
                  </a:lnTo>
                  <a:lnTo>
                    <a:pt x="1097280" y="0"/>
                  </a:lnTo>
                  <a:lnTo>
                    <a:pt x="1144877" y="1013"/>
                  </a:lnTo>
                  <a:lnTo>
                    <a:pt x="1191957" y="4027"/>
                  </a:lnTo>
                  <a:lnTo>
                    <a:pt x="1238478" y="9000"/>
                  </a:lnTo>
                  <a:lnTo>
                    <a:pt x="1284398" y="15891"/>
                  </a:lnTo>
                  <a:lnTo>
                    <a:pt x="1329677" y="24658"/>
                  </a:lnTo>
                  <a:lnTo>
                    <a:pt x="1374273" y="35260"/>
                  </a:lnTo>
                  <a:lnTo>
                    <a:pt x="1418146" y="47657"/>
                  </a:lnTo>
                  <a:lnTo>
                    <a:pt x="1461253" y="61807"/>
                  </a:lnTo>
                  <a:lnTo>
                    <a:pt x="1503555" y="77669"/>
                  </a:lnTo>
                  <a:lnTo>
                    <a:pt x="1545009" y="95202"/>
                  </a:lnTo>
                  <a:lnTo>
                    <a:pt x="1585575" y="114364"/>
                  </a:lnTo>
                  <a:lnTo>
                    <a:pt x="1625211" y="135115"/>
                  </a:lnTo>
                  <a:lnTo>
                    <a:pt x="1663876" y="157412"/>
                  </a:lnTo>
                  <a:lnTo>
                    <a:pt x="1701529" y="181216"/>
                  </a:lnTo>
                  <a:lnTo>
                    <a:pt x="1738129" y="206485"/>
                  </a:lnTo>
                  <a:lnTo>
                    <a:pt x="1773634" y="233177"/>
                  </a:lnTo>
                  <a:lnTo>
                    <a:pt x="1808005" y="261252"/>
                  </a:lnTo>
                  <a:lnTo>
                    <a:pt x="1841198" y="290669"/>
                  </a:lnTo>
                  <a:lnTo>
                    <a:pt x="1873174" y="321385"/>
                  </a:lnTo>
                  <a:lnTo>
                    <a:pt x="1903890" y="353361"/>
                  </a:lnTo>
                  <a:lnTo>
                    <a:pt x="1933307" y="386554"/>
                  </a:lnTo>
                  <a:lnTo>
                    <a:pt x="1961382" y="420925"/>
                  </a:lnTo>
                  <a:lnTo>
                    <a:pt x="1988074" y="456430"/>
                  </a:lnTo>
                  <a:lnTo>
                    <a:pt x="2013343" y="493030"/>
                  </a:lnTo>
                  <a:lnTo>
                    <a:pt x="2037147" y="530683"/>
                  </a:lnTo>
                  <a:lnTo>
                    <a:pt x="2059444" y="569348"/>
                  </a:lnTo>
                  <a:lnTo>
                    <a:pt x="2080195" y="608984"/>
                  </a:lnTo>
                  <a:lnTo>
                    <a:pt x="2099357" y="649550"/>
                  </a:lnTo>
                  <a:lnTo>
                    <a:pt x="2116890" y="691004"/>
                  </a:lnTo>
                  <a:lnTo>
                    <a:pt x="2132752" y="733306"/>
                  </a:lnTo>
                  <a:lnTo>
                    <a:pt x="2146902" y="776413"/>
                  </a:lnTo>
                  <a:lnTo>
                    <a:pt x="2159299" y="820286"/>
                  </a:lnTo>
                  <a:lnTo>
                    <a:pt x="2169901" y="864882"/>
                  </a:lnTo>
                  <a:lnTo>
                    <a:pt x="2178668" y="910161"/>
                  </a:lnTo>
                  <a:lnTo>
                    <a:pt x="2185559" y="956081"/>
                  </a:lnTo>
                  <a:lnTo>
                    <a:pt x="2190532" y="1002602"/>
                  </a:lnTo>
                  <a:lnTo>
                    <a:pt x="2193546" y="1049682"/>
                  </a:lnTo>
                  <a:lnTo>
                    <a:pt x="2194560" y="1097280"/>
                  </a:lnTo>
                  <a:lnTo>
                    <a:pt x="2193546" y="1144877"/>
                  </a:lnTo>
                  <a:lnTo>
                    <a:pt x="2190532" y="1191957"/>
                  </a:lnTo>
                  <a:lnTo>
                    <a:pt x="2185559" y="1238478"/>
                  </a:lnTo>
                  <a:lnTo>
                    <a:pt x="2178668" y="1284398"/>
                  </a:lnTo>
                  <a:lnTo>
                    <a:pt x="2169901" y="1329677"/>
                  </a:lnTo>
                  <a:lnTo>
                    <a:pt x="2159299" y="1374273"/>
                  </a:lnTo>
                  <a:lnTo>
                    <a:pt x="2146902" y="1418146"/>
                  </a:lnTo>
                  <a:lnTo>
                    <a:pt x="2132752" y="1461253"/>
                  </a:lnTo>
                  <a:lnTo>
                    <a:pt x="2116890" y="1503555"/>
                  </a:lnTo>
                  <a:lnTo>
                    <a:pt x="2099357" y="1545009"/>
                  </a:lnTo>
                  <a:lnTo>
                    <a:pt x="2080195" y="1585575"/>
                  </a:lnTo>
                  <a:lnTo>
                    <a:pt x="2059444" y="1625211"/>
                  </a:lnTo>
                  <a:lnTo>
                    <a:pt x="2037147" y="1663876"/>
                  </a:lnTo>
                  <a:lnTo>
                    <a:pt x="2013343" y="1701529"/>
                  </a:lnTo>
                  <a:lnTo>
                    <a:pt x="1988074" y="1738129"/>
                  </a:lnTo>
                  <a:lnTo>
                    <a:pt x="1961382" y="1773634"/>
                  </a:lnTo>
                  <a:lnTo>
                    <a:pt x="1933307" y="1808005"/>
                  </a:lnTo>
                  <a:lnTo>
                    <a:pt x="1903890" y="1841198"/>
                  </a:lnTo>
                  <a:lnTo>
                    <a:pt x="1873174" y="1873174"/>
                  </a:lnTo>
                  <a:lnTo>
                    <a:pt x="1841198" y="1903890"/>
                  </a:lnTo>
                  <a:lnTo>
                    <a:pt x="1808005" y="1933307"/>
                  </a:lnTo>
                  <a:lnTo>
                    <a:pt x="1773634" y="1961382"/>
                  </a:lnTo>
                  <a:lnTo>
                    <a:pt x="1738129" y="1988074"/>
                  </a:lnTo>
                  <a:lnTo>
                    <a:pt x="1701529" y="2013343"/>
                  </a:lnTo>
                  <a:lnTo>
                    <a:pt x="1663876" y="2037147"/>
                  </a:lnTo>
                  <a:lnTo>
                    <a:pt x="1625211" y="2059444"/>
                  </a:lnTo>
                  <a:lnTo>
                    <a:pt x="1585575" y="2080195"/>
                  </a:lnTo>
                  <a:lnTo>
                    <a:pt x="1545009" y="2099357"/>
                  </a:lnTo>
                  <a:lnTo>
                    <a:pt x="1503555" y="2116890"/>
                  </a:lnTo>
                  <a:lnTo>
                    <a:pt x="1461253" y="2132752"/>
                  </a:lnTo>
                  <a:lnTo>
                    <a:pt x="1418146" y="2146902"/>
                  </a:lnTo>
                  <a:lnTo>
                    <a:pt x="1374273" y="2159299"/>
                  </a:lnTo>
                  <a:lnTo>
                    <a:pt x="1329677" y="2169901"/>
                  </a:lnTo>
                  <a:lnTo>
                    <a:pt x="1284398" y="2178668"/>
                  </a:lnTo>
                  <a:lnTo>
                    <a:pt x="1238478" y="2185559"/>
                  </a:lnTo>
                  <a:lnTo>
                    <a:pt x="1191957" y="2190532"/>
                  </a:lnTo>
                  <a:lnTo>
                    <a:pt x="1144877" y="2193546"/>
                  </a:lnTo>
                  <a:lnTo>
                    <a:pt x="1097280" y="2194560"/>
                  </a:lnTo>
                  <a:lnTo>
                    <a:pt x="1049682" y="2193546"/>
                  </a:lnTo>
                  <a:lnTo>
                    <a:pt x="1002602" y="2190532"/>
                  </a:lnTo>
                  <a:lnTo>
                    <a:pt x="956081" y="2185559"/>
                  </a:lnTo>
                  <a:lnTo>
                    <a:pt x="910161" y="2178668"/>
                  </a:lnTo>
                  <a:lnTo>
                    <a:pt x="864882" y="2169901"/>
                  </a:lnTo>
                  <a:lnTo>
                    <a:pt x="820286" y="2159299"/>
                  </a:lnTo>
                  <a:lnTo>
                    <a:pt x="776413" y="2146902"/>
                  </a:lnTo>
                  <a:lnTo>
                    <a:pt x="733306" y="2132752"/>
                  </a:lnTo>
                  <a:lnTo>
                    <a:pt x="691004" y="2116890"/>
                  </a:lnTo>
                  <a:lnTo>
                    <a:pt x="649550" y="2099357"/>
                  </a:lnTo>
                  <a:lnTo>
                    <a:pt x="608984" y="2080195"/>
                  </a:lnTo>
                  <a:lnTo>
                    <a:pt x="569348" y="2059444"/>
                  </a:lnTo>
                  <a:lnTo>
                    <a:pt x="530683" y="2037147"/>
                  </a:lnTo>
                  <a:lnTo>
                    <a:pt x="493030" y="2013343"/>
                  </a:lnTo>
                  <a:lnTo>
                    <a:pt x="456430" y="1988074"/>
                  </a:lnTo>
                  <a:lnTo>
                    <a:pt x="420925" y="1961382"/>
                  </a:lnTo>
                  <a:lnTo>
                    <a:pt x="386554" y="1933307"/>
                  </a:lnTo>
                  <a:lnTo>
                    <a:pt x="353361" y="1903890"/>
                  </a:lnTo>
                  <a:lnTo>
                    <a:pt x="321385" y="1873174"/>
                  </a:lnTo>
                  <a:lnTo>
                    <a:pt x="290669" y="1841198"/>
                  </a:lnTo>
                  <a:lnTo>
                    <a:pt x="261252" y="1808005"/>
                  </a:lnTo>
                  <a:lnTo>
                    <a:pt x="233177" y="1773634"/>
                  </a:lnTo>
                  <a:lnTo>
                    <a:pt x="206485" y="1738129"/>
                  </a:lnTo>
                  <a:lnTo>
                    <a:pt x="181216" y="1701529"/>
                  </a:lnTo>
                  <a:lnTo>
                    <a:pt x="157412" y="1663876"/>
                  </a:lnTo>
                  <a:lnTo>
                    <a:pt x="135115" y="1625211"/>
                  </a:lnTo>
                  <a:lnTo>
                    <a:pt x="114364" y="1585575"/>
                  </a:lnTo>
                  <a:lnTo>
                    <a:pt x="95202" y="1545009"/>
                  </a:lnTo>
                  <a:lnTo>
                    <a:pt x="77669" y="1503555"/>
                  </a:lnTo>
                  <a:lnTo>
                    <a:pt x="61807" y="1461253"/>
                  </a:lnTo>
                  <a:lnTo>
                    <a:pt x="47657" y="1418146"/>
                  </a:lnTo>
                  <a:lnTo>
                    <a:pt x="35260" y="1374273"/>
                  </a:lnTo>
                  <a:lnTo>
                    <a:pt x="24658" y="1329677"/>
                  </a:lnTo>
                  <a:lnTo>
                    <a:pt x="15891" y="1284398"/>
                  </a:lnTo>
                  <a:lnTo>
                    <a:pt x="9000" y="1238478"/>
                  </a:lnTo>
                  <a:lnTo>
                    <a:pt x="4027" y="1191957"/>
                  </a:lnTo>
                  <a:lnTo>
                    <a:pt x="1013" y="1144877"/>
                  </a:lnTo>
                  <a:lnTo>
                    <a:pt x="0" y="1097280"/>
                  </a:lnTo>
                  <a:close/>
                </a:path>
              </a:pathLst>
            </a:custGeom>
            <a:ln w="12700">
              <a:solidFill>
                <a:srgbClr val="528C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334792" y="4436364"/>
            <a:ext cx="1524000" cy="150114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indent="-1270" algn="ctr">
              <a:lnSpc>
                <a:spcPct val="90800"/>
              </a:lnSpc>
              <a:spcBef>
                <a:spcPts val="385"/>
              </a:spcBef>
            </a:pPr>
            <a:r>
              <a:rPr sz="2600" b="1" spc="-10" dirty="0">
                <a:latin typeface="Calibri"/>
                <a:cs typeface="Calibri"/>
              </a:rPr>
              <a:t>Gestión </a:t>
            </a:r>
            <a:r>
              <a:rPr sz="2600" b="1" dirty="0">
                <a:latin typeface="Calibri"/>
                <a:cs typeface="Calibri"/>
              </a:rPr>
              <a:t>y </a:t>
            </a:r>
            <a:r>
              <a:rPr sz="2600" b="1" spc="5" dirty="0">
                <a:latin typeface="Calibri"/>
                <a:cs typeface="Calibri"/>
              </a:rPr>
              <a:t> </a:t>
            </a:r>
            <a:r>
              <a:rPr sz="2600" b="1" spc="-10" dirty="0">
                <a:latin typeface="Calibri"/>
                <a:cs typeface="Calibri"/>
              </a:rPr>
              <a:t>logros </a:t>
            </a:r>
            <a:r>
              <a:rPr sz="2600" b="1" spc="-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al</a:t>
            </a:r>
            <a:r>
              <a:rPr sz="2600" b="1" spc="-15" dirty="0">
                <a:latin typeface="Calibri"/>
                <a:cs typeface="Calibri"/>
              </a:rPr>
              <a:t>c</a:t>
            </a:r>
            <a:r>
              <a:rPr sz="2600" b="1" dirty="0">
                <a:latin typeface="Calibri"/>
                <a:cs typeface="Calibri"/>
              </a:rPr>
              <a:t>an</a:t>
            </a:r>
            <a:r>
              <a:rPr sz="2600" b="1" spc="-35" dirty="0">
                <a:latin typeface="Calibri"/>
                <a:cs typeface="Calibri"/>
              </a:rPr>
              <a:t>z</a:t>
            </a:r>
            <a:r>
              <a:rPr sz="2600" b="1" dirty="0">
                <a:latin typeface="Calibri"/>
                <a:cs typeface="Calibri"/>
              </a:rPr>
              <a:t>ados  2020</a:t>
            </a:r>
            <a:endParaRPr sz="2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027015" y="3575670"/>
            <a:ext cx="2901315" cy="1680845"/>
            <a:chOff x="2027015" y="3575670"/>
            <a:chExt cx="2901315" cy="1680845"/>
          </a:xfrm>
        </p:grpSpPr>
        <p:sp>
          <p:nvSpPr>
            <p:cNvPr id="7" name="object 7"/>
            <p:cNvSpPr/>
            <p:nvPr/>
          </p:nvSpPr>
          <p:spPr>
            <a:xfrm>
              <a:off x="3027217" y="4234710"/>
              <a:ext cx="1901189" cy="899160"/>
            </a:xfrm>
            <a:custGeom>
              <a:avLst/>
              <a:gdLst/>
              <a:ahLst/>
              <a:cxnLst/>
              <a:rect l="l" t="t" r="r" b="b"/>
              <a:pathLst>
                <a:path w="1901189" h="899160">
                  <a:moveTo>
                    <a:pt x="97127" y="0"/>
                  </a:moveTo>
                  <a:lnTo>
                    <a:pt x="0" y="362484"/>
                  </a:lnTo>
                  <a:lnTo>
                    <a:pt x="1550441" y="777923"/>
                  </a:lnTo>
                  <a:lnTo>
                    <a:pt x="1518065" y="898749"/>
                  </a:lnTo>
                  <a:lnTo>
                    <a:pt x="1901073" y="677621"/>
                  </a:lnTo>
                  <a:lnTo>
                    <a:pt x="1679943" y="294613"/>
                  </a:lnTo>
                  <a:lnTo>
                    <a:pt x="1647568" y="415439"/>
                  </a:lnTo>
                  <a:lnTo>
                    <a:pt x="97127" y="0"/>
                  </a:lnTo>
                  <a:close/>
                </a:path>
              </a:pathLst>
            </a:custGeom>
            <a:solidFill>
              <a:srgbClr val="B5CB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033365" y="3582020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39" h="1668145">
                  <a:moveTo>
                    <a:pt x="1918045" y="0"/>
                  </a:moveTo>
                  <a:lnTo>
                    <a:pt x="166786" y="0"/>
                  </a:lnTo>
                  <a:lnTo>
                    <a:pt x="122447" y="5957"/>
                  </a:lnTo>
                  <a:lnTo>
                    <a:pt x="82605" y="22771"/>
                  </a:lnTo>
                  <a:lnTo>
                    <a:pt x="48850" y="48850"/>
                  </a:lnTo>
                  <a:lnTo>
                    <a:pt x="22771" y="82606"/>
                  </a:lnTo>
                  <a:lnTo>
                    <a:pt x="5957" y="122448"/>
                  </a:lnTo>
                  <a:lnTo>
                    <a:pt x="0" y="166786"/>
                  </a:lnTo>
                  <a:lnTo>
                    <a:pt x="0" y="1501077"/>
                  </a:lnTo>
                  <a:lnTo>
                    <a:pt x="5957" y="1545416"/>
                  </a:lnTo>
                  <a:lnTo>
                    <a:pt x="22771" y="1585258"/>
                  </a:lnTo>
                  <a:lnTo>
                    <a:pt x="48850" y="1619013"/>
                  </a:lnTo>
                  <a:lnTo>
                    <a:pt x="82605" y="1645093"/>
                  </a:lnTo>
                  <a:lnTo>
                    <a:pt x="122447" y="1661906"/>
                  </a:lnTo>
                  <a:lnTo>
                    <a:pt x="166786" y="1667864"/>
                  </a:lnTo>
                  <a:lnTo>
                    <a:pt x="1918045" y="1667864"/>
                  </a:lnTo>
                  <a:lnTo>
                    <a:pt x="1962383" y="1661906"/>
                  </a:lnTo>
                  <a:lnTo>
                    <a:pt x="2002225" y="1645093"/>
                  </a:lnTo>
                  <a:lnTo>
                    <a:pt x="2035981" y="1619013"/>
                  </a:lnTo>
                  <a:lnTo>
                    <a:pt x="2062060" y="1585258"/>
                  </a:lnTo>
                  <a:lnTo>
                    <a:pt x="2078874" y="1545416"/>
                  </a:lnTo>
                  <a:lnTo>
                    <a:pt x="2084832" y="1501077"/>
                  </a:lnTo>
                  <a:lnTo>
                    <a:pt x="2084832" y="166786"/>
                  </a:lnTo>
                  <a:lnTo>
                    <a:pt x="2078874" y="122448"/>
                  </a:lnTo>
                  <a:lnTo>
                    <a:pt x="2062060" y="82606"/>
                  </a:lnTo>
                  <a:lnTo>
                    <a:pt x="2035981" y="48850"/>
                  </a:lnTo>
                  <a:lnTo>
                    <a:pt x="2002225" y="22771"/>
                  </a:lnTo>
                  <a:lnTo>
                    <a:pt x="1962383" y="5957"/>
                  </a:lnTo>
                  <a:lnTo>
                    <a:pt x="19180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33365" y="3582020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39" h="1668145">
                  <a:moveTo>
                    <a:pt x="0" y="166786"/>
                  </a:moveTo>
                  <a:lnTo>
                    <a:pt x="5957" y="122448"/>
                  </a:lnTo>
                  <a:lnTo>
                    <a:pt x="22771" y="82606"/>
                  </a:lnTo>
                  <a:lnTo>
                    <a:pt x="48850" y="48850"/>
                  </a:lnTo>
                  <a:lnTo>
                    <a:pt x="82606" y="22771"/>
                  </a:lnTo>
                  <a:lnTo>
                    <a:pt x="122448" y="5957"/>
                  </a:lnTo>
                  <a:lnTo>
                    <a:pt x="166786" y="0"/>
                  </a:lnTo>
                  <a:lnTo>
                    <a:pt x="1918045" y="0"/>
                  </a:lnTo>
                  <a:lnTo>
                    <a:pt x="1962383" y="5957"/>
                  </a:lnTo>
                  <a:lnTo>
                    <a:pt x="2002225" y="22771"/>
                  </a:lnTo>
                  <a:lnTo>
                    <a:pt x="2035981" y="48850"/>
                  </a:lnTo>
                  <a:lnTo>
                    <a:pt x="2062060" y="82606"/>
                  </a:lnTo>
                  <a:lnTo>
                    <a:pt x="2078874" y="122448"/>
                  </a:lnTo>
                  <a:lnTo>
                    <a:pt x="2084832" y="166786"/>
                  </a:lnTo>
                  <a:lnTo>
                    <a:pt x="2084832" y="1501078"/>
                  </a:lnTo>
                  <a:lnTo>
                    <a:pt x="2078874" y="1545416"/>
                  </a:lnTo>
                  <a:lnTo>
                    <a:pt x="2062060" y="1585258"/>
                  </a:lnTo>
                  <a:lnTo>
                    <a:pt x="2035981" y="1619014"/>
                  </a:lnTo>
                  <a:lnTo>
                    <a:pt x="2002225" y="1645093"/>
                  </a:lnTo>
                  <a:lnTo>
                    <a:pt x="1962383" y="1661907"/>
                  </a:lnTo>
                  <a:lnTo>
                    <a:pt x="1918045" y="1667865"/>
                  </a:lnTo>
                  <a:lnTo>
                    <a:pt x="166786" y="1667865"/>
                  </a:lnTo>
                  <a:lnTo>
                    <a:pt x="122448" y="1661907"/>
                  </a:lnTo>
                  <a:lnTo>
                    <a:pt x="82606" y="1645093"/>
                  </a:lnTo>
                  <a:lnTo>
                    <a:pt x="48850" y="1619014"/>
                  </a:lnTo>
                  <a:lnTo>
                    <a:pt x="22771" y="1585258"/>
                  </a:lnTo>
                  <a:lnTo>
                    <a:pt x="5957" y="1545416"/>
                  </a:lnTo>
                  <a:lnTo>
                    <a:pt x="0" y="1501078"/>
                  </a:lnTo>
                  <a:lnTo>
                    <a:pt x="0" y="166786"/>
                  </a:lnTo>
                  <a:close/>
                </a:path>
              </a:pathLst>
            </a:custGeom>
            <a:ln w="12700">
              <a:solidFill>
                <a:srgbClr val="528C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256566" y="3653535"/>
            <a:ext cx="1638935" cy="144907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065" marR="5080" algn="ctr">
              <a:lnSpc>
                <a:spcPct val="91200"/>
              </a:lnSpc>
              <a:spcBef>
                <a:spcPts val="365"/>
              </a:spcBef>
            </a:pPr>
            <a:r>
              <a:rPr sz="2500" spc="-5" dirty="0">
                <a:latin typeface="Calibri"/>
                <a:cs typeface="Calibri"/>
              </a:rPr>
              <a:t>Principios </a:t>
            </a:r>
            <a:r>
              <a:rPr sz="250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filosóficos </a:t>
            </a:r>
            <a:r>
              <a:rPr sz="2500" dirty="0">
                <a:latin typeface="Calibri"/>
                <a:cs typeface="Calibri"/>
              </a:rPr>
              <a:t>y </a:t>
            </a:r>
            <a:r>
              <a:rPr sz="2500" spc="5" dirty="0">
                <a:latin typeface="Calibri"/>
                <a:cs typeface="Calibri"/>
              </a:rPr>
              <a:t> </a:t>
            </a:r>
            <a:r>
              <a:rPr sz="2500" spc="-15" dirty="0">
                <a:latin typeface="Calibri"/>
                <a:cs typeface="Calibri"/>
              </a:rPr>
              <a:t>valores</a:t>
            </a:r>
            <a:r>
              <a:rPr sz="2500" spc="-35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de</a:t>
            </a:r>
            <a:r>
              <a:rPr sz="2500" spc="-35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la </a:t>
            </a:r>
            <a:r>
              <a:rPr sz="2500" spc="-550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USCO</a:t>
            </a:r>
            <a:endParaRPr sz="25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725806" y="1551128"/>
            <a:ext cx="2098040" cy="2578735"/>
            <a:chOff x="3725806" y="1551128"/>
            <a:chExt cx="2098040" cy="2578735"/>
          </a:xfrm>
        </p:grpSpPr>
        <p:sp>
          <p:nvSpPr>
            <p:cNvPr id="12" name="object 12"/>
            <p:cNvSpPr/>
            <p:nvPr/>
          </p:nvSpPr>
          <p:spPr>
            <a:xfrm>
              <a:off x="4604517" y="2312112"/>
              <a:ext cx="1132205" cy="1818005"/>
            </a:xfrm>
            <a:custGeom>
              <a:avLst/>
              <a:gdLst/>
              <a:ahLst/>
              <a:cxnLst/>
              <a:rect l="l" t="t" r="r" b="b"/>
              <a:pathLst>
                <a:path w="1132204" h="1818004">
                  <a:moveTo>
                    <a:pt x="340111" y="0"/>
                  </a:moveTo>
                  <a:lnTo>
                    <a:pt x="0" y="158596"/>
                  </a:lnTo>
                  <a:lnTo>
                    <a:pt x="678360" y="1613343"/>
                  </a:lnTo>
                  <a:lnTo>
                    <a:pt x="564991" y="1666208"/>
                  </a:lnTo>
                  <a:lnTo>
                    <a:pt x="980578" y="1817469"/>
                  </a:lnTo>
                  <a:lnTo>
                    <a:pt x="1131840" y="1401881"/>
                  </a:lnTo>
                  <a:lnTo>
                    <a:pt x="1018471" y="1454746"/>
                  </a:lnTo>
                  <a:lnTo>
                    <a:pt x="340111" y="0"/>
                  </a:lnTo>
                  <a:close/>
                </a:path>
              </a:pathLst>
            </a:custGeom>
            <a:solidFill>
              <a:srgbClr val="B5CB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732156" y="1557478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39" h="1668145">
                  <a:moveTo>
                    <a:pt x="1918045" y="0"/>
                  </a:moveTo>
                  <a:lnTo>
                    <a:pt x="166786" y="0"/>
                  </a:lnTo>
                  <a:lnTo>
                    <a:pt x="122448" y="5957"/>
                  </a:lnTo>
                  <a:lnTo>
                    <a:pt x="82606" y="22771"/>
                  </a:lnTo>
                  <a:lnTo>
                    <a:pt x="48850" y="48851"/>
                  </a:lnTo>
                  <a:lnTo>
                    <a:pt x="22771" y="82606"/>
                  </a:lnTo>
                  <a:lnTo>
                    <a:pt x="5957" y="122449"/>
                  </a:lnTo>
                  <a:lnTo>
                    <a:pt x="0" y="166787"/>
                  </a:lnTo>
                  <a:lnTo>
                    <a:pt x="0" y="1501079"/>
                  </a:lnTo>
                  <a:lnTo>
                    <a:pt x="5957" y="1545417"/>
                  </a:lnTo>
                  <a:lnTo>
                    <a:pt x="22771" y="1585259"/>
                  </a:lnTo>
                  <a:lnTo>
                    <a:pt x="48850" y="1619014"/>
                  </a:lnTo>
                  <a:lnTo>
                    <a:pt x="82606" y="1645094"/>
                  </a:lnTo>
                  <a:lnTo>
                    <a:pt x="122448" y="1661907"/>
                  </a:lnTo>
                  <a:lnTo>
                    <a:pt x="166786" y="1667865"/>
                  </a:lnTo>
                  <a:lnTo>
                    <a:pt x="1918045" y="1667865"/>
                  </a:lnTo>
                  <a:lnTo>
                    <a:pt x="1962384" y="1661907"/>
                  </a:lnTo>
                  <a:lnTo>
                    <a:pt x="2002226" y="1645094"/>
                  </a:lnTo>
                  <a:lnTo>
                    <a:pt x="2035981" y="1619014"/>
                  </a:lnTo>
                  <a:lnTo>
                    <a:pt x="2062060" y="1585259"/>
                  </a:lnTo>
                  <a:lnTo>
                    <a:pt x="2078874" y="1545417"/>
                  </a:lnTo>
                  <a:lnTo>
                    <a:pt x="2084831" y="1501079"/>
                  </a:lnTo>
                  <a:lnTo>
                    <a:pt x="2084831" y="166787"/>
                  </a:lnTo>
                  <a:lnTo>
                    <a:pt x="2078874" y="122449"/>
                  </a:lnTo>
                  <a:lnTo>
                    <a:pt x="2062060" y="82606"/>
                  </a:lnTo>
                  <a:lnTo>
                    <a:pt x="2035981" y="48851"/>
                  </a:lnTo>
                  <a:lnTo>
                    <a:pt x="2002226" y="22771"/>
                  </a:lnTo>
                  <a:lnTo>
                    <a:pt x="1962384" y="5957"/>
                  </a:lnTo>
                  <a:lnTo>
                    <a:pt x="19180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32156" y="1557478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39" h="1668145">
                  <a:moveTo>
                    <a:pt x="0" y="166786"/>
                  </a:moveTo>
                  <a:lnTo>
                    <a:pt x="5957" y="122448"/>
                  </a:lnTo>
                  <a:lnTo>
                    <a:pt x="22771" y="82606"/>
                  </a:lnTo>
                  <a:lnTo>
                    <a:pt x="48850" y="48850"/>
                  </a:lnTo>
                  <a:lnTo>
                    <a:pt x="82606" y="22771"/>
                  </a:lnTo>
                  <a:lnTo>
                    <a:pt x="122448" y="5957"/>
                  </a:lnTo>
                  <a:lnTo>
                    <a:pt x="166786" y="0"/>
                  </a:lnTo>
                  <a:lnTo>
                    <a:pt x="1918045" y="0"/>
                  </a:lnTo>
                  <a:lnTo>
                    <a:pt x="1962383" y="5957"/>
                  </a:lnTo>
                  <a:lnTo>
                    <a:pt x="2002225" y="22771"/>
                  </a:lnTo>
                  <a:lnTo>
                    <a:pt x="2035981" y="48850"/>
                  </a:lnTo>
                  <a:lnTo>
                    <a:pt x="2062060" y="82606"/>
                  </a:lnTo>
                  <a:lnTo>
                    <a:pt x="2078874" y="122448"/>
                  </a:lnTo>
                  <a:lnTo>
                    <a:pt x="2084832" y="166786"/>
                  </a:lnTo>
                  <a:lnTo>
                    <a:pt x="2084832" y="1501078"/>
                  </a:lnTo>
                  <a:lnTo>
                    <a:pt x="2078874" y="1545416"/>
                  </a:lnTo>
                  <a:lnTo>
                    <a:pt x="2062060" y="1585258"/>
                  </a:lnTo>
                  <a:lnTo>
                    <a:pt x="2035981" y="1619014"/>
                  </a:lnTo>
                  <a:lnTo>
                    <a:pt x="2002225" y="1645093"/>
                  </a:lnTo>
                  <a:lnTo>
                    <a:pt x="1962383" y="1661907"/>
                  </a:lnTo>
                  <a:lnTo>
                    <a:pt x="1918045" y="1667865"/>
                  </a:lnTo>
                  <a:lnTo>
                    <a:pt x="166786" y="1667865"/>
                  </a:lnTo>
                  <a:lnTo>
                    <a:pt x="122448" y="1661907"/>
                  </a:lnTo>
                  <a:lnTo>
                    <a:pt x="82606" y="1645093"/>
                  </a:lnTo>
                  <a:lnTo>
                    <a:pt x="48850" y="1619014"/>
                  </a:lnTo>
                  <a:lnTo>
                    <a:pt x="22771" y="1585258"/>
                  </a:lnTo>
                  <a:lnTo>
                    <a:pt x="5957" y="1545416"/>
                  </a:lnTo>
                  <a:lnTo>
                    <a:pt x="0" y="1501078"/>
                  </a:lnTo>
                  <a:lnTo>
                    <a:pt x="0" y="166786"/>
                  </a:lnTo>
                  <a:close/>
                </a:path>
              </a:pathLst>
            </a:custGeom>
            <a:ln w="12700">
              <a:solidFill>
                <a:srgbClr val="528C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871158" y="1803399"/>
            <a:ext cx="1807210" cy="11074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ctr">
              <a:lnSpc>
                <a:spcPct val="92000"/>
              </a:lnSpc>
              <a:spcBef>
                <a:spcPts val="340"/>
              </a:spcBef>
            </a:pPr>
            <a:r>
              <a:rPr sz="2500" spc="-5" dirty="0">
                <a:latin typeface="Calibri"/>
                <a:cs typeface="Calibri"/>
              </a:rPr>
              <a:t>Plan </a:t>
            </a:r>
            <a:r>
              <a:rPr sz="2500" dirty="0">
                <a:latin typeface="Calibri"/>
                <a:cs typeface="Calibri"/>
              </a:rPr>
              <a:t>de </a:t>
            </a:r>
            <a:r>
              <a:rPr sz="2500" spc="5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Desarrollo </a:t>
            </a:r>
            <a:r>
              <a:rPr sz="2500" spc="-5" dirty="0">
                <a:latin typeface="Calibri"/>
                <a:cs typeface="Calibri"/>
              </a:rPr>
              <a:t> (2015</a:t>
            </a:r>
            <a:r>
              <a:rPr sz="2500" spc="-5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–</a:t>
            </a:r>
            <a:r>
              <a:rPr sz="2500" spc="-5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2024)</a:t>
            </a:r>
            <a:endParaRPr sz="25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368660" y="1551128"/>
            <a:ext cx="2098040" cy="2578735"/>
            <a:chOff x="6368660" y="1551128"/>
            <a:chExt cx="2098040" cy="2578735"/>
          </a:xfrm>
        </p:grpSpPr>
        <p:sp>
          <p:nvSpPr>
            <p:cNvPr id="17" name="object 17"/>
            <p:cNvSpPr/>
            <p:nvPr/>
          </p:nvSpPr>
          <p:spPr>
            <a:xfrm>
              <a:off x="6455641" y="2312112"/>
              <a:ext cx="1132205" cy="1818005"/>
            </a:xfrm>
            <a:custGeom>
              <a:avLst/>
              <a:gdLst/>
              <a:ahLst/>
              <a:cxnLst/>
              <a:rect l="l" t="t" r="r" b="b"/>
              <a:pathLst>
                <a:path w="1132204" h="1818004">
                  <a:moveTo>
                    <a:pt x="791728" y="0"/>
                  </a:moveTo>
                  <a:lnTo>
                    <a:pt x="113369" y="1454746"/>
                  </a:lnTo>
                  <a:lnTo>
                    <a:pt x="0" y="1401881"/>
                  </a:lnTo>
                  <a:lnTo>
                    <a:pt x="151262" y="1817469"/>
                  </a:lnTo>
                  <a:lnTo>
                    <a:pt x="566849" y="1666208"/>
                  </a:lnTo>
                  <a:lnTo>
                    <a:pt x="453480" y="1613343"/>
                  </a:lnTo>
                  <a:lnTo>
                    <a:pt x="1131839" y="158596"/>
                  </a:lnTo>
                  <a:lnTo>
                    <a:pt x="791728" y="0"/>
                  </a:lnTo>
                  <a:close/>
                </a:path>
              </a:pathLst>
            </a:custGeom>
            <a:solidFill>
              <a:srgbClr val="B5CB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375010" y="1557478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40" h="1668145">
                  <a:moveTo>
                    <a:pt x="1918045" y="0"/>
                  </a:moveTo>
                  <a:lnTo>
                    <a:pt x="166786" y="0"/>
                  </a:lnTo>
                  <a:lnTo>
                    <a:pt x="122448" y="5957"/>
                  </a:lnTo>
                  <a:lnTo>
                    <a:pt x="82606" y="22771"/>
                  </a:lnTo>
                  <a:lnTo>
                    <a:pt x="48850" y="48851"/>
                  </a:lnTo>
                  <a:lnTo>
                    <a:pt x="22771" y="82606"/>
                  </a:lnTo>
                  <a:lnTo>
                    <a:pt x="5957" y="122449"/>
                  </a:lnTo>
                  <a:lnTo>
                    <a:pt x="0" y="166787"/>
                  </a:lnTo>
                  <a:lnTo>
                    <a:pt x="0" y="1501079"/>
                  </a:lnTo>
                  <a:lnTo>
                    <a:pt x="5957" y="1545417"/>
                  </a:lnTo>
                  <a:lnTo>
                    <a:pt x="22771" y="1585259"/>
                  </a:lnTo>
                  <a:lnTo>
                    <a:pt x="48850" y="1619014"/>
                  </a:lnTo>
                  <a:lnTo>
                    <a:pt x="82606" y="1645094"/>
                  </a:lnTo>
                  <a:lnTo>
                    <a:pt x="122448" y="1661907"/>
                  </a:lnTo>
                  <a:lnTo>
                    <a:pt x="166786" y="1667865"/>
                  </a:lnTo>
                  <a:lnTo>
                    <a:pt x="1918045" y="1667865"/>
                  </a:lnTo>
                  <a:lnTo>
                    <a:pt x="1962383" y="1661907"/>
                  </a:lnTo>
                  <a:lnTo>
                    <a:pt x="2002225" y="1645094"/>
                  </a:lnTo>
                  <a:lnTo>
                    <a:pt x="2035981" y="1619014"/>
                  </a:lnTo>
                  <a:lnTo>
                    <a:pt x="2062060" y="1585259"/>
                  </a:lnTo>
                  <a:lnTo>
                    <a:pt x="2078874" y="1545417"/>
                  </a:lnTo>
                  <a:lnTo>
                    <a:pt x="2084831" y="1501079"/>
                  </a:lnTo>
                  <a:lnTo>
                    <a:pt x="2084831" y="166787"/>
                  </a:lnTo>
                  <a:lnTo>
                    <a:pt x="2078874" y="122449"/>
                  </a:lnTo>
                  <a:lnTo>
                    <a:pt x="2062060" y="82606"/>
                  </a:lnTo>
                  <a:lnTo>
                    <a:pt x="2035981" y="48851"/>
                  </a:lnTo>
                  <a:lnTo>
                    <a:pt x="2002225" y="22771"/>
                  </a:lnTo>
                  <a:lnTo>
                    <a:pt x="1962383" y="5957"/>
                  </a:lnTo>
                  <a:lnTo>
                    <a:pt x="19180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375010" y="1557478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40" h="1668145">
                  <a:moveTo>
                    <a:pt x="0" y="166786"/>
                  </a:moveTo>
                  <a:lnTo>
                    <a:pt x="5957" y="122448"/>
                  </a:lnTo>
                  <a:lnTo>
                    <a:pt x="22771" y="82606"/>
                  </a:lnTo>
                  <a:lnTo>
                    <a:pt x="48850" y="48850"/>
                  </a:lnTo>
                  <a:lnTo>
                    <a:pt x="82606" y="22771"/>
                  </a:lnTo>
                  <a:lnTo>
                    <a:pt x="122448" y="5957"/>
                  </a:lnTo>
                  <a:lnTo>
                    <a:pt x="166786" y="0"/>
                  </a:lnTo>
                  <a:lnTo>
                    <a:pt x="1918045" y="0"/>
                  </a:lnTo>
                  <a:lnTo>
                    <a:pt x="1962383" y="5957"/>
                  </a:lnTo>
                  <a:lnTo>
                    <a:pt x="2002225" y="22771"/>
                  </a:lnTo>
                  <a:lnTo>
                    <a:pt x="2035981" y="48850"/>
                  </a:lnTo>
                  <a:lnTo>
                    <a:pt x="2062060" y="82606"/>
                  </a:lnTo>
                  <a:lnTo>
                    <a:pt x="2078874" y="122448"/>
                  </a:lnTo>
                  <a:lnTo>
                    <a:pt x="2084832" y="166786"/>
                  </a:lnTo>
                  <a:lnTo>
                    <a:pt x="2084832" y="1501078"/>
                  </a:lnTo>
                  <a:lnTo>
                    <a:pt x="2078874" y="1545416"/>
                  </a:lnTo>
                  <a:lnTo>
                    <a:pt x="2062060" y="1585258"/>
                  </a:lnTo>
                  <a:lnTo>
                    <a:pt x="2035981" y="1619014"/>
                  </a:lnTo>
                  <a:lnTo>
                    <a:pt x="2002225" y="1645093"/>
                  </a:lnTo>
                  <a:lnTo>
                    <a:pt x="1962383" y="1661907"/>
                  </a:lnTo>
                  <a:lnTo>
                    <a:pt x="1918045" y="1667865"/>
                  </a:lnTo>
                  <a:lnTo>
                    <a:pt x="166786" y="1667865"/>
                  </a:lnTo>
                  <a:lnTo>
                    <a:pt x="122448" y="1661907"/>
                  </a:lnTo>
                  <a:lnTo>
                    <a:pt x="82606" y="1645093"/>
                  </a:lnTo>
                  <a:lnTo>
                    <a:pt x="48850" y="1619014"/>
                  </a:lnTo>
                  <a:lnTo>
                    <a:pt x="22771" y="1585258"/>
                  </a:lnTo>
                  <a:lnTo>
                    <a:pt x="5957" y="1545416"/>
                  </a:lnTo>
                  <a:lnTo>
                    <a:pt x="0" y="1501078"/>
                  </a:lnTo>
                  <a:lnTo>
                    <a:pt x="0" y="166786"/>
                  </a:lnTo>
                  <a:close/>
                </a:path>
              </a:pathLst>
            </a:custGeom>
            <a:ln w="12700">
              <a:solidFill>
                <a:srgbClr val="528C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530966" y="1629663"/>
            <a:ext cx="1773555" cy="144907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 indent="-635" algn="ctr">
              <a:lnSpc>
                <a:spcPct val="91200"/>
              </a:lnSpc>
              <a:spcBef>
                <a:spcPts val="365"/>
              </a:spcBef>
            </a:pPr>
            <a:r>
              <a:rPr sz="2500" spc="-15" dirty="0">
                <a:latin typeface="Calibri"/>
                <a:cs typeface="Calibri"/>
              </a:rPr>
              <a:t>Propuesta </a:t>
            </a:r>
            <a:r>
              <a:rPr sz="2500" spc="-10" dirty="0">
                <a:latin typeface="Calibri"/>
                <a:cs typeface="Calibri"/>
              </a:rPr>
              <a:t> </a:t>
            </a:r>
            <a:r>
              <a:rPr sz="2500" spc="-15" dirty="0">
                <a:latin typeface="Calibri"/>
                <a:cs typeface="Calibri"/>
              </a:rPr>
              <a:t>programática </a:t>
            </a:r>
            <a:r>
              <a:rPr sz="2500" spc="-555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presentada</a:t>
            </a:r>
            <a:r>
              <a:rPr sz="2500" spc="-10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al </a:t>
            </a:r>
            <a:r>
              <a:rPr sz="2500" spc="-55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CF</a:t>
            </a:r>
            <a:r>
              <a:rPr sz="2500" spc="-15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Y</a:t>
            </a:r>
            <a:r>
              <a:rPr sz="2500" spc="-1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CSU</a:t>
            </a:r>
            <a:endParaRPr sz="25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263709" y="3575670"/>
            <a:ext cx="2901315" cy="1680845"/>
            <a:chOff x="7263709" y="3575670"/>
            <a:chExt cx="2901315" cy="1680845"/>
          </a:xfrm>
        </p:grpSpPr>
        <p:sp>
          <p:nvSpPr>
            <p:cNvPr id="22" name="object 22"/>
            <p:cNvSpPr/>
            <p:nvPr/>
          </p:nvSpPr>
          <p:spPr>
            <a:xfrm>
              <a:off x="7263709" y="4234710"/>
              <a:ext cx="1901189" cy="899160"/>
            </a:xfrm>
            <a:custGeom>
              <a:avLst/>
              <a:gdLst/>
              <a:ahLst/>
              <a:cxnLst/>
              <a:rect l="l" t="t" r="r" b="b"/>
              <a:pathLst>
                <a:path w="1901190" h="899160">
                  <a:moveTo>
                    <a:pt x="1803944" y="0"/>
                  </a:moveTo>
                  <a:lnTo>
                    <a:pt x="253503" y="415439"/>
                  </a:lnTo>
                  <a:lnTo>
                    <a:pt x="221128" y="294613"/>
                  </a:lnTo>
                  <a:lnTo>
                    <a:pt x="0" y="677621"/>
                  </a:lnTo>
                  <a:lnTo>
                    <a:pt x="383006" y="898751"/>
                  </a:lnTo>
                  <a:lnTo>
                    <a:pt x="350631" y="777923"/>
                  </a:lnTo>
                  <a:lnTo>
                    <a:pt x="1901073" y="362484"/>
                  </a:lnTo>
                  <a:lnTo>
                    <a:pt x="1803944" y="0"/>
                  </a:lnTo>
                  <a:close/>
                </a:path>
              </a:pathLst>
            </a:custGeom>
            <a:solidFill>
              <a:srgbClr val="B5CB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073801" y="3582020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40" h="1668145">
                  <a:moveTo>
                    <a:pt x="1918045" y="0"/>
                  </a:moveTo>
                  <a:lnTo>
                    <a:pt x="166786" y="0"/>
                  </a:lnTo>
                  <a:lnTo>
                    <a:pt x="122448" y="5957"/>
                  </a:lnTo>
                  <a:lnTo>
                    <a:pt x="82606" y="22771"/>
                  </a:lnTo>
                  <a:lnTo>
                    <a:pt x="48850" y="48850"/>
                  </a:lnTo>
                  <a:lnTo>
                    <a:pt x="22771" y="82606"/>
                  </a:lnTo>
                  <a:lnTo>
                    <a:pt x="5957" y="122448"/>
                  </a:lnTo>
                  <a:lnTo>
                    <a:pt x="0" y="166786"/>
                  </a:lnTo>
                  <a:lnTo>
                    <a:pt x="0" y="1501077"/>
                  </a:lnTo>
                  <a:lnTo>
                    <a:pt x="5957" y="1545416"/>
                  </a:lnTo>
                  <a:lnTo>
                    <a:pt x="22771" y="1585258"/>
                  </a:lnTo>
                  <a:lnTo>
                    <a:pt x="48850" y="1619013"/>
                  </a:lnTo>
                  <a:lnTo>
                    <a:pt x="82606" y="1645093"/>
                  </a:lnTo>
                  <a:lnTo>
                    <a:pt x="122448" y="1661906"/>
                  </a:lnTo>
                  <a:lnTo>
                    <a:pt x="166786" y="1667864"/>
                  </a:lnTo>
                  <a:lnTo>
                    <a:pt x="1918045" y="1667864"/>
                  </a:lnTo>
                  <a:lnTo>
                    <a:pt x="1962384" y="1661906"/>
                  </a:lnTo>
                  <a:lnTo>
                    <a:pt x="2002226" y="1645093"/>
                  </a:lnTo>
                  <a:lnTo>
                    <a:pt x="2035981" y="1619013"/>
                  </a:lnTo>
                  <a:lnTo>
                    <a:pt x="2062060" y="1585258"/>
                  </a:lnTo>
                  <a:lnTo>
                    <a:pt x="2078874" y="1545416"/>
                  </a:lnTo>
                  <a:lnTo>
                    <a:pt x="2084831" y="1501077"/>
                  </a:lnTo>
                  <a:lnTo>
                    <a:pt x="2084831" y="166786"/>
                  </a:lnTo>
                  <a:lnTo>
                    <a:pt x="2078874" y="122448"/>
                  </a:lnTo>
                  <a:lnTo>
                    <a:pt x="2062060" y="82606"/>
                  </a:lnTo>
                  <a:lnTo>
                    <a:pt x="2035981" y="48850"/>
                  </a:lnTo>
                  <a:lnTo>
                    <a:pt x="2002226" y="22771"/>
                  </a:lnTo>
                  <a:lnTo>
                    <a:pt x="1962384" y="5957"/>
                  </a:lnTo>
                  <a:lnTo>
                    <a:pt x="19180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073801" y="3582020"/>
              <a:ext cx="2085339" cy="1668145"/>
            </a:xfrm>
            <a:custGeom>
              <a:avLst/>
              <a:gdLst/>
              <a:ahLst/>
              <a:cxnLst/>
              <a:rect l="l" t="t" r="r" b="b"/>
              <a:pathLst>
                <a:path w="2085340" h="1668145">
                  <a:moveTo>
                    <a:pt x="0" y="166786"/>
                  </a:moveTo>
                  <a:lnTo>
                    <a:pt x="5957" y="122448"/>
                  </a:lnTo>
                  <a:lnTo>
                    <a:pt x="22771" y="82606"/>
                  </a:lnTo>
                  <a:lnTo>
                    <a:pt x="48850" y="48850"/>
                  </a:lnTo>
                  <a:lnTo>
                    <a:pt x="82606" y="22771"/>
                  </a:lnTo>
                  <a:lnTo>
                    <a:pt x="122448" y="5957"/>
                  </a:lnTo>
                  <a:lnTo>
                    <a:pt x="166786" y="0"/>
                  </a:lnTo>
                  <a:lnTo>
                    <a:pt x="1918045" y="0"/>
                  </a:lnTo>
                  <a:lnTo>
                    <a:pt x="1962383" y="5957"/>
                  </a:lnTo>
                  <a:lnTo>
                    <a:pt x="2002225" y="22771"/>
                  </a:lnTo>
                  <a:lnTo>
                    <a:pt x="2035981" y="48850"/>
                  </a:lnTo>
                  <a:lnTo>
                    <a:pt x="2062060" y="82606"/>
                  </a:lnTo>
                  <a:lnTo>
                    <a:pt x="2078874" y="122448"/>
                  </a:lnTo>
                  <a:lnTo>
                    <a:pt x="2084832" y="166786"/>
                  </a:lnTo>
                  <a:lnTo>
                    <a:pt x="2084832" y="1501078"/>
                  </a:lnTo>
                  <a:lnTo>
                    <a:pt x="2078874" y="1545416"/>
                  </a:lnTo>
                  <a:lnTo>
                    <a:pt x="2062060" y="1585258"/>
                  </a:lnTo>
                  <a:lnTo>
                    <a:pt x="2035981" y="1619014"/>
                  </a:lnTo>
                  <a:lnTo>
                    <a:pt x="2002225" y="1645093"/>
                  </a:lnTo>
                  <a:lnTo>
                    <a:pt x="1962383" y="1661907"/>
                  </a:lnTo>
                  <a:lnTo>
                    <a:pt x="1918045" y="1667865"/>
                  </a:lnTo>
                  <a:lnTo>
                    <a:pt x="166786" y="1667865"/>
                  </a:lnTo>
                  <a:lnTo>
                    <a:pt x="122448" y="1661907"/>
                  </a:lnTo>
                  <a:lnTo>
                    <a:pt x="82606" y="1645093"/>
                  </a:lnTo>
                  <a:lnTo>
                    <a:pt x="48850" y="1619014"/>
                  </a:lnTo>
                  <a:lnTo>
                    <a:pt x="22771" y="1585258"/>
                  </a:lnTo>
                  <a:lnTo>
                    <a:pt x="5957" y="1545416"/>
                  </a:lnTo>
                  <a:lnTo>
                    <a:pt x="0" y="1501078"/>
                  </a:lnTo>
                  <a:lnTo>
                    <a:pt x="0" y="166786"/>
                  </a:lnTo>
                  <a:close/>
                </a:path>
              </a:pathLst>
            </a:custGeom>
            <a:ln w="12700">
              <a:solidFill>
                <a:srgbClr val="528C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8172099" y="3653535"/>
            <a:ext cx="1889125" cy="144907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 indent="-635" algn="ctr">
              <a:lnSpc>
                <a:spcPct val="91200"/>
              </a:lnSpc>
              <a:spcBef>
                <a:spcPts val="365"/>
              </a:spcBef>
            </a:pPr>
            <a:r>
              <a:rPr sz="2500" spc="-10" dirty="0">
                <a:latin typeface="Calibri"/>
                <a:cs typeface="Calibri"/>
              </a:rPr>
              <a:t>Proceso </a:t>
            </a:r>
            <a:r>
              <a:rPr sz="2500" dirty="0">
                <a:latin typeface="Calibri"/>
                <a:cs typeface="Calibri"/>
              </a:rPr>
              <a:t>de </a:t>
            </a:r>
            <a:r>
              <a:rPr sz="2500" spc="5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reacreditación </a:t>
            </a:r>
            <a:r>
              <a:rPr sz="2500" spc="-555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institucional </a:t>
            </a:r>
            <a:r>
              <a:rPr sz="2500" dirty="0">
                <a:latin typeface="Calibri"/>
                <a:cs typeface="Calibri"/>
              </a:rPr>
              <a:t> de</a:t>
            </a:r>
            <a:r>
              <a:rPr sz="2500" spc="-50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alta</a:t>
            </a:r>
            <a:r>
              <a:rPr sz="2500" spc="-5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calidad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9134774" y="197611"/>
            <a:ext cx="251079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latin typeface="Calibri"/>
                <a:cs typeface="Calibri"/>
              </a:rPr>
              <a:t>I</a:t>
            </a:r>
            <a:r>
              <a:rPr sz="4800" dirty="0">
                <a:latin typeface="Calibri"/>
                <a:cs typeface="Calibri"/>
              </a:rPr>
              <a:t>NSUM</a:t>
            </a:r>
            <a:r>
              <a:rPr sz="4800" spc="5" dirty="0">
                <a:latin typeface="Calibri"/>
                <a:cs typeface="Calibri"/>
              </a:rPr>
              <a:t>O</a:t>
            </a:r>
            <a:r>
              <a:rPr sz="4800" dirty="0">
                <a:latin typeface="Calibri"/>
                <a:cs typeface="Calibri"/>
              </a:rPr>
              <a:t>S</a:t>
            </a:r>
            <a:endParaRPr sz="4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71702" y="227076"/>
            <a:ext cx="406336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Planta</a:t>
            </a:r>
            <a:r>
              <a:rPr sz="4400" spc="-60" dirty="0"/>
              <a:t> </a:t>
            </a:r>
            <a:r>
              <a:rPr sz="4400" spc="-5" dirty="0"/>
              <a:t>Docente</a:t>
            </a:r>
            <a:endParaRPr sz="4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64296" y="3774893"/>
          <a:ext cx="11536045" cy="26485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4900"/>
                <a:gridCol w="1275079"/>
                <a:gridCol w="1144270"/>
                <a:gridCol w="1144270"/>
                <a:gridCol w="1205229"/>
                <a:gridCol w="1205229"/>
                <a:gridCol w="1185545"/>
                <a:gridCol w="995045"/>
                <a:gridCol w="988695"/>
              </a:tblGrid>
              <a:tr h="30480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15925">
                        <a:lnSpc>
                          <a:spcPct val="10000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Departamento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39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Planta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72465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Ocasional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01980">
                        <a:lnSpc>
                          <a:spcPts val="230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Catedrático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537210">
                        <a:lnSpc>
                          <a:spcPts val="230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Visitante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Salud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Pública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Enfermería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64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Ciencias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Básicas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019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Ciencias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Clínicas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8572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90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85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75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61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97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56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02931" y="6218943"/>
            <a:ext cx="144893" cy="13905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99792" y="6231292"/>
            <a:ext cx="144893" cy="13687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50193" y="6190319"/>
            <a:ext cx="144893" cy="13687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81896" y="6207982"/>
            <a:ext cx="144893" cy="13905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49387" y="1361609"/>
            <a:ext cx="11176635" cy="2200275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70"/>
              </a:spcBef>
            </a:pPr>
            <a:r>
              <a:rPr sz="2800" b="1" spc="-15" dirty="0">
                <a:latin typeface="Calibri"/>
                <a:cs typeface="Calibri"/>
              </a:rPr>
              <a:t>Comparativo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2019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-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spc="5" dirty="0">
                <a:latin typeface="Calibri"/>
                <a:cs typeface="Calibri"/>
              </a:rPr>
              <a:t>2020</a:t>
            </a:r>
            <a:endParaRPr sz="2800">
              <a:latin typeface="Calibri"/>
              <a:cs typeface="Calibri"/>
            </a:endParaRPr>
          </a:p>
          <a:p>
            <a:pPr marL="12700" marR="5080" algn="just">
              <a:lnSpc>
                <a:spcPct val="99600"/>
              </a:lnSpc>
              <a:spcBef>
                <a:spcPts val="845"/>
              </a:spcBef>
            </a:pPr>
            <a:r>
              <a:rPr sz="2400" spc="-5" dirty="0">
                <a:latin typeface="Arial MT"/>
                <a:cs typeface="Arial MT"/>
              </a:rPr>
              <a:t>Respecto</a:t>
            </a:r>
            <a:r>
              <a:rPr sz="2400" dirty="0">
                <a:latin typeface="Arial MT"/>
                <a:cs typeface="Arial MT"/>
              </a:rPr>
              <a:t> del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año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inmediatamente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15" dirty="0">
                <a:latin typeface="Arial MT"/>
                <a:cs typeface="Arial MT"/>
              </a:rPr>
              <a:t>anterior,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observa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una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disminución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del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número </a:t>
            </a:r>
            <a:r>
              <a:rPr sz="2400" spc="-5" dirty="0">
                <a:latin typeface="Arial MT"/>
                <a:cs typeface="Arial MT"/>
              </a:rPr>
              <a:t>total </a:t>
            </a:r>
            <a:r>
              <a:rPr sz="2400" dirty="0">
                <a:latin typeface="Arial MT"/>
                <a:cs typeface="Arial MT"/>
              </a:rPr>
              <a:t>de </a:t>
            </a:r>
            <a:r>
              <a:rPr sz="2400" spc="-5" dirty="0">
                <a:latin typeface="Arial MT"/>
                <a:cs typeface="Arial MT"/>
              </a:rPr>
              <a:t>profesores </a:t>
            </a:r>
            <a:r>
              <a:rPr sz="2400" dirty="0">
                <a:latin typeface="Arial MT"/>
                <a:cs typeface="Arial MT"/>
              </a:rPr>
              <a:t>vinculados a la </a:t>
            </a:r>
            <a:r>
              <a:rPr sz="2400" spc="-5" dirty="0">
                <a:latin typeface="Arial MT"/>
                <a:cs typeface="Arial MT"/>
              </a:rPr>
              <a:t>Facultad </a:t>
            </a:r>
            <a:r>
              <a:rPr sz="2400" dirty="0">
                <a:latin typeface="Arial MT"/>
                <a:cs typeface="Arial MT"/>
              </a:rPr>
              <a:t>de Ciencias de la </a:t>
            </a:r>
            <a:r>
              <a:rPr sz="2400" spc="-5" dirty="0">
                <a:latin typeface="Arial MT"/>
                <a:cs typeface="Arial MT"/>
              </a:rPr>
              <a:t>Salud </a:t>
            </a:r>
            <a:r>
              <a:rPr sz="2400" dirty="0">
                <a:latin typeface="Arial MT"/>
                <a:cs typeface="Arial MT"/>
              </a:rPr>
              <a:t>de la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Universidad </a:t>
            </a:r>
            <a:r>
              <a:rPr sz="2400" spc="-5" dirty="0">
                <a:latin typeface="Arial MT"/>
                <a:cs typeface="Arial MT"/>
              </a:rPr>
              <a:t>Surcolombiana, </a:t>
            </a:r>
            <a:r>
              <a:rPr sz="2400" dirty="0">
                <a:latin typeface="Arial MT"/>
                <a:cs typeface="Arial MT"/>
              </a:rPr>
              <a:t>pasando de 265 </a:t>
            </a:r>
            <a:r>
              <a:rPr sz="2400" spc="-5" dirty="0">
                <a:latin typeface="Arial MT"/>
                <a:cs typeface="Arial MT"/>
              </a:rPr>
              <a:t>docentes </a:t>
            </a:r>
            <a:r>
              <a:rPr sz="2400" dirty="0">
                <a:latin typeface="Arial MT"/>
                <a:cs typeface="Arial MT"/>
              </a:rPr>
              <a:t>en el 2019 a 206 </a:t>
            </a:r>
            <a:r>
              <a:rPr sz="2400" spc="-5" dirty="0">
                <a:latin typeface="Arial MT"/>
                <a:cs typeface="Arial MT"/>
              </a:rPr>
              <a:t>docentes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cierre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la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vigencia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2020</a:t>
            </a:r>
            <a:r>
              <a:rPr sz="2800" dirty="0">
                <a:latin typeface="Arial MT"/>
                <a:cs typeface="Arial MT"/>
              </a:rPr>
              <a:t>.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22660" y="240283"/>
            <a:ext cx="71634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Movilidad</a:t>
            </a:r>
            <a:r>
              <a:rPr sz="3600" spc="-15" dirty="0"/>
              <a:t> </a:t>
            </a:r>
            <a:r>
              <a:rPr sz="3600" spc="-5" dirty="0"/>
              <a:t>Docente</a:t>
            </a:r>
            <a:r>
              <a:rPr sz="3600" spc="-20" dirty="0"/>
              <a:t> </a:t>
            </a:r>
            <a:r>
              <a:rPr sz="3600" dirty="0"/>
              <a:t>y</a:t>
            </a:r>
            <a:r>
              <a:rPr sz="3600" spc="-10" dirty="0"/>
              <a:t> </a:t>
            </a:r>
            <a:r>
              <a:rPr sz="3600" spc="-5" dirty="0"/>
              <a:t>Estudiantes</a:t>
            </a:r>
            <a:endParaRPr sz="36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92933" y="1332533"/>
          <a:ext cx="5002530" cy="2298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9005"/>
                <a:gridCol w="1433195"/>
                <a:gridCol w="1351279"/>
              </a:tblGrid>
              <a:tr h="45720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Movilidad</a:t>
                      </a:r>
                      <a:r>
                        <a:rPr sz="24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Año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2019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Nacional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60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Internacional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45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0" dirty="0">
                          <a:latin typeface="Calibri"/>
                          <a:cs typeface="Calibri"/>
                        </a:rPr>
                        <a:t>Total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105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35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54361" y="3665851"/>
          <a:ext cx="6001385" cy="2755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340"/>
                <a:gridCol w="1043940"/>
                <a:gridCol w="1348740"/>
                <a:gridCol w="1031239"/>
                <a:gridCol w="1361439"/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8834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Saliente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5341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Entrante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Año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Internac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Internac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2017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36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44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68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33582" y="1285748"/>
            <a:ext cx="11014710" cy="4828540"/>
          </a:xfrm>
          <a:prstGeom prst="rect">
            <a:avLst/>
          </a:prstGeom>
        </p:spPr>
        <p:txBody>
          <a:bodyPr vert="horz" wrap="square" lIns="0" tIns="167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latin typeface="Arial"/>
                <a:cs typeface="Arial"/>
              </a:rPr>
              <a:t>Movilidad</a:t>
            </a:r>
            <a:r>
              <a:rPr sz="2400" b="1" spc="-3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Docente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2020</a:t>
            </a:r>
            <a:endParaRPr sz="2400">
              <a:latin typeface="Arial"/>
              <a:cs typeface="Arial"/>
            </a:endParaRPr>
          </a:p>
          <a:p>
            <a:pPr marL="12700" marR="5481955">
              <a:lnSpc>
                <a:spcPct val="99700"/>
              </a:lnSpc>
              <a:spcBef>
                <a:spcPts val="1235"/>
              </a:spcBef>
            </a:pPr>
            <a:r>
              <a:rPr sz="2400" dirty="0">
                <a:latin typeface="Arial MT"/>
                <a:cs typeface="Arial MT"/>
              </a:rPr>
              <a:t>Como </a:t>
            </a:r>
            <a:r>
              <a:rPr sz="2400" spc="-5" dirty="0">
                <a:latin typeface="Arial MT"/>
                <a:cs typeface="Arial MT"/>
              </a:rPr>
              <a:t>resultado </a:t>
            </a:r>
            <a:r>
              <a:rPr sz="2400" dirty="0">
                <a:latin typeface="Arial MT"/>
                <a:cs typeface="Arial MT"/>
              </a:rPr>
              <a:t>de la pandemia, la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participación </a:t>
            </a:r>
            <a:r>
              <a:rPr sz="2400" dirty="0">
                <a:latin typeface="Arial MT"/>
                <a:cs typeface="Arial MT"/>
              </a:rPr>
              <a:t>de los </a:t>
            </a:r>
            <a:r>
              <a:rPr sz="2400" spc="-5" dirty="0">
                <a:latin typeface="Arial MT"/>
                <a:cs typeface="Arial MT"/>
              </a:rPr>
              <a:t>docentes</a:t>
            </a:r>
            <a:r>
              <a:rPr sz="2400" dirty="0">
                <a:latin typeface="Arial MT"/>
                <a:cs typeface="Arial MT"/>
              </a:rPr>
              <a:t> en </a:t>
            </a:r>
            <a:r>
              <a:rPr sz="2400" spc="-5" dirty="0">
                <a:latin typeface="Arial MT"/>
                <a:cs typeface="Arial MT"/>
              </a:rPr>
              <a:t>eventos </a:t>
            </a:r>
            <a:r>
              <a:rPr sz="2400" spc="-6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nacionales e </a:t>
            </a:r>
            <a:r>
              <a:rPr sz="2400" spc="-5" dirty="0">
                <a:latin typeface="Arial MT"/>
                <a:cs typeface="Arial MT"/>
              </a:rPr>
              <a:t>internacionales durante </a:t>
            </a:r>
            <a:r>
              <a:rPr sz="2400" dirty="0">
                <a:latin typeface="Arial MT"/>
                <a:cs typeface="Arial MT"/>
              </a:rPr>
              <a:t>la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vigencia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2020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fue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muy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escasa.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600">
              <a:latin typeface="Arial MT"/>
              <a:cs typeface="Arial MT"/>
            </a:endParaRPr>
          </a:p>
          <a:p>
            <a:pPr marL="6146165">
              <a:lnSpc>
                <a:spcPct val="100000"/>
              </a:lnSpc>
            </a:pPr>
            <a:r>
              <a:rPr sz="2000" b="1" spc="-5" dirty="0">
                <a:latin typeface="Arial"/>
                <a:cs typeface="Arial"/>
              </a:rPr>
              <a:t>Movilidad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Estudiantes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2020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Arial"/>
              <a:cs typeface="Arial"/>
            </a:endParaRPr>
          </a:p>
          <a:p>
            <a:pPr marL="6146165" marR="5080">
              <a:lnSpc>
                <a:spcPct val="100000"/>
              </a:lnSpc>
            </a:pPr>
            <a:r>
              <a:rPr sz="2000" dirty="0">
                <a:latin typeface="Arial MT"/>
                <a:cs typeface="Arial MT"/>
              </a:rPr>
              <a:t>La movilidad </a:t>
            </a:r>
            <a:r>
              <a:rPr sz="2000" spc="-5" dirty="0">
                <a:latin typeface="Arial MT"/>
                <a:cs typeface="Arial MT"/>
              </a:rPr>
              <a:t>estudiantil </a:t>
            </a:r>
            <a:r>
              <a:rPr sz="2000" dirty="0">
                <a:latin typeface="Arial MT"/>
                <a:cs typeface="Arial MT"/>
              </a:rPr>
              <a:t>en el 2020 se vio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disminuida en un comienzo de la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emergencia, </a:t>
            </a:r>
            <a:r>
              <a:rPr sz="2000" dirty="0">
                <a:latin typeface="Arial MT"/>
                <a:cs typeface="Arial MT"/>
              </a:rPr>
              <a:t>con un </a:t>
            </a:r>
            <a:r>
              <a:rPr sz="2000" spc="-5" dirty="0">
                <a:latin typeface="Arial MT"/>
                <a:cs typeface="Arial MT"/>
              </a:rPr>
              <a:t>repunte </a:t>
            </a:r>
            <a:r>
              <a:rPr sz="2000" dirty="0">
                <a:latin typeface="Arial MT"/>
                <a:cs typeface="Arial MT"/>
              </a:rPr>
              <a:t>de las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movilidades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virtuales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el</a:t>
            </a:r>
            <a:r>
              <a:rPr sz="2000" spc="-5" dirty="0">
                <a:latin typeface="Arial MT"/>
                <a:cs typeface="Arial MT"/>
              </a:rPr>
              <a:t> resto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del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año,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la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mayoría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carácter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saliente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internacional.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6642734" marR="5080" indent="-254000">
              <a:lnSpc>
                <a:spcPts val="4200"/>
              </a:lnSpc>
              <a:spcBef>
                <a:spcPts val="320"/>
              </a:spcBef>
            </a:pPr>
            <a:r>
              <a:rPr sz="3600" spc="-5" dirty="0"/>
              <a:t>Cualificación docente </a:t>
            </a:r>
            <a:r>
              <a:rPr sz="3600" dirty="0"/>
              <a:t>y </a:t>
            </a:r>
            <a:r>
              <a:rPr sz="3600" spc="5" dirty="0"/>
              <a:t> </a:t>
            </a:r>
            <a:r>
              <a:rPr sz="3600" spc="-5" dirty="0"/>
              <a:t>formación</a:t>
            </a:r>
            <a:r>
              <a:rPr sz="3600" spc="-20" dirty="0"/>
              <a:t> </a:t>
            </a:r>
            <a:r>
              <a:rPr sz="3600" dirty="0"/>
              <a:t>de</a:t>
            </a:r>
            <a:r>
              <a:rPr sz="3600" spc="-20" dirty="0"/>
              <a:t> </a:t>
            </a:r>
            <a:r>
              <a:rPr sz="3600" spc="-5" dirty="0"/>
              <a:t>alto</a:t>
            </a:r>
            <a:r>
              <a:rPr sz="3600" spc="-10" dirty="0"/>
              <a:t> </a:t>
            </a:r>
            <a:r>
              <a:rPr sz="3600" spc="-5" dirty="0"/>
              <a:t>nivel</a:t>
            </a:r>
            <a:endParaRPr sz="36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19790" y="2276186"/>
          <a:ext cx="10861675" cy="33959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4420"/>
                <a:gridCol w="3614420"/>
                <a:gridCol w="3614420"/>
              </a:tblGrid>
              <a:tr h="457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5938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Entidad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Luz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Omaira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Gómez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5" dirty="0">
                          <a:latin typeface="Calibri"/>
                          <a:cs typeface="Calibri"/>
                        </a:rPr>
                        <a:t>Tovar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Doctorado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enfermería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51879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Universidad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Nacional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Colombia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1440" marR="852169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Juan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Camilo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Calderón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Farfán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914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Doctorado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Ciencias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la </a:t>
                      </a:r>
                      <a:r>
                        <a:rPr sz="2400" spc="-5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Salud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Universidad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Surcolombiana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spc="-25" dirty="0">
                          <a:latin typeface="Calibri"/>
                          <a:cs typeface="Calibri"/>
                        </a:rPr>
                        <a:t>Brayant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Andrade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Méndez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914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Doctorado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Ciencias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la </a:t>
                      </a:r>
                      <a:r>
                        <a:rPr sz="2400" spc="-5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Salud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Universidad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Surcolombiana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Yiby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Salazar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Parra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Doctorado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Educación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Universidad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Surcolombiana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701987" y="1433067"/>
            <a:ext cx="71170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 MT"/>
                <a:cs typeface="Arial MT"/>
              </a:rPr>
              <a:t>Docentes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adelantando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estudios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alto nivel.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47706" y="239268"/>
            <a:ext cx="28816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Convenios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716981" y="2175645"/>
            <a:ext cx="4803140" cy="1579880"/>
            <a:chOff x="716981" y="2175645"/>
            <a:chExt cx="4803140" cy="1579880"/>
          </a:xfrm>
        </p:grpSpPr>
        <p:sp>
          <p:nvSpPr>
            <p:cNvPr id="4" name="object 4"/>
            <p:cNvSpPr/>
            <p:nvPr/>
          </p:nvSpPr>
          <p:spPr>
            <a:xfrm>
              <a:off x="716981" y="2175645"/>
              <a:ext cx="4803140" cy="1579880"/>
            </a:xfrm>
            <a:custGeom>
              <a:avLst/>
              <a:gdLst/>
              <a:ahLst/>
              <a:cxnLst/>
              <a:rect l="l" t="t" r="r" b="b"/>
              <a:pathLst>
                <a:path w="4803140" h="1579879">
                  <a:moveTo>
                    <a:pt x="2418983" y="0"/>
                  </a:moveTo>
                  <a:lnTo>
                    <a:pt x="2418983" y="1579880"/>
                  </a:lnTo>
                </a:path>
                <a:path w="4803140" h="1579879">
                  <a:moveTo>
                    <a:pt x="6350" y="0"/>
                  </a:moveTo>
                  <a:lnTo>
                    <a:pt x="6350" y="1579880"/>
                  </a:lnTo>
                </a:path>
                <a:path w="4803140" h="1579879">
                  <a:moveTo>
                    <a:pt x="4796714" y="0"/>
                  </a:moveTo>
                  <a:lnTo>
                    <a:pt x="4796714" y="1579880"/>
                  </a:lnTo>
                </a:path>
                <a:path w="4803140" h="1579879">
                  <a:moveTo>
                    <a:pt x="0" y="6350"/>
                  </a:moveTo>
                  <a:lnTo>
                    <a:pt x="4803064" y="635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6981" y="3736475"/>
              <a:ext cx="4803140" cy="0"/>
            </a:xfrm>
            <a:custGeom>
              <a:avLst/>
              <a:gdLst/>
              <a:ahLst/>
              <a:cxnLst/>
              <a:rect l="l" t="t" r="r" b="b"/>
              <a:pathLst>
                <a:path w="4803140">
                  <a:moveTo>
                    <a:pt x="0" y="0"/>
                  </a:moveTo>
                  <a:lnTo>
                    <a:pt x="4803064" y="0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29681" y="2188345"/>
            <a:ext cx="2400300" cy="1529080"/>
          </a:xfrm>
          <a:prstGeom prst="rect">
            <a:avLst/>
          </a:prstGeom>
          <a:solidFill>
            <a:srgbClr val="5B9BD5"/>
          </a:solidFill>
        </p:spPr>
        <p:txBody>
          <a:bodyPr vert="horz" wrap="square" lIns="0" tIns="12700" rIns="0" bIns="0" rtlCol="0">
            <a:spAutoFit/>
          </a:bodyPr>
          <a:lstStyle/>
          <a:p>
            <a:pPr marL="258445" marR="251460" indent="-635" algn="ctr">
              <a:lnSpc>
                <a:spcPct val="1006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Entidades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prestadoras</a:t>
            </a:r>
            <a:r>
              <a:rPr sz="2400" b="1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400" b="1" spc="-5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salud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sz="2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convenio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42314" y="2188345"/>
            <a:ext cx="2365375" cy="1529080"/>
          </a:xfrm>
          <a:prstGeom prst="rect">
            <a:avLst/>
          </a:prstGeom>
          <a:solidFill>
            <a:srgbClr val="5B9BD5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3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27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072" y="1681988"/>
            <a:ext cx="42246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Convenios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docencia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servicio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7942" y="4147820"/>
            <a:ext cx="5038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Convenio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con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otras Universidades</a:t>
            </a:r>
            <a:endParaRPr sz="2400">
              <a:latin typeface="Arial"/>
              <a:cs typeface="Arial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716981" y="4646597"/>
          <a:ext cx="4809490" cy="927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3170"/>
                <a:gridCol w="2286635"/>
              </a:tblGrid>
              <a:tr h="457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Nacional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Internacional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029375" y="2252342"/>
          <a:ext cx="5894070" cy="4218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8510"/>
                <a:gridCol w="3826510"/>
              </a:tblGrid>
              <a:tr h="2286000">
                <a:tc>
                  <a:txBody>
                    <a:bodyPr/>
                    <a:lstStyle/>
                    <a:p>
                      <a:pPr marL="90805" marR="437515">
                        <a:lnSpc>
                          <a:spcPct val="100800"/>
                        </a:lnSpc>
                        <a:spcBef>
                          <a:spcPts val="14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4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dad  del</a:t>
                      </a:r>
                      <a:r>
                        <a:rPr sz="24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Rosario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77190" marR="1059180" indent="-285750">
                        <a:lnSpc>
                          <a:spcPct val="100800"/>
                        </a:lnSpc>
                        <a:spcBef>
                          <a:spcPts val="140"/>
                        </a:spcBef>
                        <a:buChar char="-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Convenio</a:t>
                      </a:r>
                      <a:r>
                        <a:rPr sz="2400" spc="-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marco</a:t>
                      </a:r>
                      <a:r>
                        <a:rPr sz="2400" spc="-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5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colaboración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377190" marR="316230" indent="-285750">
                        <a:lnSpc>
                          <a:spcPct val="99700"/>
                        </a:lnSpc>
                        <a:spcBef>
                          <a:spcPts val="10"/>
                        </a:spcBef>
                        <a:buChar char="-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Convenio </a:t>
                      </a:r>
                      <a:r>
                        <a:rPr sz="24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específico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colaboración </a:t>
                      </a:r>
                      <a:r>
                        <a:rPr sz="24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para </a:t>
                      </a:r>
                      <a:r>
                        <a:rPr sz="24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extensión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programas 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académicos</a:t>
                      </a:r>
                      <a:r>
                        <a:rPr sz="2400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24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posgrado.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40623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b="1" spc="-10" dirty="0">
                          <a:latin typeface="Calibri"/>
                          <a:cs typeface="Calibri"/>
                        </a:rPr>
                        <a:t>Erasmus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Convenio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específico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</a:tr>
              <a:tr h="367284">
                <a:tc>
                  <a:txBody>
                    <a:bodyPr/>
                    <a:lstStyle/>
                    <a:p>
                      <a:pPr marL="90805">
                        <a:lnSpc>
                          <a:spcPts val="2750"/>
                        </a:lnSpc>
                      </a:pPr>
                      <a:r>
                        <a:rPr sz="2400" b="1" spc="-10" dirty="0">
                          <a:latin typeface="Calibri"/>
                          <a:cs typeface="Calibri"/>
                        </a:rPr>
                        <a:t>University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275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colaboración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institucional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</a:tr>
              <a:tr h="368099">
                <a:tc>
                  <a:txBody>
                    <a:bodyPr/>
                    <a:lstStyle/>
                    <a:p>
                      <a:pPr marL="90805">
                        <a:lnSpc>
                          <a:spcPts val="2740"/>
                        </a:lnSpc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Medical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2740"/>
                        </a:lnSpc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investigación.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</a:tr>
              <a:tr h="367992">
                <a:tc>
                  <a:txBody>
                    <a:bodyPr/>
                    <a:lstStyle/>
                    <a:p>
                      <a:pPr marL="90805">
                        <a:lnSpc>
                          <a:spcPts val="2745"/>
                        </a:lnSpc>
                      </a:pPr>
                      <a:r>
                        <a:rPr sz="2400" b="1" spc="-10" dirty="0">
                          <a:latin typeface="Calibri"/>
                          <a:cs typeface="Calibri"/>
                        </a:rPr>
                        <a:t>Center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pPr marL="90805">
                        <a:lnSpc>
                          <a:spcPts val="2750"/>
                        </a:lnSpc>
                      </a:pPr>
                      <a:r>
                        <a:rPr sz="2400" b="1" spc="-15" dirty="0">
                          <a:latin typeface="Calibri"/>
                          <a:cs typeface="Calibri"/>
                        </a:rPr>
                        <a:t>Rotterdam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6159488" y="1681988"/>
            <a:ext cx="34817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Nuevos</a:t>
            </a:r>
            <a:r>
              <a:rPr sz="2400" b="1" spc="-3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convenios</a:t>
            </a:r>
            <a:r>
              <a:rPr sz="2400" b="1" spc="-3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2020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008" y="3187700"/>
            <a:ext cx="92868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SUBSISTEMA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 DE </a:t>
            </a:r>
            <a:r>
              <a:rPr sz="5400" spc="-20" dirty="0">
                <a:solidFill>
                  <a:srgbClr val="000000"/>
                </a:solidFill>
                <a:latin typeface="Calibri"/>
                <a:cs typeface="Calibri"/>
              </a:rPr>
              <a:t>INVESTIGACIÓN</a:t>
            </a:r>
            <a:endParaRPr sz="5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18174" y="239268"/>
            <a:ext cx="54121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Plan</a:t>
            </a:r>
            <a:r>
              <a:rPr sz="4400" spc="-30" dirty="0"/>
              <a:t> </a:t>
            </a:r>
            <a:r>
              <a:rPr sz="4400" spc="-5" dirty="0"/>
              <a:t>de</a:t>
            </a:r>
            <a:r>
              <a:rPr sz="4400" spc="-180" dirty="0"/>
              <a:t> </a:t>
            </a:r>
            <a:r>
              <a:rPr sz="4400" spc="-5" dirty="0"/>
              <a:t>Acción</a:t>
            </a:r>
            <a:r>
              <a:rPr sz="4400" spc="-25" dirty="0"/>
              <a:t> </a:t>
            </a:r>
            <a:r>
              <a:rPr sz="4400" dirty="0"/>
              <a:t>2020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22491" y="1452371"/>
            <a:ext cx="10816590" cy="477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Calibri"/>
                <a:cs typeface="Calibri"/>
              </a:rPr>
              <a:t>Ejes</a:t>
            </a:r>
            <a:r>
              <a:rPr sz="3200" b="1" spc="-20" dirty="0">
                <a:latin typeface="Calibri"/>
                <a:cs typeface="Calibri"/>
              </a:rPr>
              <a:t> Estratégicos:</a:t>
            </a:r>
            <a:endParaRPr sz="3200">
              <a:latin typeface="Calibri"/>
              <a:cs typeface="Calibri"/>
            </a:endParaRPr>
          </a:p>
          <a:p>
            <a:pPr marL="814705" marR="5080" indent="-495300">
              <a:lnSpc>
                <a:spcPct val="101400"/>
              </a:lnSpc>
              <a:spcBef>
                <a:spcPts val="3304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5" dirty="0">
                <a:latin typeface="Calibri"/>
                <a:cs typeface="Calibri"/>
              </a:rPr>
              <a:t>Cualificación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Grupos</a:t>
            </a:r>
            <a:r>
              <a:rPr sz="2800" spc="-5" dirty="0">
                <a:latin typeface="Calibri"/>
                <a:cs typeface="Calibri"/>
              </a:rPr>
              <a:t>,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direccionada</a:t>
            </a:r>
            <a:r>
              <a:rPr sz="2800" dirty="0">
                <a:latin typeface="Calibri"/>
                <a:cs typeface="Calibri"/>
              </a:rPr>
              <a:t> a </a:t>
            </a:r>
            <a:r>
              <a:rPr sz="2800" spc="-15" dirty="0">
                <a:latin typeface="Calibri"/>
                <a:cs typeface="Calibri"/>
              </a:rPr>
              <a:t>fortalecer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las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capacidades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los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Grupos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de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Investigación;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0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5" dirty="0">
                <a:latin typeface="Calibri"/>
                <a:cs typeface="Calibri"/>
              </a:rPr>
              <a:t>Proyectos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 </a:t>
            </a:r>
            <a:r>
              <a:rPr sz="2800" b="1" spc="-15" dirty="0">
                <a:latin typeface="Calibri"/>
                <a:cs typeface="Calibri"/>
              </a:rPr>
              <a:t>Investigación</a:t>
            </a:r>
            <a:r>
              <a:rPr sz="2800" spc="-15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22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5" dirty="0">
                <a:latin typeface="Calibri"/>
                <a:cs typeface="Calibri"/>
              </a:rPr>
              <a:t>Investigación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Formativa</a:t>
            </a:r>
            <a:r>
              <a:rPr sz="2800" spc="-15" dirty="0">
                <a:latin typeface="Calibri"/>
                <a:cs typeface="Calibri"/>
              </a:rPr>
              <a:t>,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dirigida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spc="-5" dirty="0">
                <a:latin typeface="Calibri"/>
                <a:cs typeface="Calibri"/>
              </a:rPr>
              <a:t>los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Semilleros</a:t>
            </a:r>
            <a:r>
              <a:rPr sz="2800" dirty="0">
                <a:latin typeface="Calibri"/>
                <a:cs typeface="Calibri"/>
              </a:rPr>
              <a:t> de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Investigación;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0" dirty="0">
                <a:latin typeface="Calibri"/>
                <a:cs typeface="Calibri"/>
              </a:rPr>
              <a:t>Gestión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-10" dirty="0">
                <a:latin typeface="Calibri"/>
                <a:cs typeface="Calibri"/>
              </a:rPr>
              <a:t> Información</a:t>
            </a:r>
            <a:r>
              <a:rPr sz="2800" spc="-10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5" dirty="0">
                <a:latin typeface="Calibri"/>
                <a:cs typeface="Calibri"/>
              </a:rPr>
              <a:t>Difusión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 </a:t>
            </a:r>
            <a:r>
              <a:rPr sz="2800" b="1" spc="-10" dirty="0">
                <a:latin typeface="Calibri"/>
                <a:cs typeface="Calibri"/>
              </a:rPr>
              <a:t>Información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5" dirty="0">
                <a:latin typeface="Calibri"/>
                <a:cs typeface="Calibri"/>
              </a:rPr>
              <a:t> y;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5" dirty="0">
                <a:latin typeface="Calibri"/>
                <a:cs typeface="Calibri"/>
              </a:rPr>
              <a:t>Entregables.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51062" y="2338489"/>
          <a:ext cx="5575935" cy="3792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2840"/>
                <a:gridCol w="1882775"/>
              </a:tblGrid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706120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Grupos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Investigación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49860" marR="141605" indent="-635" algn="ctr">
                        <a:lnSpc>
                          <a:spcPct val="99400"/>
                        </a:lnSpc>
                        <a:spcBef>
                          <a:spcPts val="270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Categorización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ante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Conciencias </a:t>
                      </a:r>
                      <a:r>
                        <a:rPr sz="1800" b="1" spc="-3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833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de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Parasitología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Medicina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Tropical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A1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Laboratorio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de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Medicina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Genómica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A1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Mi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Dneuropsy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A1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Carlos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Finlay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4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A1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16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Neurored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216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0805" marR="535305">
                        <a:lnSpc>
                          <a:spcPts val="2110"/>
                        </a:lnSpc>
                        <a:spcBef>
                          <a:spcPts val="36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Desarrollo Social, Salud Pública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Derechos Humanos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82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Cuidar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989566" y="2338489"/>
          <a:ext cx="5958205" cy="33197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/>
                <a:gridCol w="1874520"/>
              </a:tblGrid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901700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Grupos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Investigación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45415" marR="137795" indent="-635" algn="ctr">
                        <a:lnSpc>
                          <a:spcPct val="99400"/>
                        </a:lnSpc>
                        <a:spcBef>
                          <a:spcPts val="270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Categorización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ante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Conciencias </a:t>
                      </a:r>
                      <a:r>
                        <a:rPr sz="1800" b="1" spc="-3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833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de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Salud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Grupos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Vulnerables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B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55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9DC3E6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0805" marR="498475">
                        <a:lnSpc>
                          <a:spcPts val="2090"/>
                        </a:lnSpc>
                        <a:spcBef>
                          <a:spcPts val="39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Médico Quirúrgico Surcolombiano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Investigación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Cirugía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Trauma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CYTRA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0805" marR="522605">
                        <a:lnSpc>
                          <a:spcPts val="2110"/>
                        </a:lnSpc>
                        <a:spcBef>
                          <a:spcPts val="36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Epidemiologia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y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Salud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Pública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Región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Surcolombiana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82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Biología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de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Reproducción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8CBAD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6050531" y="5769355"/>
            <a:ext cx="506603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1390"/>
              </a:lnSpc>
              <a:spcBef>
                <a:spcPts val="185"/>
              </a:spcBef>
            </a:pPr>
            <a:r>
              <a:rPr sz="1200" spc="-5" dirty="0">
                <a:latin typeface="Arial MT"/>
                <a:cs typeface="Arial MT"/>
              </a:rPr>
              <a:t>Fuente: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Coordinación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de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Investigación</a:t>
            </a:r>
            <a:r>
              <a:rPr sz="1200" dirty="0">
                <a:latin typeface="Arial MT"/>
                <a:cs typeface="Arial MT"/>
              </a:rPr>
              <a:t> a </a:t>
            </a:r>
            <a:r>
              <a:rPr sz="1200" spc="-5" dirty="0">
                <a:latin typeface="Arial MT"/>
                <a:cs typeface="Arial MT"/>
              </a:rPr>
              <a:t>partir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de resultados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convocatorias </a:t>
            </a:r>
            <a:r>
              <a:rPr sz="1200" spc="-315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reconocimiento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y </a:t>
            </a:r>
            <a:r>
              <a:rPr sz="1200" spc="-5" dirty="0">
                <a:latin typeface="Arial MT"/>
                <a:cs typeface="Arial MT"/>
              </a:rPr>
              <a:t>categorización de actores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6153" y="1515363"/>
            <a:ext cx="506920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Arial"/>
                <a:cs typeface="Arial"/>
              </a:rPr>
              <a:t>Categorización</a:t>
            </a:r>
            <a:r>
              <a:rPr sz="2800" b="1" spc="-2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los</a:t>
            </a:r>
            <a:r>
              <a:rPr sz="2800" b="1" spc="-2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Grupos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6153" y="1515363"/>
            <a:ext cx="519049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Arial"/>
                <a:cs typeface="Arial"/>
              </a:rPr>
              <a:t>Categorización</a:t>
            </a:r>
            <a:r>
              <a:rPr sz="2800" b="1" spc="-30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Investigadores</a:t>
            </a:r>
            <a:endParaRPr sz="28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35055" y="2342391"/>
          <a:ext cx="10372090" cy="4249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66670"/>
                <a:gridCol w="1708150"/>
                <a:gridCol w="1937385"/>
                <a:gridCol w="2070735"/>
                <a:gridCol w="2070734"/>
              </a:tblGrid>
              <a:tr h="579120">
                <a:tc rowSpan="2">
                  <a:txBody>
                    <a:bodyPr/>
                    <a:lstStyle/>
                    <a:p>
                      <a:pPr marL="90805" marR="684530">
                        <a:lnSpc>
                          <a:spcPts val="3790"/>
                        </a:lnSpc>
                        <a:spcBef>
                          <a:spcPts val="695"/>
                        </a:spcBef>
                      </a:pPr>
                      <a:r>
                        <a:rPr sz="3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Nivel </a:t>
                      </a:r>
                      <a:r>
                        <a:rPr sz="3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3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3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</a:t>
                      </a:r>
                      <a:r>
                        <a:rPr sz="3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maci</a:t>
                      </a:r>
                      <a:r>
                        <a:rPr sz="3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ón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833</a:t>
                      </a:r>
                      <a:r>
                        <a:rPr sz="3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32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539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791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826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539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spc="-5" dirty="0">
                          <a:latin typeface="Calibri"/>
                          <a:cs typeface="Calibri"/>
                        </a:rPr>
                        <a:t>Senior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539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spc="-5" dirty="0">
                          <a:latin typeface="Calibri"/>
                          <a:cs typeface="Calibri"/>
                        </a:rPr>
                        <a:t>Asociado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spc="-5" dirty="0">
                          <a:latin typeface="Calibri"/>
                          <a:cs typeface="Calibri"/>
                        </a:rPr>
                        <a:t>Junior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spc="-45" dirty="0">
                          <a:latin typeface="Calibri"/>
                          <a:cs typeface="Calibri"/>
                        </a:rPr>
                        <a:t>Totales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5" dirty="0">
                          <a:latin typeface="Calibri"/>
                          <a:cs typeface="Calibri"/>
                        </a:rPr>
                        <a:t>Doctorado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2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3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4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9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0" dirty="0">
                          <a:latin typeface="Calibri"/>
                          <a:cs typeface="Calibri"/>
                        </a:rPr>
                        <a:t>Maestría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2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4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6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944880">
                <a:tc>
                  <a:txBody>
                    <a:bodyPr/>
                    <a:lstStyle/>
                    <a:p>
                      <a:pPr marL="90805" marR="684530">
                        <a:lnSpc>
                          <a:spcPct val="101400"/>
                        </a:lnSpc>
                        <a:spcBef>
                          <a:spcPts val="115"/>
                        </a:spcBef>
                      </a:pPr>
                      <a:r>
                        <a:rPr sz="2800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800" dirty="0">
                          <a:latin typeface="Calibri"/>
                          <a:cs typeface="Calibri"/>
                        </a:rPr>
                        <a:t>sp</a:t>
                      </a:r>
                      <a:r>
                        <a:rPr sz="28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8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800" spc="-10" dirty="0">
                          <a:latin typeface="Calibri"/>
                          <a:cs typeface="Calibri"/>
                        </a:rPr>
                        <a:t>iali</a:t>
                      </a:r>
                      <a:r>
                        <a:rPr sz="28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2800" spc="-5" dirty="0">
                          <a:latin typeface="Calibri"/>
                          <a:cs typeface="Calibri"/>
                        </a:rPr>
                        <a:t>ad  Médica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46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1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67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1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67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3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67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67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0" dirty="0">
                          <a:latin typeface="Calibri"/>
                          <a:cs typeface="Calibri"/>
                        </a:rPr>
                        <a:t>Especialización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spc="-45" dirty="0">
                          <a:latin typeface="Calibri"/>
                          <a:cs typeface="Calibri"/>
                        </a:rPr>
                        <a:t>Totales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dirty="0">
                          <a:latin typeface="Calibri"/>
                          <a:cs typeface="Calibri"/>
                        </a:rPr>
                        <a:t>3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dirty="0">
                          <a:latin typeface="Calibri"/>
                          <a:cs typeface="Calibri"/>
                        </a:rPr>
                        <a:t>6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dirty="0">
                          <a:latin typeface="Calibri"/>
                          <a:cs typeface="Calibri"/>
                        </a:rPr>
                        <a:t>11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3200" b="1" dirty="0">
                          <a:latin typeface="Calibri"/>
                          <a:cs typeface="Calibri"/>
                        </a:rPr>
                        <a:t>20</a:t>
                      </a:r>
                      <a:endParaRPr sz="32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023" y="1349837"/>
            <a:ext cx="1129792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0500">
              <a:lnSpc>
                <a:spcPts val="3105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Logros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significativos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998976" y="2804160"/>
            <a:ext cx="4608830" cy="1271270"/>
            <a:chOff x="3998976" y="2804160"/>
            <a:chExt cx="4608830" cy="12712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8976" y="2959608"/>
              <a:ext cx="4608576" cy="111556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007868" y="3029711"/>
              <a:ext cx="4530090" cy="1003300"/>
            </a:xfrm>
            <a:custGeom>
              <a:avLst/>
              <a:gdLst/>
              <a:ahLst/>
              <a:cxnLst/>
              <a:rect l="l" t="t" r="r" b="b"/>
              <a:pathLst>
                <a:path w="4530090" h="1003300">
                  <a:moveTo>
                    <a:pt x="2091179" y="1002792"/>
                  </a:moveTo>
                  <a:lnTo>
                    <a:pt x="0" y="1002792"/>
                  </a:lnTo>
                  <a:lnTo>
                    <a:pt x="0" y="944880"/>
                  </a:lnTo>
                  <a:lnTo>
                    <a:pt x="2091179" y="944880"/>
                  </a:lnTo>
                  <a:lnTo>
                    <a:pt x="2091179" y="1002792"/>
                  </a:lnTo>
                  <a:close/>
                </a:path>
                <a:path w="4530090" h="1003300">
                  <a:moveTo>
                    <a:pt x="1393187" y="685800"/>
                  </a:moveTo>
                  <a:lnTo>
                    <a:pt x="0" y="685800"/>
                  </a:lnTo>
                  <a:lnTo>
                    <a:pt x="0" y="630936"/>
                  </a:lnTo>
                  <a:lnTo>
                    <a:pt x="1393187" y="630936"/>
                  </a:lnTo>
                  <a:lnTo>
                    <a:pt x="1393187" y="685800"/>
                  </a:lnTo>
                  <a:close/>
                </a:path>
                <a:path w="4530090" h="1003300">
                  <a:moveTo>
                    <a:pt x="1393187" y="371856"/>
                  </a:moveTo>
                  <a:lnTo>
                    <a:pt x="0" y="371856"/>
                  </a:lnTo>
                  <a:lnTo>
                    <a:pt x="0" y="313944"/>
                  </a:lnTo>
                  <a:lnTo>
                    <a:pt x="1393187" y="313944"/>
                  </a:lnTo>
                  <a:lnTo>
                    <a:pt x="1393187" y="371856"/>
                  </a:lnTo>
                  <a:close/>
                </a:path>
                <a:path w="4530090" h="1003300">
                  <a:moveTo>
                    <a:pt x="4529579" y="57912"/>
                  </a:moveTo>
                  <a:lnTo>
                    <a:pt x="0" y="57912"/>
                  </a:lnTo>
                  <a:lnTo>
                    <a:pt x="0" y="0"/>
                  </a:lnTo>
                  <a:lnTo>
                    <a:pt x="4529579" y="0"/>
                  </a:lnTo>
                  <a:lnTo>
                    <a:pt x="4529579" y="57912"/>
                  </a:lnTo>
                  <a:close/>
                </a:path>
              </a:pathLst>
            </a:custGeom>
            <a:ln w="9525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98976" y="2901696"/>
              <a:ext cx="777239" cy="11429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007868" y="2971799"/>
              <a:ext cx="698500" cy="1003300"/>
            </a:xfrm>
            <a:custGeom>
              <a:avLst/>
              <a:gdLst/>
              <a:ahLst/>
              <a:cxnLst/>
              <a:rect l="l" t="t" r="r" b="b"/>
              <a:pathLst>
                <a:path w="698500" h="1003300">
                  <a:moveTo>
                    <a:pt x="698243" y="1002792"/>
                  </a:moveTo>
                  <a:lnTo>
                    <a:pt x="0" y="1002792"/>
                  </a:lnTo>
                  <a:lnTo>
                    <a:pt x="0" y="944880"/>
                  </a:lnTo>
                  <a:lnTo>
                    <a:pt x="698243" y="944880"/>
                  </a:lnTo>
                  <a:lnTo>
                    <a:pt x="698243" y="1002792"/>
                  </a:lnTo>
                  <a:close/>
                </a:path>
                <a:path w="698500" h="1003300">
                  <a:moveTo>
                    <a:pt x="347723" y="688848"/>
                  </a:moveTo>
                  <a:lnTo>
                    <a:pt x="0" y="688848"/>
                  </a:lnTo>
                  <a:lnTo>
                    <a:pt x="0" y="630936"/>
                  </a:lnTo>
                  <a:lnTo>
                    <a:pt x="347723" y="630936"/>
                  </a:lnTo>
                  <a:lnTo>
                    <a:pt x="347723" y="688848"/>
                  </a:lnTo>
                  <a:close/>
                </a:path>
                <a:path w="698500" h="1003300">
                  <a:moveTo>
                    <a:pt x="347723" y="371856"/>
                  </a:moveTo>
                  <a:lnTo>
                    <a:pt x="0" y="371856"/>
                  </a:lnTo>
                  <a:lnTo>
                    <a:pt x="0" y="313944"/>
                  </a:lnTo>
                  <a:lnTo>
                    <a:pt x="347723" y="313944"/>
                  </a:lnTo>
                  <a:lnTo>
                    <a:pt x="347723" y="371856"/>
                  </a:lnTo>
                  <a:close/>
                </a:path>
                <a:path w="698500" h="1003300">
                  <a:moveTo>
                    <a:pt x="347723" y="57912"/>
                  </a:moveTo>
                  <a:lnTo>
                    <a:pt x="0" y="57912"/>
                  </a:lnTo>
                  <a:lnTo>
                    <a:pt x="0" y="0"/>
                  </a:lnTo>
                  <a:lnTo>
                    <a:pt x="347723" y="0"/>
                  </a:lnTo>
                  <a:lnTo>
                    <a:pt x="347723" y="57912"/>
                  </a:lnTo>
                  <a:close/>
                </a:path>
              </a:pathLst>
            </a:custGeom>
            <a:ln w="9525"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98976" y="3474720"/>
              <a:ext cx="1124712" cy="19812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007868" y="3544823"/>
              <a:ext cx="1045844" cy="58419"/>
            </a:xfrm>
            <a:custGeom>
              <a:avLst/>
              <a:gdLst/>
              <a:ahLst/>
              <a:cxnLst/>
              <a:rect l="l" t="t" r="r" b="b"/>
              <a:pathLst>
                <a:path w="1045845" h="58420">
                  <a:moveTo>
                    <a:pt x="0" y="0"/>
                  </a:moveTo>
                  <a:lnTo>
                    <a:pt x="1045715" y="0"/>
                  </a:lnTo>
                  <a:lnTo>
                    <a:pt x="1045715" y="57912"/>
                  </a:lnTo>
                  <a:lnTo>
                    <a:pt x="0" y="5791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A5A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98976" y="2804160"/>
              <a:ext cx="426720" cy="112471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007868" y="2855975"/>
              <a:ext cx="347980" cy="1003300"/>
            </a:xfrm>
            <a:custGeom>
              <a:avLst/>
              <a:gdLst/>
              <a:ahLst/>
              <a:cxnLst/>
              <a:rect l="l" t="t" r="r" b="b"/>
              <a:pathLst>
                <a:path w="347979" h="1003300">
                  <a:moveTo>
                    <a:pt x="347723" y="1002792"/>
                  </a:moveTo>
                  <a:lnTo>
                    <a:pt x="0" y="1002792"/>
                  </a:lnTo>
                  <a:lnTo>
                    <a:pt x="0" y="947928"/>
                  </a:lnTo>
                  <a:lnTo>
                    <a:pt x="347723" y="947928"/>
                  </a:lnTo>
                  <a:lnTo>
                    <a:pt x="347723" y="1002792"/>
                  </a:lnTo>
                  <a:close/>
                </a:path>
                <a:path w="347979" h="1003300">
                  <a:moveTo>
                    <a:pt x="347723" y="57912"/>
                  </a:moveTo>
                  <a:lnTo>
                    <a:pt x="0" y="57912"/>
                  </a:lnTo>
                  <a:lnTo>
                    <a:pt x="0" y="0"/>
                  </a:lnTo>
                  <a:lnTo>
                    <a:pt x="347723" y="0"/>
                  </a:lnTo>
                  <a:lnTo>
                    <a:pt x="347723" y="57912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743994" y="4210811"/>
            <a:ext cx="5251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68858" y="4210811"/>
            <a:ext cx="6521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Calibri"/>
                <a:cs typeface="Calibri"/>
              </a:rPr>
              <a:t>10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58081" y="4210811"/>
            <a:ext cx="6521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Calibri"/>
                <a:cs typeface="Calibri"/>
              </a:rPr>
              <a:t>20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47301" y="4210811"/>
            <a:ext cx="6521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Calibri"/>
                <a:cs typeface="Calibri"/>
              </a:rPr>
              <a:t>30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836522" y="4210811"/>
            <a:ext cx="6521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latin typeface="Calibri"/>
                <a:cs typeface="Calibri"/>
              </a:rPr>
              <a:t>40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0</a:t>
            </a:r>
            <a:r>
              <a:rPr sz="2000" dirty="0">
                <a:latin typeface="Calibri"/>
                <a:cs typeface="Calibri"/>
              </a:rPr>
              <a:t>%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54330" algn="l"/>
                <a:tab pos="796290" algn="l"/>
                <a:tab pos="1773555" algn="l"/>
                <a:tab pos="2115820" algn="l"/>
                <a:tab pos="3121025" algn="l"/>
                <a:tab pos="3549015" algn="l"/>
                <a:tab pos="3891279" algn="l"/>
                <a:tab pos="5406390" algn="l"/>
                <a:tab pos="6705600" algn="l"/>
                <a:tab pos="7105015" algn="l"/>
                <a:tab pos="8605520" algn="l"/>
                <a:tab pos="9018905" algn="l"/>
                <a:tab pos="10843895" algn="l"/>
              </a:tabLst>
            </a:pPr>
            <a:r>
              <a:rPr dirty="0"/>
              <a:t>1.	</a:t>
            </a:r>
            <a:r>
              <a:rPr b="1" dirty="0">
                <a:latin typeface="Arial"/>
                <a:cs typeface="Arial"/>
              </a:rPr>
              <a:t>Se	</a:t>
            </a:r>
            <a:r>
              <a:rPr b="1" spc="-5" dirty="0">
                <a:latin typeface="Arial"/>
                <a:cs typeface="Arial"/>
              </a:rPr>
              <a:t>m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-10" dirty="0">
                <a:latin typeface="Arial"/>
                <a:cs typeface="Arial"/>
              </a:rPr>
              <a:t>j</a:t>
            </a:r>
            <a:r>
              <a:rPr b="1" dirty="0">
                <a:latin typeface="Arial"/>
                <a:cs typeface="Arial"/>
              </a:rPr>
              <a:t>o</a:t>
            </a:r>
            <a:r>
              <a:rPr b="1" spc="-5" dirty="0">
                <a:latin typeface="Arial"/>
                <a:cs typeface="Arial"/>
              </a:rPr>
              <a:t>r</a:t>
            </a:r>
            <a:r>
              <a:rPr b="1" dirty="0">
                <a:latin typeface="Arial"/>
                <a:cs typeface="Arial"/>
              </a:rPr>
              <a:t>ó	</a:t>
            </a:r>
            <a:r>
              <a:rPr b="1" spc="-10" dirty="0">
                <a:latin typeface="Arial"/>
                <a:cs typeface="Arial"/>
              </a:rPr>
              <a:t>l</a:t>
            </a:r>
            <a:r>
              <a:rPr b="1" dirty="0">
                <a:latin typeface="Arial"/>
                <a:cs typeface="Arial"/>
              </a:rPr>
              <a:t>a	ca</a:t>
            </a:r>
            <a:r>
              <a:rPr b="1" spc="-10" dirty="0">
                <a:latin typeface="Arial"/>
                <a:cs typeface="Arial"/>
              </a:rPr>
              <a:t>li</a:t>
            </a:r>
            <a:r>
              <a:rPr b="1" dirty="0">
                <a:latin typeface="Arial"/>
                <a:cs typeface="Arial"/>
              </a:rPr>
              <a:t>dad	de	</a:t>
            </a:r>
            <a:r>
              <a:rPr b="1" spc="-10" dirty="0">
                <a:latin typeface="Arial"/>
                <a:cs typeface="Arial"/>
              </a:rPr>
              <a:t>l</a:t>
            </a:r>
            <a:r>
              <a:rPr b="1" dirty="0">
                <a:latin typeface="Arial"/>
                <a:cs typeface="Arial"/>
              </a:rPr>
              <a:t>a	p</a:t>
            </a:r>
            <a:r>
              <a:rPr b="1" spc="-5" dirty="0">
                <a:latin typeface="Arial"/>
                <a:cs typeface="Arial"/>
              </a:rPr>
              <a:t>r</a:t>
            </a:r>
            <a:r>
              <a:rPr b="1" dirty="0">
                <a:latin typeface="Arial"/>
                <a:cs typeface="Arial"/>
              </a:rPr>
              <a:t>oducc</a:t>
            </a:r>
            <a:r>
              <a:rPr b="1" spc="-10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ón	c</a:t>
            </a:r>
            <a:r>
              <a:rPr b="1" spc="-10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en</a:t>
            </a:r>
            <a:r>
              <a:rPr b="1" spc="-5" dirty="0">
                <a:latin typeface="Arial"/>
                <a:cs typeface="Arial"/>
              </a:rPr>
              <a:t>t</a:t>
            </a:r>
            <a:r>
              <a:rPr b="1" spc="-10" dirty="0">
                <a:latin typeface="Arial"/>
                <a:cs typeface="Arial"/>
              </a:rPr>
              <a:t>í</a:t>
            </a:r>
            <a:r>
              <a:rPr b="1" spc="-5" dirty="0">
                <a:latin typeface="Arial"/>
                <a:cs typeface="Arial"/>
              </a:rPr>
              <a:t>f</a:t>
            </a:r>
            <a:r>
              <a:rPr b="1" spc="-10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c</a:t>
            </a:r>
            <a:r>
              <a:rPr b="1" spc="-5" dirty="0">
                <a:latin typeface="Arial"/>
                <a:cs typeface="Arial"/>
              </a:rPr>
              <a:t>a</a:t>
            </a:r>
            <a:r>
              <a:rPr b="1" dirty="0">
                <a:latin typeface="Arial"/>
                <a:cs typeface="Arial"/>
              </a:rPr>
              <a:t>.	</a:t>
            </a:r>
            <a:r>
              <a:rPr dirty="0"/>
              <a:t>se	</a:t>
            </a:r>
            <a:r>
              <a:rPr spc="5" dirty="0"/>
              <a:t>i</a:t>
            </a:r>
            <a:r>
              <a:rPr dirty="0"/>
              <a:t>den</a:t>
            </a:r>
            <a:r>
              <a:rPr spc="-10" dirty="0"/>
              <a:t>t</a:t>
            </a:r>
            <a:r>
              <a:rPr spc="5" dirty="0"/>
              <a:t>i</a:t>
            </a:r>
            <a:r>
              <a:rPr spc="-10" dirty="0"/>
              <a:t>f</a:t>
            </a:r>
            <a:r>
              <a:rPr spc="5" dirty="0"/>
              <a:t>i</a:t>
            </a:r>
            <a:r>
              <a:rPr dirty="0"/>
              <a:t>ca</a:t>
            </a:r>
            <a:r>
              <a:rPr spc="-5" dirty="0"/>
              <a:t>r</a:t>
            </a:r>
            <a:r>
              <a:rPr dirty="0"/>
              <a:t>on	</a:t>
            </a:r>
            <a:r>
              <a:rPr b="1" dirty="0">
                <a:latin typeface="Arial"/>
                <a:cs typeface="Arial"/>
              </a:rPr>
              <a:t>37	pub</a:t>
            </a:r>
            <a:r>
              <a:rPr b="1" spc="-10" dirty="0">
                <a:latin typeface="Arial"/>
                <a:cs typeface="Arial"/>
              </a:rPr>
              <a:t>li</a:t>
            </a:r>
            <a:r>
              <a:rPr b="1" dirty="0">
                <a:latin typeface="Arial"/>
                <a:cs typeface="Arial"/>
              </a:rPr>
              <a:t>cac</a:t>
            </a:r>
            <a:r>
              <a:rPr b="1" spc="-10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ones	</a:t>
            </a:r>
            <a:r>
              <a:rPr dirty="0"/>
              <a:t>en  </a:t>
            </a:r>
            <a:r>
              <a:rPr spc="-5" dirty="0"/>
              <a:t>revistas</a:t>
            </a:r>
            <a:r>
              <a:rPr spc="-15" dirty="0"/>
              <a:t> </a:t>
            </a:r>
            <a:r>
              <a:rPr dirty="0"/>
              <a:t>indexadas</a:t>
            </a:r>
            <a:r>
              <a:rPr spc="-10" dirty="0"/>
              <a:t> </a:t>
            </a:r>
            <a:r>
              <a:rPr dirty="0"/>
              <a:t>a</a:t>
            </a:r>
            <a:r>
              <a:rPr spc="-10" dirty="0"/>
              <a:t> </a:t>
            </a:r>
            <a:r>
              <a:rPr dirty="0"/>
              <a:t>nivel</a:t>
            </a:r>
            <a:r>
              <a:rPr spc="-5" dirty="0"/>
              <a:t> </a:t>
            </a:r>
            <a:r>
              <a:rPr dirty="0"/>
              <a:t>nacional</a:t>
            </a:r>
            <a:r>
              <a:rPr spc="-5" dirty="0"/>
              <a:t> </a:t>
            </a:r>
            <a:r>
              <a:rPr dirty="0"/>
              <a:t>e</a:t>
            </a:r>
            <a:r>
              <a:rPr spc="-10" dirty="0"/>
              <a:t> </a:t>
            </a:r>
            <a:r>
              <a:rPr dirty="0"/>
              <a:t>internacional.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/>
          </a:p>
          <a:p>
            <a:pPr marL="2929890" marR="7913370" algn="just">
              <a:lnSpc>
                <a:spcPct val="103299"/>
              </a:lnSpc>
              <a:spcBef>
                <a:spcPts val="5"/>
              </a:spcBef>
            </a:pPr>
            <a:r>
              <a:rPr spc="-50" dirty="0">
                <a:latin typeface="Calibri"/>
                <a:cs typeface="Calibri"/>
              </a:rPr>
              <a:t>Q4  Q3  Q2  Q1</a:t>
            </a: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2940765" y="4636428"/>
          <a:ext cx="6549390" cy="17310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2355"/>
                <a:gridCol w="1368425"/>
                <a:gridCol w="1368424"/>
                <a:gridCol w="1365250"/>
                <a:gridCol w="1369059"/>
              </a:tblGrid>
              <a:tr h="3100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7F7F7F"/>
                      </a:solidFill>
                      <a:prstDash val="solid"/>
                    </a:lnR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ts val="2135"/>
                        </a:lnSpc>
                      </a:pPr>
                      <a:r>
                        <a:rPr sz="2000" spc="-50" dirty="0">
                          <a:latin typeface="Calibri"/>
                          <a:cs typeface="Calibri"/>
                        </a:rPr>
                        <a:t>Q1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ts val="2135"/>
                        </a:lnSpc>
                      </a:pPr>
                      <a:r>
                        <a:rPr sz="2000" spc="-50" dirty="0">
                          <a:latin typeface="Calibri"/>
                          <a:cs typeface="Calibri"/>
                        </a:rPr>
                        <a:t>Q2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ts val="2135"/>
                        </a:lnSpc>
                      </a:pPr>
                      <a:r>
                        <a:rPr sz="2000" spc="-50" dirty="0">
                          <a:latin typeface="Calibri"/>
                          <a:cs typeface="Calibri"/>
                        </a:rPr>
                        <a:t>Q3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2135"/>
                        </a:lnSpc>
                      </a:pPr>
                      <a:r>
                        <a:rPr sz="2000" spc="-50" dirty="0">
                          <a:latin typeface="Calibri"/>
                          <a:cs typeface="Calibri"/>
                        </a:rPr>
                        <a:t>Q4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</a:tr>
              <a:tr h="352868">
                <a:tc>
                  <a:txBody>
                    <a:bodyPr/>
                    <a:lstStyle/>
                    <a:p>
                      <a:pPr marL="283210">
                        <a:lnSpc>
                          <a:spcPts val="228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Review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2,7%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0,0%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0,0%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2,7%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</a:tr>
              <a:tr h="352867">
                <a:tc>
                  <a:txBody>
                    <a:bodyPr/>
                    <a:lstStyle/>
                    <a:p>
                      <a:pPr marL="283210">
                        <a:lnSpc>
                          <a:spcPts val="227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Note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0,0%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8,1%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0,0%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0,0%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</a:tr>
              <a:tr h="352868">
                <a:tc>
                  <a:txBody>
                    <a:bodyPr/>
                    <a:lstStyle/>
                    <a:p>
                      <a:pPr marL="283210">
                        <a:lnSpc>
                          <a:spcPts val="2275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Letter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5,4%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2,7%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2,7%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2,7%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</a:tr>
              <a:tr h="352868">
                <a:tc>
                  <a:txBody>
                    <a:bodyPr/>
                    <a:lstStyle/>
                    <a:p>
                      <a:pPr marL="283210">
                        <a:lnSpc>
                          <a:spcPts val="2280"/>
                        </a:lnSpc>
                      </a:pPr>
                      <a:r>
                        <a:rPr sz="2000" spc="5" dirty="0">
                          <a:latin typeface="Calibri"/>
                          <a:cs typeface="Calibri"/>
                        </a:rPr>
                        <a:t>Article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16,2%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10,8%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10,8%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35,1%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F7F7F"/>
                      </a:solidFill>
                      <a:prstDash val="solid"/>
                    </a:lnL>
                    <a:lnR w="12700">
                      <a:solidFill>
                        <a:srgbClr val="7F7F7F"/>
                      </a:solidFill>
                      <a:prstDash val="solid"/>
                    </a:lnR>
                    <a:lnT w="12700">
                      <a:solidFill>
                        <a:srgbClr val="7F7F7F"/>
                      </a:solidFill>
                      <a:prstDash val="solid"/>
                    </a:lnT>
                    <a:lnB w="12700">
                      <a:solidFill>
                        <a:srgbClr val="7F7F7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3024803" y="5053948"/>
            <a:ext cx="139700" cy="139700"/>
          </a:xfrm>
          <a:custGeom>
            <a:avLst/>
            <a:gdLst/>
            <a:ahLst/>
            <a:cxnLst/>
            <a:rect l="l" t="t" r="r" b="b"/>
            <a:pathLst>
              <a:path w="139700" h="139700">
                <a:moveTo>
                  <a:pt x="0" y="0"/>
                </a:moveTo>
                <a:lnTo>
                  <a:pt x="139503" y="0"/>
                </a:lnTo>
                <a:lnTo>
                  <a:pt x="139503" y="139503"/>
                </a:lnTo>
                <a:lnTo>
                  <a:pt x="0" y="139503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24803" y="5406816"/>
            <a:ext cx="139700" cy="139700"/>
          </a:xfrm>
          <a:custGeom>
            <a:avLst/>
            <a:gdLst/>
            <a:ahLst/>
            <a:cxnLst/>
            <a:rect l="l" t="t" r="r" b="b"/>
            <a:pathLst>
              <a:path w="139700" h="139700">
                <a:moveTo>
                  <a:pt x="0" y="0"/>
                </a:moveTo>
                <a:lnTo>
                  <a:pt x="139503" y="0"/>
                </a:lnTo>
                <a:lnTo>
                  <a:pt x="139503" y="139503"/>
                </a:lnTo>
                <a:lnTo>
                  <a:pt x="0" y="139503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24803" y="5759684"/>
            <a:ext cx="139700" cy="139700"/>
          </a:xfrm>
          <a:custGeom>
            <a:avLst/>
            <a:gdLst/>
            <a:ahLst/>
            <a:cxnLst/>
            <a:rect l="l" t="t" r="r" b="b"/>
            <a:pathLst>
              <a:path w="139700" h="139700">
                <a:moveTo>
                  <a:pt x="0" y="0"/>
                </a:moveTo>
                <a:lnTo>
                  <a:pt x="139503" y="0"/>
                </a:lnTo>
                <a:lnTo>
                  <a:pt x="139503" y="139503"/>
                </a:lnTo>
                <a:lnTo>
                  <a:pt x="0" y="139503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ED7D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24803" y="6112552"/>
            <a:ext cx="139700" cy="139700"/>
          </a:xfrm>
          <a:custGeom>
            <a:avLst/>
            <a:gdLst/>
            <a:ahLst/>
            <a:cxnLst/>
            <a:rect l="l" t="t" r="r" b="b"/>
            <a:pathLst>
              <a:path w="139700" h="139700">
                <a:moveTo>
                  <a:pt x="0" y="0"/>
                </a:moveTo>
                <a:lnTo>
                  <a:pt x="139503" y="0"/>
                </a:lnTo>
                <a:lnTo>
                  <a:pt x="139503" y="139503"/>
                </a:lnTo>
                <a:lnTo>
                  <a:pt x="0" y="139503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934596" y="6522719"/>
            <a:ext cx="240982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Fuente: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Coordinación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Investigación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2293975" y="2797073"/>
          <a:ext cx="1030605" cy="1255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0919"/>
              </a:tblGrid>
              <a:tr h="310621">
                <a:tc>
                  <a:txBody>
                    <a:bodyPr/>
                    <a:lstStyle/>
                    <a:p>
                      <a:pPr marR="273685" algn="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40,5%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621">
                <a:tc>
                  <a:txBody>
                    <a:bodyPr/>
                    <a:lstStyle/>
                    <a:p>
                      <a:pPr marR="273685" algn="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13,5%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621">
                <a:tc>
                  <a:txBody>
                    <a:bodyPr/>
                    <a:lstStyle/>
                    <a:p>
                      <a:pPr marR="27368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21,6%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621">
                <a:tc>
                  <a:txBody>
                    <a:bodyPr/>
                    <a:lstStyle/>
                    <a:p>
                      <a:pPr marR="27368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24,3%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9636316" y="4880570"/>
          <a:ext cx="1030605" cy="1475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0919"/>
              </a:tblGrid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5,4%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8,1%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13,5%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72,9%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023" y="1349837"/>
            <a:ext cx="1129792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0500">
              <a:lnSpc>
                <a:spcPts val="3105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Logros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significativos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  <p:grpSp>
        <p:nvGrpSpPr>
          <p:cNvPr id="4" name="object 4"/>
          <p:cNvGrpSpPr/>
          <p:nvPr/>
        </p:nvGrpSpPr>
        <p:grpSpPr>
          <a:xfrm>
            <a:off x="2465832" y="3508247"/>
            <a:ext cx="7498080" cy="2585085"/>
            <a:chOff x="2465832" y="3508247"/>
            <a:chExt cx="7498080" cy="25850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67356" y="5603747"/>
              <a:ext cx="1362456" cy="4876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12564" y="5393435"/>
              <a:ext cx="1362456" cy="21031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54723" y="4204716"/>
              <a:ext cx="1362455" cy="11887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99932" y="3509772"/>
              <a:ext cx="1362456" cy="6949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5832" y="3508247"/>
              <a:ext cx="7498080" cy="258470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829812" y="4204716"/>
              <a:ext cx="4770120" cy="1399540"/>
            </a:xfrm>
            <a:custGeom>
              <a:avLst/>
              <a:gdLst/>
              <a:ahLst/>
              <a:cxnLst/>
              <a:rect l="l" t="t" r="r" b="b"/>
              <a:pathLst>
                <a:path w="4770120" h="1399539">
                  <a:moveTo>
                    <a:pt x="0" y="1399032"/>
                  </a:moveTo>
                  <a:lnTo>
                    <a:pt x="682752" y="1399032"/>
                  </a:lnTo>
                </a:path>
                <a:path w="4770120" h="1399539">
                  <a:moveTo>
                    <a:pt x="2045208" y="1188720"/>
                  </a:moveTo>
                  <a:lnTo>
                    <a:pt x="2724912" y="1188720"/>
                  </a:lnTo>
                </a:path>
                <a:path w="4770120" h="1399539">
                  <a:moveTo>
                    <a:pt x="4087368" y="0"/>
                  </a:moveTo>
                  <a:lnTo>
                    <a:pt x="4770120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757737" y="5202428"/>
            <a:ext cx="781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18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9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79073" y="4992116"/>
            <a:ext cx="6280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8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1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46422" y="3806444"/>
            <a:ext cx="781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46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0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%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125979" y="6091427"/>
            <a:ext cx="8178165" cy="0"/>
          </a:xfrm>
          <a:custGeom>
            <a:avLst/>
            <a:gdLst/>
            <a:ahLst/>
            <a:cxnLst/>
            <a:rect l="l" t="t" r="r" b="b"/>
            <a:pathLst>
              <a:path w="8178165">
                <a:moveTo>
                  <a:pt x="0" y="0"/>
                </a:moveTo>
                <a:lnTo>
                  <a:pt x="8177783" y="0"/>
                </a:lnTo>
              </a:path>
            </a:pathLst>
          </a:custGeom>
          <a:ln w="19049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214018" y="6141211"/>
            <a:ext cx="18688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Amercia</a:t>
            </a:r>
            <a:r>
              <a:rPr sz="2400" spc="-55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Latina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24316" y="6141211"/>
            <a:ext cx="5372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A</a:t>
            </a:r>
            <a:r>
              <a:rPr sz="2400" dirty="0">
                <a:solidFill>
                  <a:srgbClr val="595959"/>
                </a:solidFill>
                <a:latin typeface="Calibri"/>
                <a:cs typeface="Calibri"/>
              </a:rPr>
              <a:t>s</a:t>
            </a: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i</a:t>
            </a:r>
            <a:r>
              <a:rPr sz="2400" dirty="0">
                <a:solidFill>
                  <a:srgbClr val="595959"/>
                </a:solidFill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82922" y="6141211"/>
            <a:ext cx="908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Europa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99305" y="6027050"/>
            <a:ext cx="2409825" cy="725805"/>
          </a:xfrm>
          <a:prstGeom prst="rect">
            <a:avLst/>
          </a:prstGeom>
        </p:spPr>
        <p:txBody>
          <a:bodyPr vert="horz" wrap="square" lIns="0" tIns="126364" rIns="0" bIns="0" rtlCol="0">
            <a:spAutoFit/>
          </a:bodyPr>
          <a:lstStyle/>
          <a:p>
            <a:pPr marL="426720">
              <a:lnSpc>
                <a:spcPct val="100000"/>
              </a:lnSpc>
              <a:spcBef>
                <a:spcPts val="994"/>
              </a:spcBef>
            </a:pPr>
            <a:r>
              <a:rPr sz="2400" spc="-5" dirty="0">
                <a:solidFill>
                  <a:srgbClr val="595959"/>
                </a:solidFill>
                <a:latin typeface="Calibri"/>
                <a:cs typeface="Calibri"/>
              </a:rPr>
              <a:t>Norteamérica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100" spc="-5" dirty="0">
                <a:latin typeface="Arial MT"/>
                <a:cs typeface="Arial MT"/>
              </a:rPr>
              <a:t>Fuente: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Coordinación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Investigación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124455" y="2990088"/>
            <a:ext cx="0" cy="3100070"/>
          </a:xfrm>
          <a:custGeom>
            <a:avLst/>
            <a:gdLst/>
            <a:ahLst/>
            <a:cxnLst/>
            <a:rect l="l" t="t" r="r" b="b"/>
            <a:pathLst>
              <a:path h="3100070">
                <a:moveTo>
                  <a:pt x="0" y="3099816"/>
                </a:moveTo>
                <a:lnTo>
                  <a:pt x="0" y="0"/>
                </a:lnTo>
              </a:path>
            </a:pathLst>
          </a:custGeom>
          <a:ln w="19050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812519" y="5961379"/>
            <a:ext cx="243204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21580" y="5443220"/>
            <a:ext cx="33401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20%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21580" y="4928108"/>
            <a:ext cx="33401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40%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21580" y="4412995"/>
            <a:ext cx="33401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60%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21580" y="3894835"/>
            <a:ext cx="33401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80%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30640" y="3379723"/>
            <a:ext cx="42418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100%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/>
              <a:t>2.</a:t>
            </a:r>
            <a:r>
              <a:rPr spc="55" dirty="0"/>
              <a:t> </a:t>
            </a:r>
            <a:r>
              <a:rPr b="1" dirty="0">
                <a:latin typeface="Arial"/>
                <a:cs typeface="Arial"/>
              </a:rPr>
              <a:t>Se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mejoró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la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internacionalización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de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la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producción</a:t>
            </a:r>
            <a:r>
              <a:rPr b="1" spc="6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científica.</a:t>
            </a:r>
            <a:r>
              <a:rPr b="1" spc="60" dirty="0">
                <a:latin typeface="Arial"/>
                <a:cs typeface="Arial"/>
              </a:rPr>
              <a:t> </a:t>
            </a:r>
            <a:r>
              <a:rPr dirty="0"/>
              <a:t>El</a:t>
            </a:r>
            <a:r>
              <a:rPr spc="65" dirty="0"/>
              <a:t> </a:t>
            </a:r>
            <a:r>
              <a:rPr spc="-5" dirty="0"/>
              <a:t>81,1%</a:t>
            </a:r>
            <a:r>
              <a:rPr spc="60" dirty="0"/>
              <a:t> </a:t>
            </a:r>
            <a:r>
              <a:rPr dirty="0"/>
              <a:t>de</a:t>
            </a:r>
            <a:r>
              <a:rPr spc="60" dirty="0"/>
              <a:t> </a:t>
            </a:r>
            <a:r>
              <a:rPr dirty="0"/>
              <a:t>los</a:t>
            </a:r>
            <a:r>
              <a:rPr spc="65" dirty="0"/>
              <a:t> </a:t>
            </a:r>
            <a:r>
              <a:rPr spc="-5" dirty="0"/>
              <a:t>productos</a:t>
            </a:r>
            <a:r>
              <a:rPr spc="60" dirty="0"/>
              <a:t> </a:t>
            </a:r>
            <a:r>
              <a:rPr dirty="0"/>
              <a:t>se </a:t>
            </a:r>
            <a:r>
              <a:rPr spc="-540" dirty="0"/>
              <a:t> </a:t>
            </a:r>
            <a:r>
              <a:rPr spc="-5" dirty="0"/>
              <a:t>sometieron</a:t>
            </a:r>
            <a:r>
              <a:rPr spc="-10" dirty="0"/>
              <a:t> </a:t>
            </a:r>
            <a:r>
              <a:rPr dirty="0"/>
              <a:t>por</a:t>
            </a:r>
            <a:r>
              <a:rPr spc="-15" dirty="0"/>
              <a:t> </a:t>
            </a:r>
            <a:r>
              <a:rPr spc="-5" dirty="0"/>
              <a:t>fuera </a:t>
            </a:r>
            <a:r>
              <a:rPr dirty="0"/>
              <a:t>de</a:t>
            </a:r>
            <a:r>
              <a:rPr spc="-120" dirty="0"/>
              <a:t> </a:t>
            </a:r>
            <a:r>
              <a:rPr spc="-5" dirty="0"/>
              <a:t>América</a:t>
            </a:r>
            <a:r>
              <a:rPr spc="-10" dirty="0"/>
              <a:t> </a:t>
            </a:r>
            <a:r>
              <a:rPr spc="-5" dirty="0"/>
              <a:t>Latina.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/>
          </a:p>
          <a:p>
            <a:pPr marL="1100455">
              <a:lnSpc>
                <a:spcPct val="100000"/>
              </a:lnSpc>
            </a:pPr>
            <a:r>
              <a:rPr sz="1400" dirty="0">
                <a:solidFill>
                  <a:srgbClr val="595959"/>
                </a:solidFill>
                <a:latin typeface="Calibri"/>
                <a:cs typeface="Calibri"/>
              </a:rPr>
              <a:t>120%</a:t>
            </a:r>
            <a:endParaRPr sz="1400">
              <a:latin typeface="Calibri"/>
              <a:cs typeface="Calibri"/>
            </a:endParaRPr>
          </a:p>
          <a:p>
            <a:pPr marR="2014855" algn="r">
              <a:lnSpc>
                <a:spcPct val="100000"/>
              </a:lnSpc>
              <a:spcBef>
                <a:spcPts val="275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27,0%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04005" y="2864222"/>
            <a:ext cx="6535270" cy="338866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7720" y="3402968"/>
            <a:ext cx="4142198" cy="186827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44748" y="1416811"/>
            <a:ext cx="1829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16940" algn="l"/>
              </a:tabLst>
            </a:pPr>
            <a:r>
              <a:rPr sz="2400" b="1" spc="-5" dirty="0">
                <a:latin typeface="Arial"/>
                <a:cs typeface="Arial"/>
              </a:rPr>
              <a:t>con	pares.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2199" y="1416811"/>
            <a:ext cx="3270885" cy="760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9920" algn="l"/>
                <a:tab pos="1366520" algn="l"/>
              </a:tabLst>
            </a:pPr>
            <a:r>
              <a:rPr sz="2400" dirty="0">
                <a:latin typeface="Arial MT"/>
                <a:cs typeface="Arial MT"/>
              </a:rPr>
              <a:t>3.	</a:t>
            </a:r>
            <a:r>
              <a:rPr sz="2400" b="1" spc="-5" dirty="0">
                <a:latin typeface="Arial"/>
                <a:cs typeface="Arial"/>
              </a:rPr>
              <a:t>Se	fortalecieron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2426335" algn="l"/>
              </a:tabLst>
            </a:pPr>
            <a:r>
              <a:rPr sz="2400" dirty="0">
                <a:latin typeface="Arial MT"/>
                <a:cs typeface="Arial MT"/>
              </a:rPr>
              <a:t>Universidades	como: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6136" y="1416811"/>
            <a:ext cx="1474470" cy="7600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71450" marR="5080" indent="-159385">
              <a:lnSpc>
                <a:spcPct val="100800"/>
              </a:lnSpc>
              <a:spcBef>
                <a:spcPts val="75"/>
              </a:spcBef>
            </a:pPr>
            <a:r>
              <a:rPr sz="2400" b="1" spc="-5" dirty="0">
                <a:latin typeface="Arial"/>
                <a:cs typeface="Arial"/>
              </a:rPr>
              <a:t>vínculos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</a:t>
            </a:r>
            <a:r>
              <a:rPr sz="2400" b="1" dirty="0">
                <a:latin typeface="Arial"/>
                <a:cs typeface="Arial"/>
              </a:rPr>
              <a:t>rasm</a:t>
            </a:r>
            <a:r>
              <a:rPr sz="2400" b="1" spc="-5" dirty="0">
                <a:latin typeface="Arial"/>
                <a:cs typeface="Arial"/>
              </a:rPr>
              <a:t>u</a:t>
            </a:r>
            <a:r>
              <a:rPr sz="2400" b="1" dirty="0"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73361" y="1785620"/>
            <a:ext cx="14998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University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2197" y="2154428"/>
            <a:ext cx="6991984" cy="42411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99400"/>
              </a:lnSpc>
              <a:spcBef>
                <a:spcPts val="114"/>
              </a:spcBef>
            </a:pPr>
            <a:r>
              <a:rPr sz="2400" b="1" spc="-5" dirty="0">
                <a:latin typeface="Arial"/>
                <a:cs typeface="Arial"/>
              </a:rPr>
              <a:t>Medical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Center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Rotterdam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dirty="0">
                <a:latin typeface="Arial MT"/>
                <a:cs typeface="Arial MT"/>
              </a:rPr>
              <a:t>y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b="1" spc="-5" dirty="0">
                <a:latin typeface="Arial"/>
                <a:cs typeface="Arial"/>
              </a:rPr>
              <a:t>Universidad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Alicante </a:t>
            </a:r>
            <a:r>
              <a:rPr sz="2400" dirty="0">
                <a:latin typeface="Arial MT"/>
                <a:cs typeface="Arial MT"/>
              </a:rPr>
              <a:t>(trabajo </a:t>
            </a:r>
            <a:r>
              <a:rPr sz="2400" spc="-5" dirty="0">
                <a:latin typeface="Arial MT"/>
                <a:cs typeface="Arial MT"/>
              </a:rPr>
              <a:t>colaborativo </a:t>
            </a:r>
            <a:r>
              <a:rPr sz="2400" dirty="0">
                <a:latin typeface="Arial MT"/>
                <a:cs typeface="Arial MT"/>
              </a:rPr>
              <a:t>en </a:t>
            </a:r>
            <a:r>
              <a:rPr sz="2400" spc="-5" dirty="0">
                <a:latin typeface="Arial MT"/>
                <a:cs typeface="Arial MT"/>
              </a:rPr>
              <a:t>investigación) </a:t>
            </a:r>
            <a:r>
              <a:rPr sz="2400" dirty="0">
                <a:latin typeface="Arial MT"/>
                <a:cs typeface="Arial MT"/>
              </a:rPr>
              <a:t>y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b="1" dirty="0">
                <a:latin typeface="Arial"/>
                <a:cs typeface="Arial"/>
              </a:rPr>
              <a:t>UNAM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de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México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spc="-5" dirty="0">
                <a:latin typeface="Arial MT"/>
                <a:cs typeface="Arial MT"/>
              </a:rPr>
              <a:t>(pasantías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doctorales</a:t>
            </a:r>
            <a:r>
              <a:rPr sz="2400" dirty="0">
                <a:latin typeface="Arial MT"/>
                <a:cs typeface="Arial MT"/>
              </a:rPr>
              <a:t> 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intercambio</a:t>
            </a:r>
            <a:r>
              <a:rPr sz="2400" dirty="0">
                <a:latin typeface="Arial MT"/>
                <a:cs typeface="Arial MT"/>
              </a:rPr>
              <a:t> de saberes con </a:t>
            </a:r>
            <a:r>
              <a:rPr sz="2400" spc="-5" dirty="0">
                <a:latin typeface="Arial MT"/>
                <a:cs typeface="Arial MT"/>
              </a:rPr>
              <a:t>investigadores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USCO).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85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b="1" dirty="0">
                <a:latin typeface="Arial"/>
                <a:cs typeface="Arial"/>
              </a:rPr>
              <a:t>4. </a:t>
            </a:r>
            <a:r>
              <a:rPr sz="2400" b="1" spc="-5" dirty="0">
                <a:latin typeface="Arial"/>
                <a:cs typeface="Arial"/>
              </a:rPr>
              <a:t>Búsqueda de </a:t>
            </a:r>
            <a:r>
              <a:rPr sz="2400" b="1" dirty="0">
                <a:latin typeface="Arial"/>
                <a:cs typeface="Arial"/>
              </a:rPr>
              <a:t>casas </a:t>
            </a:r>
            <a:r>
              <a:rPr sz="2400" b="1" spc="-5" dirty="0">
                <a:latin typeface="Arial"/>
                <a:cs typeface="Arial"/>
              </a:rPr>
              <a:t>editoriales homologadas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por MINCIENCIAS</a:t>
            </a:r>
            <a:r>
              <a:rPr sz="2400" spc="-5" dirty="0">
                <a:latin typeface="Arial MT"/>
                <a:cs typeface="Arial MT"/>
              </a:rPr>
              <a:t>. Exploración </a:t>
            </a:r>
            <a:r>
              <a:rPr sz="2400" dirty="0">
                <a:latin typeface="Arial MT"/>
                <a:cs typeface="Arial MT"/>
              </a:rPr>
              <a:t>de aquellas que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cuenten</a:t>
            </a:r>
            <a:r>
              <a:rPr sz="2400" spc="6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</a:t>
            </a:r>
            <a:r>
              <a:rPr sz="2400" spc="63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políticas</a:t>
            </a:r>
            <a:r>
              <a:rPr sz="2400" spc="6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claras</a:t>
            </a:r>
            <a:r>
              <a:rPr sz="2400" spc="6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relacionadas</a:t>
            </a:r>
            <a:r>
              <a:rPr sz="2400" spc="6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</a:t>
            </a:r>
            <a:r>
              <a:rPr sz="2400" spc="6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el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sometimiento</a:t>
            </a:r>
            <a:r>
              <a:rPr sz="2400" dirty="0">
                <a:latin typeface="Arial MT"/>
                <a:cs typeface="Arial MT"/>
              </a:rPr>
              <a:t> y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publicación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manuscritos.</a:t>
            </a:r>
            <a:r>
              <a:rPr sz="2400" spc="65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En 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este </a:t>
            </a:r>
            <a:r>
              <a:rPr sz="2400" dirty="0">
                <a:latin typeface="Arial MT"/>
                <a:cs typeface="Arial MT"/>
              </a:rPr>
              <a:t>ejercicio se apoyó la colocación en </a:t>
            </a:r>
            <a:r>
              <a:rPr sz="2400" spc="-5" dirty="0">
                <a:latin typeface="Arial MT"/>
                <a:cs typeface="Arial MT"/>
              </a:rPr>
              <a:t>revistas </a:t>
            </a:r>
            <a:r>
              <a:rPr sz="2400" dirty="0">
                <a:latin typeface="Arial MT"/>
                <a:cs typeface="Arial MT"/>
              </a:rPr>
              <a:t> españolas,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brasileras,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mexicanas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europeas.</a:t>
            </a:r>
            <a:endParaRPr sz="240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5096" y="1209119"/>
            <a:ext cx="3696267" cy="554440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5826" y="238251"/>
            <a:ext cx="58629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Cualificación</a:t>
            </a:r>
            <a:r>
              <a:rPr sz="4000" spc="-45" dirty="0"/>
              <a:t> </a:t>
            </a:r>
            <a:r>
              <a:rPr sz="4000" spc="-5" dirty="0"/>
              <a:t>de</a:t>
            </a:r>
            <a:r>
              <a:rPr sz="4000" spc="-35" dirty="0"/>
              <a:t> </a:t>
            </a:r>
            <a:r>
              <a:rPr sz="4000" spc="-5" dirty="0"/>
              <a:t>Grupos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70088" y="1596644"/>
            <a:ext cx="6251575" cy="40487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231140">
              <a:lnSpc>
                <a:spcPct val="100800"/>
              </a:lnSpc>
              <a:spcBef>
                <a:spcPts val="75"/>
              </a:spcBef>
            </a:pPr>
            <a:r>
              <a:rPr sz="2400" dirty="0">
                <a:latin typeface="Arial MT"/>
                <a:cs typeface="Arial MT"/>
              </a:rPr>
              <a:t>5. </a:t>
            </a:r>
            <a:r>
              <a:rPr sz="2400" b="1" spc="-5" dirty="0">
                <a:latin typeface="Arial"/>
                <a:cs typeface="Arial"/>
              </a:rPr>
              <a:t>Se fortalecieron vínculos Universidad </a:t>
            </a:r>
            <a:r>
              <a:rPr sz="2400" b="1" dirty="0">
                <a:latin typeface="Arial"/>
                <a:cs typeface="Arial"/>
              </a:rPr>
              <a:t>- </a:t>
            </a:r>
            <a:r>
              <a:rPr sz="2400" b="1" spc="-65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Estado</a:t>
            </a:r>
            <a:r>
              <a:rPr sz="2400" spc="-5" dirty="0">
                <a:latin typeface="Arial MT"/>
                <a:cs typeface="Arial MT"/>
              </a:rPr>
              <a:t>. En </a:t>
            </a:r>
            <a:r>
              <a:rPr sz="2400" dirty="0">
                <a:latin typeface="Arial MT"/>
                <a:cs typeface="Arial MT"/>
              </a:rPr>
              <a:t>el marco de </a:t>
            </a:r>
            <a:r>
              <a:rPr sz="2400" spc="-5" dirty="0">
                <a:latin typeface="Arial MT"/>
                <a:cs typeface="Arial MT"/>
              </a:rPr>
              <a:t>convocatoria </a:t>
            </a:r>
            <a:r>
              <a:rPr sz="2400" dirty="0">
                <a:latin typeface="Arial MT"/>
                <a:cs typeface="Arial MT"/>
              </a:rPr>
              <a:t>del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40" dirty="0">
                <a:latin typeface="Arial MT"/>
                <a:cs typeface="Arial MT"/>
              </a:rPr>
              <a:t>MinCyT, </a:t>
            </a:r>
            <a:r>
              <a:rPr sz="2400" dirty="0">
                <a:latin typeface="Arial MT"/>
                <a:cs typeface="Arial MT"/>
              </a:rPr>
              <a:t>la </a:t>
            </a:r>
            <a:r>
              <a:rPr sz="2400" spc="-5" dirty="0">
                <a:latin typeface="Arial MT"/>
                <a:cs typeface="Arial MT"/>
              </a:rPr>
              <a:t>USCO </a:t>
            </a:r>
            <a:r>
              <a:rPr sz="2400" dirty="0">
                <a:latin typeface="Arial MT"/>
                <a:cs typeface="Arial MT"/>
              </a:rPr>
              <a:t>en alianza con la </a:t>
            </a:r>
            <a:r>
              <a:rPr sz="2400" spc="-5" dirty="0">
                <a:latin typeface="Arial MT"/>
                <a:cs typeface="Arial MT"/>
              </a:rPr>
              <a:t>Gob. </a:t>
            </a:r>
            <a:r>
              <a:rPr sz="2400" dirty="0">
                <a:latin typeface="Arial MT"/>
                <a:cs typeface="Arial MT"/>
              </a:rPr>
              <a:t>del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Huila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accedieron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recursos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valor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endParaRPr sz="2400">
              <a:latin typeface="Arial MT"/>
              <a:cs typeface="Arial MT"/>
            </a:endParaRPr>
          </a:p>
          <a:p>
            <a:pPr marL="12700" marR="5080">
              <a:lnSpc>
                <a:spcPct val="99400"/>
              </a:lnSpc>
              <a:spcBef>
                <a:spcPts val="40"/>
              </a:spcBef>
            </a:pPr>
            <a:r>
              <a:rPr sz="2400" spc="-5" dirty="0">
                <a:latin typeface="Arial MT"/>
                <a:cs typeface="Arial MT"/>
              </a:rPr>
              <a:t>$</a:t>
            </a:r>
            <a:r>
              <a:rPr sz="2400" b="1" spc="-5" dirty="0">
                <a:latin typeface="Arial"/>
                <a:cs typeface="Arial"/>
              </a:rPr>
              <a:t>4.876.721.530</a:t>
            </a:r>
            <a:r>
              <a:rPr sz="2400" spc="-5" dirty="0">
                <a:latin typeface="Arial MT"/>
                <a:cs typeface="Arial MT"/>
              </a:rPr>
              <a:t>, </a:t>
            </a:r>
            <a:r>
              <a:rPr sz="2400" dirty="0">
                <a:latin typeface="Arial MT"/>
                <a:cs typeface="Arial MT"/>
              </a:rPr>
              <a:t>con los cuales se vienen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fortaleciendo </a:t>
            </a:r>
            <a:r>
              <a:rPr sz="2400" dirty="0">
                <a:latin typeface="Arial MT"/>
                <a:cs typeface="Arial MT"/>
              </a:rPr>
              <a:t>las capacidades </a:t>
            </a:r>
            <a:r>
              <a:rPr sz="2400" spc="-5" dirty="0">
                <a:latin typeface="Arial MT"/>
                <a:cs typeface="Arial MT"/>
              </a:rPr>
              <a:t>tecnológicas </a:t>
            </a:r>
            <a:r>
              <a:rPr sz="2400" dirty="0">
                <a:latin typeface="Arial MT"/>
                <a:cs typeface="Arial MT"/>
              </a:rPr>
              <a:t>de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los lab. de </a:t>
            </a:r>
            <a:r>
              <a:rPr sz="2400" spc="-5" dirty="0">
                <a:latin typeface="Arial MT"/>
                <a:cs typeface="Arial MT"/>
              </a:rPr>
              <a:t>inmunogenética </a:t>
            </a:r>
            <a:r>
              <a:rPr sz="2400" dirty="0">
                <a:latin typeface="Arial MT"/>
                <a:cs typeface="Arial MT"/>
              </a:rPr>
              <a:t>e </a:t>
            </a:r>
            <a:r>
              <a:rPr sz="2400" spc="-5" dirty="0">
                <a:latin typeface="Arial MT"/>
                <a:cs typeface="Arial MT"/>
              </a:rPr>
              <a:t>infección </a:t>
            </a:r>
            <a:r>
              <a:rPr sz="2400" dirty="0">
                <a:latin typeface="Arial MT"/>
                <a:cs typeface="Arial MT"/>
              </a:rPr>
              <a:t>e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inmunidad, y así </a:t>
            </a:r>
            <a:r>
              <a:rPr sz="2400" spc="-5" dirty="0">
                <a:latin typeface="Arial MT"/>
                <a:cs typeface="Arial MT"/>
              </a:rPr>
              <a:t>soportar </a:t>
            </a:r>
            <a:r>
              <a:rPr sz="2400" dirty="0">
                <a:latin typeface="Arial MT"/>
                <a:cs typeface="Arial MT"/>
              </a:rPr>
              <a:t>las condiciones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requeridas en el proceso de </a:t>
            </a:r>
            <a:r>
              <a:rPr sz="2400" spc="-5" dirty="0">
                <a:latin typeface="Arial MT"/>
                <a:cs typeface="Arial MT"/>
              </a:rPr>
              <a:t>formalización </a:t>
            </a:r>
            <a:r>
              <a:rPr sz="2400" dirty="0">
                <a:latin typeface="Arial MT"/>
                <a:cs typeface="Arial MT"/>
              </a:rPr>
              <a:t>del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b="1" spc="-5" dirty="0">
                <a:latin typeface="Arial"/>
                <a:cs typeface="Arial"/>
              </a:rPr>
              <a:t>Centro de Investigación </a:t>
            </a:r>
            <a:r>
              <a:rPr sz="2400" b="1" dirty="0">
                <a:latin typeface="Arial"/>
                <a:cs typeface="Arial"/>
              </a:rPr>
              <a:t>en </a:t>
            </a:r>
            <a:r>
              <a:rPr sz="2400" b="1" spc="-5" dirty="0">
                <a:latin typeface="Arial"/>
                <a:cs typeface="Arial"/>
              </a:rPr>
              <a:t>Medicina 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Tropical</a:t>
            </a:r>
            <a:r>
              <a:rPr sz="2400" spc="-20" dirty="0">
                <a:latin typeface="Arial MT"/>
                <a:cs typeface="Arial MT"/>
              </a:rPr>
              <a:t>.</a:t>
            </a:r>
            <a:endParaRPr sz="24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42939" y="1209118"/>
            <a:ext cx="3685235" cy="554440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29985" y="238251"/>
            <a:ext cx="66059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Proyectos</a:t>
            </a:r>
            <a:r>
              <a:rPr sz="4000" dirty="0"/>
              <a:t> </a:t>
            </a:r>
            <a:r>
              <a:rPr sz="4000" spc="-5" dirty="0"/>
              <a:t>de</a:t>
            </a:r>
            <a:r>
              <a:rPr sz="4000" dirty="0"/>
              <a:t> </a:t>
            </a:r>
            <a:r>
              <a:rPr sz="4000" spc="-5" dirty="0"/>
              <a:t>Investigación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98263" y="2605641"/>
          <a:ext cx="5253355" cy="3304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6510"/>
                <a:gridCol w="1903729"/>
                <a:gridCol w="978535"/>
                <a:gridCol w="1064260"/>
              </a:tblGrid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Tipo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128905" indent="825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44805" marR="89535" indent="-24765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20" dirty="0">
                          <a:latin typeface="Calibri"/>
                          <a:cs typeface="Calibri"/>
                        </a:rPr>
                        <a:t>Mayo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Mediana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Menor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Semilleros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32321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5" dirty="0">
                          <a:latin typeface="Calibri"/>
                          <a:cs typeface="Calibri"/>
                        </a:rPr>
                        <a:t>Agosto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Menor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Semilleros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Septiembre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Menor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Totales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717546" y="6519164"/>
            <a:ext cx="39185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 MT"/>
                <a:cs typeface="Arial MT"/>
              </a:rPr>
              <a:t>Fuente.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Evaluación Coordinación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de Investigación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–</a:t>
            </a:r>
            <a:r>
              <a:rPr sz="1200" spc="-5" dirty="0">
                <a:latin typeface="Arial MT"/>
                <a:cs typeface="Arial MT"/>
              </a:rPr>
              <a:t> VIPS</a:t>
            </a:r>
            <a:endParaRPr sz="1200">
              <a:latin typeface="Arial MT"/>
              <a:cs typeface="Arial MT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099473" y="2783093"/>
          <a:ext cx="5253355" cy="2562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4770"/>
                <a:gridCol w="1878964"/>
                <a:gridCol w="956309"/>
                <a:gridCol w="1064894"/>
              </a:tblGrid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Tipo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4460" marR="117475" indent="825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44805" marR="89535" indent="-2476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Julio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Semilleros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R="412115" algn="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R="467359" algn="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34734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5" dirty="0">
                          <a:latin typeface="Calibri"/>
                          <a:cs typeface="Calibri"/>
                        </a:rPr>
                        <a:t>Agosto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Semilleros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41211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467359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Menor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R="412115" algn="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R="467359" algn="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Septiembre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Mediana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412115" algn="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467359" algn="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spc="-35" dirty="0">
                          <a:latin typeface="Calibri"/>
                          <a:cs typeface="Calibri"/>
                        </a:rPr>
                        <a:t>Totales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R="412115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R="467359" algn="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A9D18E"/>
                    </a:solidFill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79867" y="1443228"/>
            <a:ext cx="1145095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 MT"/>
                <a:cs typeface="Arial MT"/>
              </a:rPr>
              <a:t>La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vigencia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2020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reúne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dos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(2)</a:t>
            </a:r>
            <a:r>
              <a:rPr sz="2000" spc="20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calendarios</a:t>
            </a:r>
            <a:r>
              <a:rPr sz="2000" spc="2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ejecución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para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proyectos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investigación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</a:t>
            </a:r>
            <a:r>
              <a:rPr sz="2000" spc="204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todas </a:t>
            </a:r>
            <a:r>
              <a:rPr sz="2000" spc="-5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modalidades</a:t>
            </a:r>
            <a:endParaRPr sz="2000">
              <a:latin typeface="Arial MT"/>
              <a:cs typeface="Arial MT"/>
            </a:endParaRPr>
          </a:p>
          <a:p>
            <a:pPr marL="785495">
              <a:lnSpc>
                <a:spcPct val="100000"/>
              </a:lnSpc>
              <a:spcBef>
                <a:spcPts val="1440"/>
              </a:spcBef>
              <a:tabLst>
                <a:tab pos="6386830" algn="l"/>
              </a:tabLst>
            </a:pPr>
            <a:r>
              <a:rPr sz="2000" b="1" spc="-15" dirty="0">
                <a:latin typeface="Calibri"/>
                <a:cs typeface="Calibri"/>
              </a:rPr>
              <a:t>Proyectos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Ejecutados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Vigencia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2019-2020	</a:t>
            </a:r>
            <a:r>
              <a:rPr sz="3000" b="1" spc="-22" baseline="2777" dirty="0">
                <a:latin typeface="Calibri"/>
                <a:cs typeface="Calibri"/>
              </a:rPr>
              <a:t>Proyectos</a:t>
            </a:r>
            <a:r>
              <a:rPr sz="3000" b="1" spc="-7" baseline="2777" dirty="0">
                <a:latin typeface="Calibri"/>
                <a:cs typeface="Calibri"/>
              </a:rPr>
              <a:t> Ejecutados Vigencia</a:t>
            </a:r>
            <a:r>
              <a:rPr sz="3000" b="1" spc="-22" baseline="2777" dirty="0">
                <a:latin typeface="Calibri"/>
                <a:cs typeface="Calibri"/>
              </a:rPr>
              <a:t> </a:t>
            </a:r>
            <a:r>
              <a:rPr sz="3000" b="1" spc="-7" baseline="2777" dirty="0">
                <a:latin typeface="Calibri"/>
                <a:cs typeface="Calibri"/>
              </a:rPr>
              <a:t>2019-2020</a:t>
            </a:r>
            <a:endParaRPr sz="3000" baseline="2777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18757" y="6510019"/>
            <a:ext cx="39185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 MT"/>
                <a:cs typeface="Arial MT"/>
              </a:rPr>
              <a:t>Fuente.</a:t>
            </a:r>
            <a:r>
              <a:rPr sz="120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Evaluación Coordinación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de Investigación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–</a:t>
            </a:r>
            <a:r>
              <a:rPr sz="1200" spc="-5" dirty="0">
                <a:latin typeface="Arial MT"/>
                <a:cs typeface="Arial MT"/>
              </a:rPr>
              <a:t> VIPS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1191" y="2350007"/>
            <a:ext cx="5815584" cy="231038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88041" y="1358900"/>
            <a:ext cx="8654415" cy="3387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Calibri"/>
                <a:cs typeface="Calibri"/>
              </a:rPr>
              <a:t>Financiamiento</a:t>
            </a:r>
            <a:r>
              <a:rPr sz="2400" b="1" dirty="0">
                <a:latin typeface="Calibri"/>
                <a:cs typeface="Calibri"/>
              </a:rPr>
              <a:t> y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ejecución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proyectos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de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investigación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vigencia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2020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650">
              <a:latin typeface="Calibri"/>
              <a:cs typeface="Calibri"/>
            </a:endParaRPr>
          </a:p>
          <a:p>
            <a:pPr marR="6972934" algn="r">
              <a:lnSpc>
                <a:spcPct val="100000"/>
              </a:lnSpc>
            </a:pP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$</a:t>
            </a:r>
            <a:r>
              <a:rPr sz="1800" spc="-5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595959"/>
                </a:solidFill>
                <a:latin typeface="Calibri"/>
                <a:cs typeface="Calibri"/>
              </a:rPr>
              <a:t>200.000.000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00">
              <a:latin typeface="Calibri"/>
              <a:cs typeface="Calibri"/>
            </a:endParaRPr>
          </a:p>
          <a:p>
            <a:pPr marR="6942455" algn="r">
              <a:lnSpc>
                <a:spcPct val="100000"/>
              </a:lnSpc>
            </a:pP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$</a:t>
            </a:r>
            <a:r>
              <a:rPr sz="1800" spc="-5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595959"/>
                </a:solidFill>
                <a:latin typeface="Calibri"/>
                <a:cs typeface="Calibri"/>
              </a:rPr>
              <a:t>150.000.000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00">
              <a:latin typeface="Calibri"/>
              <a:cs typeface="Calibri"/>
            </a:endParaRPr>
          </a:p>
          <a:p>
            <a:pPr marR="6911975" algn="r">
              <a:lnSpc>
                <a:spcPct val="100000"/>
              </a:lnSpc>
            </a:pP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$</a:t>
            </a:r>
            <a:r>
              <a:rPr sz="1800" spc="-5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595959"/>
                </a:solidFill>
                <a:latin typeface="Calibri"/>
                <a:cs typeface="Calibri"/>
              </a:rPr>
              <a:t>100.000.000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Calibri"/>
              <a:cs typeface="Calibri"/>
            </a:endParaRPr>
          </a:p>
          <a:p>
            <a:pPr marR="6880859" algn="r">
              <a:lnSpc>
                <a:spcPct val="100000"/>
              </a:lnSpc>
            </a:pP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$</a:t>
            </a:r>
            <a:r>
              <a:rPr sz="1800" spc="-5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595959"/>
                </a:solidFill>
                <a:latin typeface="Calibri"/>
                <a:cs typeface="Calibri"/>
              </a:rPr>
              <a:t>50.000.000</a:t>
            </a:r>
            <a:endParaRPr sz="1800">
              <a:latin typeface="Calibri"/>
              <a:cs typeface="Calibri"/>
            </a:endParaRPr>
          </a:p>
          <a:p>
            <a:pPr marL="1454785">
              <a:lnSpc>
                <a:spcPct val="100000"/>
              </a:lnSpc>
              <a:spcBef>
                <a:spcPts val="1945"/>
              </a:spcBef>
            </a:pP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$</a:t>
            </a:r>
            <a:r>
              <a:rPr sz="1800" spc="-6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26343" y="4733035"/>
            <a:ext cx="846455" cy="5772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67945" marR="5080" indent="-55880">
              <a:lnSpc>
                <a:spcPct val="101099"/>
              </a:lnSpc>
              <a:spcBef>
                <a:spcPts val="75"/>
              </a:spcBef>
            </a:pPr>
            <a:r>
              <a:rPr sz="1800" spc="-40" dirty="0">
                <a:solidFill>
                  <a:srgbClr val="595959"/>
                </a:solidFill>
                <a:latin typeface="Calibri"/>
                <a:cs typeface="Calibri"/>
              </a:rPr>
              <a:t>M</a:t>
            </a: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e</a:t>
            </a:r>
            <a:r>
              <a:rPr sz="1800" spc="50" dirty="0">
                <a:solidFill>
                  <a:srgbClr val="595959"/>
                </a:solidFill>
                <a:latin typeface="Calibri"/>
                <a:cs typeface="Calibri"/>
              </a:rPr>
              <a:t>d</a:t>
            </a:r>
            <a:r>
              <a:rPr sz="1800" spc="-15" dirty="0">
                <a:solidFill>
                  <a:srgbClr val="595959"/>
                </a:solidFill>
                <a:latin typeface="Calibri"/>
                <a:cs typeface="Calibri"/>
              </a:rPr>
              <a:t>i</a:t>
            </a:r>
            <a:r>
              <a:rPr sz="1800" spc="35" dirty="0">
                <a:solidFill>
                  <a:srgbClr val="595959"/>
                </a:solidFill>
                <a:latin typeface="Calibri"/>
                <a:cs typeface="Calibri"/>
              </a:rPr>
              <a:t>a</a:t>
            </a:r>
            <a:r>
              <a:rPr sz="1800" spc="-50" dirty="0">
                <a:solidFill>
                  <a:srgbClr val="595959"/>
                </a:solidFill>
                <a:latin typeface="Calibri"/>
                <a:cs typeface="Calibri"/>
              </a:rPr>
              <a:t>n</a:t>
            </a: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a  </a:t>
            </a:r>
            <a:r>
              <a:rPr sz="1800" spc="-10" dirty="0">
                <a:solidFill>
                  <a:srgbClr val="595959"/>
                </a:solidFill>
                <a:latin typeface="Calibri"/>
                <a:cs typeface="Calibri"/>
              </a:rPr>
              <a:t>Cuantía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40783" y="4733035"/>
            <a:ext cx="14179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595959"/>
                </a:solidFill>
                <a:latin typeface="Calibri"/>
                <a:cs typeface="Calibri"/>
              </a:rPr>
              <a:t>Menor</a:t>
            </a:r>
            <a:r>
              <a:rPr sz="1800" spc="10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595959"/>
                </a:solidFill>
                <a:latin typeface="Calibri"/>
                <a:cs typeface="Calibri"/>
              </a:rPr>
              <a:t>Cuantia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99738" y="4733035"/>
            <a:ext cx="895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595959"/>
                </a:solidFill>
                <a:latin typeface="Calibri"/>
                <a:cs typeface="Calibri"/>
              </a:rPr>
              <a:t>S</a:t>
            </a: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e</a:t>
            </a:r>
            <a:r>
              <a:rPr sz="1800" spc="60" dirty="0">
                <a:solidFill>
                  <a:srgbClr val="595959"/>
                </a:solidFill>
                <a:latin typeface="Calibri"/>
                <a:cs typeface="Calibri"/>
              </a:rPr>
              <a:t>m</a:t>
            </a:r>
            <a:r>
              <a:rPr sz="1800" spc="-15" dirty="0">
                <a:solidFill>
                  <a:srgbClr val="595959"/>
                </a:solidFill>
                <a:latin typeface="Calibri"/>
                <a:cs typeface="Calibri"/>
              </a:rPr>
              <a:t>ill</a:t>
            </a:r>
            <a:r>
              <a:rPr sz="1800" spc="5" dirty="0">
                <a:solidFill>
                  <a:srgbClr val="595959"/>
                </a:solidFill>
                <a:latin typeface="Calibri"/>
                <a:cs typeface="Calibri"/>
              </a:rPr>
              <a:t>e</a:t>
            </a:r>
            <a:r>
              <a:rPr sz="1800" spc="-30" dirty="0">
                <a:solidFill>
                  <a:srgbClr val="595959"/>
                </a:solidFill>
                <a:latin typeface="Calibri"/>
                <a:cs typeface="Calibri"/>
              </a:rPr>
              <a:t>r</a:t>
            </a:r>
            <a:r>
              <a:rPr sz="1800" dirty="0">
                <a:solidFill>
                  <a:srgbClr val="595959"/>
                </a:solidFill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776916" y="5451094"/>
          <a:ext cx="7487920" cy="9321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8745"/>
                <a:gridCol w="2028825"/>
                <a:gridCol w="2026285"/>
                <a:gridCol w="2027555"/>
              </a:tblGrid>
              <a:tr h="2789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D9D9D9"/>
                      </a:solidFill>
                      <a:prstDash val="solid"/>
                    </a:lnR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</a:pP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Mediana</a:t>
                      </a: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Cuantía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920"/>
                        </a:lnSpc>
                      </a:pPr>
                      <a:r>
                        <a:rPr sz="1800" spc="-1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Menor</a:t>
                      </a:r>
                      <a:r>
                        <a:rPr sz="1800" spc="3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Cuantia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</a:pP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Semillero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21816">
                <a:tc>
                  <a:txBody>
                    <a:bodyPr/>
                    <a:lstStyle/>
                    <a:p>
                      <a:pPr marR="18415" algn="r">
                        <a:lnSpc>
                          <a:spcPts val="2050"/>
                        </a:lnSpc>
                      </a:pPr>
                      <a:r>
                        <a:rPr sz="1800" spc="-1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2019</a:t>
                      </a:r>
                      <a:r>
                        <a:rPr sz="1800" spc="5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800" spc="-8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1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5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50.000.000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6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185.046.281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5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19.855.088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  <a:tr h="321817">
                <a:tc>
                  <a:txBody>
                    <a:bodyPr/>
                    <a:lstStyle/>
                    <a:p>
                      <a:pPr marR="18415" algn="r">
                        <a:lnSpc>
                          <a:spcPts val="2060"/>
                        </a:lnSpc>
                      </a:pPr>
                      <a:r>
                        <a:rPr sz="1800" spc="-1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r>
                        <a:rPr sz="1800" spc="5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800" spc="-8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1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2021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6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100.000.000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305">
                        <a:lnSpc>
                          <a:spcPts val="208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5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26.333.390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5"/>
                        </a:lnSpc>
                      </a:pPr>
                      <a:r>
                        <a:rPr sz="180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50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595959"/>
                          </a:solidFill>
                          <a:latin typeface="Calibri"/>
                          <a:cs typeface="Calibri"/>
                        </a:rPr>
                        <a:t>5.266.818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D9D9D9"/>
                      </a:solidFill>
                      <a:prstDash val="solid"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12700">
                      <a:solidFill>
                        <a:srgbClr val="D9D9D9"/>
                      </a:solidFill>
                      <a:prstDash val="solid"/>
                    </a:lnT>
                    <a:lnB w="12700">
                      <a:solidFill>
                        <a:srgbClr val="D9D9D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8" name="object 8"/>
          <p:cNvGrpSpPr/>
          <p:nvPr/>
        </p:nvGrpSpPr>
        <p:grpSpPr>
          <a:xfrm>
            <a:off x="1849206" y="5824418"/>
            <a:ext cx="135255" cy="135255"/>
            <a:chOff x="1849206" y="5824418"/>
            <a:chExt cx="135255" cy="13525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3968" y="5829180"/>
              <a:ext cx="125530" cy="125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853968" y="5829180"/>
              <a:ext cx="125730" cy="125730"/>
            </a:xfrm>
            <a:custGeom>
              <a:avLst/>
              <a:gdLst/>
              <a:ahLst/>
              <a:cxnLst/>
              <a:rect l="l" t="t" r="r" b="b"/>
              <a:pathLst>
                <a:path w="125730" h="125729">
                  <a:moveTo>
                    <a:pt x="0" y="0"/>
                  </a:moveTo>
                  <a:lnTo>
                    <a:pt x="125530" y="0"/>
                  </a:lnTo>
                  <a:lnTo>
                    <a:pt x="125530" y="125530"/>
                  </a:lnTo>
                  <a:lnTo>
                    <a:pt x="0" y="12553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849206" y="6146235"/>
            <a:ext cx="135255" cy="135255"/>
            <a:chOff x="1849206" y="6146235"/>
            <a:chExt cx="135255" cy="135255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53968" y="6150997"/>
              <a:ext cx="125530" cy="12553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853968" y="6150997"/>
              <a:ext cx="125730" cy="125730"/>
            </a:xfrm>
            <a:custGeom>
              <a:avLst/>
              <a:gdLst/>
              <a:ahLst/>
              <a:cxnLst/>
              <a:rect l="l" t="t" r="r" b="b"/>
              <a:pathLst>
                <a:path w="125730" h="125729">
                  <a:moveTo>
                    <a:pt x="0" y="0"/>
                  </a:moveTo>
                  <a:lnTo>
                    <a:pt x="125530" y="0"/>
                  </a:lnTo>
                  <a:lnTo>
                    <a:pt x="125530" y="125530"/>
                  </a:lnTo>
                  <a:lnTo>
                    <a:pt x="0" y="12553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023255" y="6525768"/>
            <a:ext cx="240982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Fuente: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Coordinación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Investigación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5229985" y="238251"/>
            <a:ext cx="66059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Proyectos</a:t>
            </a:r>
            <a:r>
              <a:rPr sz="4000" dirty="0"/>
              <a:t> </a:t>
            </a:r>
            <a:r>
              <a:rPr sz="4000" spc="-5" dirty="0"/>
              <a:t>de</a:t>
            </a:r>
            <a:r>
              <a:rPr sz="4000" dirty="0"/>
              <a:t> </a:t>
            </a:r>
            <a:r>
              <a:rPr sz="4000" spc="-5" dirty="0"/>
              <a:t>Investigación</a:t>
            </a:r>
            <a:endParaRPr sz="4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30950" y="238251"/>
            <a:ext cx="569976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Investigación</a:t>
            </a:r>
            <a:r>
              <a:rPr sz="4000" spc="-60" dirty="0"/>
              <a:t> </a:t>
            </a:r>
            <a:r>
              <a:rPr sz="4000" spc="-5" dirty="0"/>
              <a:t>formativa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856661" y="2068067"/>
            <a:ext cx="5793740" cy="4503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Jóvenes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Investigadores</a:t>
            </a:r>
            <a:r>
              <a:rPr sz="2000" b="1" dirty="0">
                <a:latin typeface="Arial"/>
                <a:cs typeface="Arial"/>
              </a:rPr>
              <a:t> en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formación.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Participación </a:t>
            </a:r>
            <a:r>
              <a:rPr sz="2000" spc="-5" dirty="0">
                <a:latin typeface="Arial MT"/>
                <a:cs typeface="Arial MT"/>
              </a:rPr>
              <a:t>activa </a:t>
            </a:r>
            <a:r>
              <a:rPr sz="2000" dirty="0">
                <a:latin typeface="Arial MT"/>
                <a:cs typeface="Arial MT"/>
              </a:rPr>
              <a:t>en </a:t>
            </a:r>
            <a:r>
              <a:rPr sz="2000" spc="-5" dirty="0">
                <a:latin typeface="Arial MT"/>
                <a:cs typeface="Arial MT"/>
              </a:rPr>
              <a:t>convocatoria departamental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para </a:t>
            </a:r>
            <a:r>
              <a:rPr sz="2000" dirty="0">
                <a:latin typeface="Arial MT"/>
                <a:cs typeface="Arial MT"/>
              </a:rPr>
              <a:t>financiar </a:t>
            </a:r>
            <a:r>
              <a:rPr sz="2000" spc="-5" dirty="0">
                <a:latin typeface="Arial MT"/>
                <a:cs typeface="Arial MT"/>
              </a:rPr>
              <a:t>proyectos </a:t>
            </a:r>
            <a:r>
              <a:rPr sz="2000" dirty="0">
                <a:latin typeface="Arial MT"/>
                <a:cs typeface="Arial MT"/>
              </a:rPr>
              <a:t>de investigación a jóvenes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investigadores.</a:t>
            </a:r>
            <a:endParaRPr sz="200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  <a:spcBef>
                <a:spcPts val="1964"/>
              </a:spcBef>
            </a:pPr>
            <a:r>
              <a:rPr sz="2000" b="1" spc="-5" dirty="0">
                <a:latin typeface="Arial"/>
                <a:cs typeface="Arial"/>
              </a:rPr>
              <a:t>Mayor conciencia </a:t>
            </a:r>
            <a:r>
              <a:rPr sz="2000" b="1" dirty="0">
                <a:latin typeface="Arial"/>
                <a:cs typeface="Arial"/>
              </a:rPr>
              <a:t>en </a:t>
            </a:r>
            <a:r>
              <a:rPr sz="2000" b="1" spc="-5" dirty="0">
                <a:latin typeface="Arial"/>
                <a:cs typeface="Arial"/>
              </a:rPr>
              <a:t>los estudiantes </a:t>
            </a:r>
            <a:r>
              <a:rPr sz="2000" b="1" dirty="0">
                <a:latin typeface="Arial"/>
                <a:cs typeface="Arial"/>
              </a:rPr>
              <a:t>y </a:t>
            </a:r>
            <a:r>
              <a:rPr sz="2000" b="1" spc="-5" dirty="0">
                <a:latin typeface="Arial"/>
                <a:cs typeface="Arial"/>
              </a:rPr>
              <a:t>tutores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sobre la importancia </a:t>
            </a:r>
            <a:r>
              <a:rPr sz="2000" b="1" dirty="0">
                <a:latin typeface="Arial"/>
                <a:cs typeface="Arial"/>
              </a:rPr>
              <a:t>de </a:t>
            </a:r>
            <a:r>
              <a:rPr sz="2000" b="1" spc="-5" dirty="0">
                <a:latin typeface="Arial"/>
                <a:cs typeface="Arial"/>
              </a:rPr>
              <a:t>formalizar </a:t>
            </a:r>
            <a:r>
              <a:rPr sz="2000" b="1" dirty="0">
                <a:latin typeface="Arial"/>
                <a:cs typeface="Arial"/>
              </a:rPr>
              <a:t>a </a:t>
            </a:r>
            <a:r>
              <a:rPr sz="2000" b="1" spc="-5" dirty="0">
                <a:latin typeface="Arial"/>
                <a:cs typeface="Arial"/>
              </a:rPr>
              <a:t>tiempo </a:t>
            </a:r>
            <a:r>
              <a:rPr sz="2000" b="1" dirty="0">
                <a:latin typeface="Arial"/>
                <a:cs typeface="Arial"/>
              </a:rPr>
              <a:t>el 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semillero </a:t>
            </a:r>
            <a:r>
              <a:rPr sz="2000" b="1" dirty="0">
                <a:latin typeface="Arial"/>
                <a:cs typeface="Arial"/>
              </a:rPr>
              <a:t>y </a:t>
            </a:r>
            <a:r>
              <a:rPr sz="2000" b="1" spc="-5" dirty="0">
                <a:latin typeface="Arial"/>
                <a:cs typeface="Arial"/>
              </a:rPr>
              <a:t>la vinculación </a:t>
            </a:r>
            <a:r>
              <a:rPr sz="2000" b="1" dirty="0">
                <a:latin typeface="Arial"/>
                <a:cs typeface="Arial"/>
              </a:rPr>
              <a:t>de cada </a:t>
            </a:r>
            <a:r>
              <a:rPr sz="2000" b="1" spc="-5" dirty="0">
                <a:latin typeface="Arial"/>
                <a:cs typeface="Arial"/>
              </a:rPr>
              <a:t>estudiante.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Oficialización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línea</a:t>
            </a:r>
            <a:r>
              <a:rPr sz="2000" dirty="0">
                <a:latin typeface="Arial MT"/>
                <a:cs typeface="Arial MT"/>
              </a:rPr>
              <a:t> base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mediante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Acuerdo</a:t>
            </a:r>
            <a:r>
              <a:rPr sz="2000" dirty="0">
                <a:latin typeface="Arial MT"/>
                <a:cs typeface="Arial MT"/>
              </a:rPr>
              <a:t> de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Consejo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Facultad.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>
              <a:latin typeface="Arial MT"/>
              <a:cs typeface="Arial MT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b="1" spc="-5" dirty="0">
                <a:latin typeface="Arial"/>
                <a:cs typeface="Arial"/>
              </a:rPr>
              <a:t>Línea</a:t>
            </a:r>
            <a:r>
              <a:rPr sz="2000" b="1" dirty="0">
                <a:latin typeface="Arial"/>
                <a:cs typeface="Arial"/>
              </a:rPr>
              <a:t> de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base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depurada</a:t>
            </a:r>
            <a:r>
              <a:rPr sz="2000" b="1" dirty="0">
                <a:latin typeface="Arial"/>
                <a:cs typeface="Arial"/>
              </a:rPr>
              <a:t> y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ajustada</a:t>
            </a:r>
            <a:r>
              <a:rPr sz="2000" b="1" dirty="0">
                <a:latin typeface="Arial"/>
                <a:cs typeface="Arial"/>
              </a:rPr>
              <a:t> a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las 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condiciones</a:t>
            </a:r>
            <a:r>
              <a:rPr sz="2000" b="1" spc="229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y</a:t>
            </a:r>
            <a:r>
              <a:rPr sz="2000" b="1" spc="229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dinámicas</a:t>
            </a:r>
            <a:r>
              <a:rPr sz="2000" b="1" spc="229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de</a:t>
            </a:r>
            <a:r>
              <a:rPr sz="2000" b="1" spc="229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los</a:t>
            </a:r>
            <a:r>
              <a:rPr sz="2000" b="1" spc="229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semilleros.</a:t>
            </a:r>
            <a:r>
              <a:rPr sz="2000" b="1" spc="225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En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 vigencia </a:t>
            </a:r>
            <a:r>
              <a:rPr sz="2000" spc="-5" dirty="0">
                <a:latin typeface="Arial MT"/>
                <a:cs typeface="Arial MT"/>
              </a:rPr>
              <a:t>anterior </a:t>
            </a:r>
            <a:r>
              <a:rPr sz="2000" dirty="0">
                <a:latin typeface="Arial MT"/>
                <a:cs typeface="Arial MT"/>
              </a:rPr>
              <a:t>venia decayendo el </a:t>
            </a:r>
            <a:r>
              <a:rPr sz="2000" spc="-5" dirty="0">
                <a:latin typeface="Arial MT"/>
                <a:cs typeface="Arial MT"/>
              </a:rPr>
              <a:t>número </a:t>
            </a:r>
            <a:r>
              <a:rPr sz="2000" dirty="0">
                <a:latin typeface="Arial MT"/>
                <a:cs typeface="Arial MT"/>
              </a:rPr>
              <a:t>de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semilleros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y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estudiantes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vinculados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</a:t>
            </a:r>
            <a:r>
              <a:rPr sz="2000" spc="-5" dirty="0">
                <a:latin typeface="Arial MT"/>
                <a:cs typeface="Arial MT"/>
              </a:rPr>
              <a:t> mismo.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7923" y="1349837"/>
            <a:ext cx="595058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0500">
              <a:lnSpc>
                <a:spcPts val="3204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Logros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significativos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0832" y="1313596"/>
            <a:ext cx="3359623" cy="503943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8303259" marR="5080" indent="-889000">
              <a:lnSpc>
                <a:spcPts val="4200"/>
              </a:lnSpc>
              <a:spcBef>
                <a:spcPts val="320"/>
              </a:spcBef>
            </a:pPr>
            <a:r>
              <a:rPr sz="3600" spc="-5" dirty="0"/>
              <a:t>Gestión </a:t>
            </a:r>
            <a:r>
              <a:rPr sz="3600" dirty="0"/>
              <a:t>y </a:t>
            </a:r>
            <a:r>
              <a:rPr sz="3600" spc="-5" dirty="0"/>
              <a:t>Difusión </a:t>
            </a:r>
            <a:r>
              <a:rPr sz="3600" spc="-990" dirty="0"/>
              <a:t> </a:t>
            </a:r>
            <a:r>
              <a:rPr sz="3600" dirty="0"/>
              <a:t>de</a:t>
            </a:r>
            <a:r>
              <a:rPr sz="3600" spc="-60" dirty="0"/>
              <a:t> </a:t>
            </a:r>
            <a:r>
              <a:rPr sz="3600" spc="-5" dirty="0"/>
              <a:t>Información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771573" y="1343487"/>
            <a:ext cx="5963285" cy="436245"/>
            <a:chOff x="771573" y="1343487"/>
            <a:chExt cx="5963285" cy="436245"/>
          </a:xfrm>
        </p:grpSpPr>
        <p:sp>
          <p:nvSpPr>
            <p:cNvPr id="4" name="object 4"/>
            <p:cNvSpPr/>
            <p:nvPr/>
          </p:nvSpPr>
          <p:spPr>
            <a:xfrm>
              <a:off x="777923" y="1349837"/>
              <a:ext cx="5950585" cy="423545"/>
            </a:xfrm>
            <a:custGeom>
              <a:avLst/>
              <a:gdLst/>
              <a:ahLst/>
              <a:cxnLst/>
              <a:rect l="l" t="t" r="r" b="b"/>
              <a:pathLst>
                <a:path w="5950584" h="423544">
                  <a:moveTo>
                    <a:pt x="5950418" y="0"/>
                  </a:moveTo>
                  <a:lnTo>
                    <a:pt x="0" y="0"/>
                  </a:lnTo>
                  <a:lnTo>
                    <a:pt x="0" y="423080"/>
                  </a:lnTo>
                  <a:lnTo>
                    <a:pt x="5950418" y="423080"/>
                  </a:lnTo>
                  <a:lnTo>
                    <a:pt x="5950418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77923" y="1349837"/>
              <a:ext cx="5950585" cy="423545"/>
            </a:xfrm>
            <a:custGeom>
              <a:avLst/>
              <a:gdLst/>
              <a:ahLst/>
              <a:cxnLst/>
              <a:rect l="l" t="t" r="r" b="b"/>
              <a:pathLst>
                <a:path w="5950584" h="423544">
                  <a:moveTo>
                    <a:pt x="0" y="0"/>
                  </a:moveTo>
                  <a:lnTo>
                    <a:pt x="5950419" y="0"/>
                  </a:lnTo>
                  <a:lnTo>
                    <a:pt x="5950419" y="423080"/>
                  </a:lnTo>
                  <a:lnTo>
                    <a:pt x="0" y="42308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171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46224" y="1318259"/>
            <a:ext cx="5803265" cy="5253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 algn="just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Logros</a:t>
            </a:r>
            <a:r>
              <a:rPr sz="3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sz="3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significativos</a:t>
            </a:r>
            <a:endParaRPr sz="3200">
              <a:latin typeface="Calibri"/>
              <a:cs typeface="Calibri"/>
            </a:endParaRPr>
          </a:p>
          <a:p>
            <a:pPr marL="22860" marR="5080" algn="just">
              <a:lnSpc>
                <a:spcPct val="99200"/>
              </a:lnSpc>
              <a:spcBef>
                <a:spcPts val="1780"/>
              </a:spcBef>
            </a:pPr>
            <a:r>
              <a:rPr sz="2400" spc="-5" dirty="0">
                <a:latin typeface="Arial MT"/>
                <a:cs typeface="Arial MT"/>
              </a:rPr>
              <a:t>Se</a:t>
            </a:r>
            <a:r>
              <a:rPr sz="2400" dirty="0">
                <a:latin typeface="Arial MT"/>
                <a:cs typeface="Arial MT"/>
              </a:rPr>
              <a:t> definió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estructura</a:t>
            </a:r>
            <a:r>
              <a:rPr sz="2400" dirty="0">
                <a:latin typeface="Arial MT"/>
                <a:cs typeface="Arial MT"/>
              </a:rPr>
              <a:t> básica</a:t>
            </a:r>
            <a:r>
              <a:rPr sz="2400" spc="6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información</a:t>
            </a:r>
            <a:r>
              <a:rPr sz="2400" dirty="0">
                <a:latin typeface="Arial MT"/>
                <a:cs typeface="Arial MT"/>
              </a:rPr>
              <a:t> 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las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páginas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web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los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Grupos.</a:t>
            </a:r>
            <a:endParaRPr sz="2400">
              <a:latin typeface="Arial MT"/>
              <a:cs typeface="Arial MT"/>
            </a:endParaRPr>
          </a:p>
          <a:p>
            <a:pPr marL="12700" marR="15240" algn="just">
              <a:lnSpc>
                <a:spcPct val="100800"/>
              </a:lnSpc>
              <a:spcBef>
                <a:spcPts val="1180"/>
              </a:spcBef>
            </a:pPr>
            <a:r>
              <a:rPr sz="2400" spc="-5" dirty="0">
                <a:latin typeface="Arial MT"/>
                <a:cs typeface="Arial MT"/>
              </a:rPr>
              <a:t>Se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actualizó</a:t>
            </a:r>
            <a:r>
              <a:rPr sz="2400" dirty="0">
                <a:latin typeface="Arial MT"/>
                <a:cs typeface="Arial MT"/>
              </a:rPr>
              <a:t> el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100%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la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información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disponible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sobre</a:t>
            </a:r>
            <a:r>
              <a:rPr sz="2400" spc="-5" dirty="0">
                <a:latin typeface="Arial MT"/>
                <a:cs typeface="Arial MT"/>
              </a:rPr>
              <a:t> docentes investigadores.</a:t>
            </a:r>
            <a:endParaRPr sz="2400">
              <a:latin typeface="Arial MT"/>
              <a:cs typeface="Arial MT"/>
            </a:endParaRPr>
          </a:p>
          <a:p>
            <a:pPr marL="14604" marR="12700" algn="just">
              <a:lnSpc>
                <a:spcPct val="100800"/>
              </a:lnSpc>
              <a:spcBef>
                <a:spcPts val="1295"/>
              </a:spcBef>
            </a:pPr>
            <a:r>
              <a:rPr sz="2400" spc="-5" dirty="0">
                <a:latin typeface="Arial MT"/>
                <a:cs typeface="Arial MT"/>
              </a:rPr>
              <a:t>Organización</a:t>
            </a:r>
            <a:r>
              <a:rPr sz="2400" dirty="0">
                <a:latin typeface="Arial MT"/>
                <a:cs typeface="Arial MT"/>
              </a:rPr>
              <a:t> y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ejecución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diferentes 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eventos</a:t>
            </a:r>
            <a:r>
              <a:rPr sz="2400" dirty="0">
                <a:latin typeface="Arial MT"/>
                <a:cs typeface="Arial MT"/>
              </a:rPr>
              <a:t> 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difusión</a:t>
            </a:r>
            <a:r>
              <a:rPr sz="2400" dirty="0">
                <a:latin typeface="Arial MT"/>
                <a:cs typeface="Arial MT"/>
              </a:rPr>
              <a:t> del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conocimiento </a:t>
            </a:r>
            <a:r>
              <a:rPr sz="2400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científico.</a:t>
            </a:r>
            <a:endParaRPr sz="2400">
              <a:latin typeface="Arial MT"/>
              <a:cs typeface="Arial MT"/>
            </a:endParaRPr>
          </a:p>
          <a:p>
            <a:pPr marL="16510" marR="10160" algn="just">
              <a:lnSpc>
                <a:spcPct val="100800"/>
              </a:lnSpc>
              <a:spcBef>
                <a:spcPts val="1275"/>
              </a:spcBef>
            </a:pPr>
            <a:r>
              <a:rPr sz="2400" spc="-5" dirty="0">
                <a:latin typeface="Arial MT"/>
                <a:cs typeface="Arial MT"/>
              </a:rPr>
              <a:t>Promoción</a:t>
            </a:r>
            <a:r>
              <a:rPr sz="2400" dirty="0">
                <a:latin typeface="Arial MT"/>
                <a:cs typeface="Arial MT"/>
              </a:rPr>
              <a:t> a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través</a:t>
            </a:r>
            <a:r>
              <a:rPr sz="2400" dirty="0">
                <a:latin typeface="Arial MT"/>
                <a:cs typeface="Arial MT"/>
              </a:rPr>
              <a:t> de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medios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digitales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masivos de los </a:t>
            </a:r>
            <a:r>
              <a:rPr sz="2400" spc="-5" dirty="0">
                <a:latin typeface="Arial MT"/>
                <a:cs typeface="Arial MT"/>
              </a:rPr>
              <a:t>eventos </a:t>
            </a:r>
            <a:r>
              <a:rPr sz="2400" dirty="0">
                <a:latin typeface="Arial MT"/>
                <a:cs typeface="Arial MT"/>
              </a:rPr>
              <a:t>liderados por los </a:t>
            </a:r>
            <a:r>
              <a:rPr sz="2400" spc="5" dirty="0">
                <a:latin typeface="Arial MT"/>
                <a:cs typeface="Arial MT"/>
              </a:rPr>
              <a:t> </a:t>
            </a:r>
            <a:r>
              <a:rPr sz="2400" spc="-5" dirty="0">
                <a:latin typeface="Arial MT"/>
                <a:cs typeface="Arial MT"/>
              </a:rPr>
              <a:t>Grupos.</a:t>
            </a:r>
            <a:endParaRPr sz="2400">
              <a:latin typeface="Arial MT"/>
              <a:cs typeface="Arial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2578" y="2425781"/>
            <a:ext cx="4847884" cy="293069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67039" y="238251"/>
            <a:ext cx="60661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Centros</a:t>
            </a:r>
            <a:r>
              <a:rPr sz="4000" spc="-30" dirty="0"/>
              <a:t> </a:t>
            </a:r>
            <a:r>
              <a:rPr sz="4000" spc="-5" dirty="0"/>
              <a:t>de</a:t>
            </a:r>
            <a:r>
              <a:rPr sz="4000" spc="-25" dirty="0"/>
              <a:t> </a:t>
            </a:r>
            <a:r>
              <a:rPr sz="4000" spc="-5" dirty="0"/>
              <a:t>Investigación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233728" y="1647085"/>
          <a:ext cx="9787890" cy="4432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52950"/>
                <a:gridCol w="5215890"/>
              </a:tblGrid>
              <a:tr h="944880">
                <a:tc>
                  <a:txBody>
                    <a:bodyPr/>
                    <a:lstStyle/>
                    <a:p>
                      <a:pPr marL="1442720" marR="469900" indent="-963930">
                        <a:lnSpc>
                          <a:spcPct val="100699"/>
                        </a:lnSpc>
                        <a:spcBef>
                          <a:spcPts val="140"/>
                        </a:spcBef>
                      </a:pP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Centros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Investigación </a:t>
                      </a:r>
                      <a:r>
                        <a:rPr sz="2800" b="1" spc="-6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(Proyectos)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Etapa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43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1920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3850">
                        <a:latin typeface="Times New Roman"/>
                        <a:cs typeface="Times New Roman"/>
                      </a:endParaRPr>
                    </a:p>
                    <a:p>
                      <a:pPr marL="1158875" marR="596265" indent="-554990">
                        <a:lnSpc>
                          <a:spcPct val="100800"/>
                        </a:lnSpc>
                      </a:pPr>
                      <a:r>
                        <a:rPr sz="2400" b="1" spc="-10" dirty="0">
                          <a:latin typeface="Calibri"/>
                          <a:cs typeface="Calibri"/>
                        </a:rPr>
                        <a:t>Centro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Investigación </a:t>
                      </a:r>
                      <a:r>
                        <a:rPr sz="2400" b="1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b="1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Medicina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25" dirty="0">
                          <a:latin typeface="Calibri"/>
                          <a:cs typeface="Calibri"/>
                        </a:rPr>
                        <a:t>Tropical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83820" algn="just">
                        <a:lnSpc>
                          <a:spcPct val="100600"/>
                        </a:lnSpc>
                        <a:spcBef>
                          <a:spcPts val="1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encuentra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fase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final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estructuración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para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próximos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días ser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sometido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aprobación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por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parte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las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diferentes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instancias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Universidad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Surcolombiana.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554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  <a:p>
                      <a:pPr marL="1818639" marR="213360" indent="-1598295">
                        <a:lnSpc>
                          <a:spcPct val="100800"/>
                        </a:lnSpc>
                        <a:spcBef>
                          <a:spcPts val="5"/>
                        </a:spcBef>
                      </a:pPr>
                      <a:r>
                        <a:rPr sz="2400" b="1" spc="-10" dirty="0">
                          <a:latin typeface="Calibri"/>
                          <a:cs typeface="Calibri"/>
                        </a:rPr>
                        <a:t>Centro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Investigación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de Salud </a:t>
                      </a:r>
                      <a:r>
                        <a:rPr sz="2400" b="1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Pública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11760">
                        <a:lnSpc>
                          <a:spcPct val="100800"/>
                        </a:lnSpc>
                        <a:spcBef>
                          <a:spcPts val="130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Mediante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convocatoria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pública abierta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se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definieron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los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grupos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investigación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que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participarán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su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estructuración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conformación.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008" y="3187700"/>
            <a:ext cx="8465820" cy="16744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SUBSISTEMA 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DE </a:t>
            </a:r>
            <a:r>
              <a:rPr sz="5400" spc="-35" dirty="0">
                <a:solidFill>
                  <a:srgbClr val="000000"/>
                </a:solidFill>
                <a:latin typeface="Calibri"/>
                <a:cs typeface="Calibri"/>
              </a:rPr>
              <a:t>PROYECCIÓN </a:t>
            </a:r>
            <a:r>
              <a:rPr sz="5400" spc="-121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SOCIAL</a:t>
            </a:r>
            <a:endParaRPr sz="5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11213" y="1452371"/>
            <a:ext cx="8129905" cy="4922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5" dirty="0">
                <a:latin typeface="Calibri"/>
                <a:cs typeface="Calibri"/>
              </a:rPr>
              <a:t>Proyección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Social Solidaria:</a:t>
            </a:r>
            <a:endParaRPr sz="32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3350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5" dirty="0">
                <a:latin typeface="Calibri"/>
                <a:cs typeface="Calibri"/>
              </a:rPr>
              <a:t>Proyectos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Responsabilidad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Social</a:t>
            </a:r>
            <a:r>
              <a:rPr sz="2800" b="1" spc="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Universitaria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0" dirty="0">
                <a:latin typeface="Calibri"/>
                <a:cs typeface="Calibri"/>
              </a:rPr>
              <a:t>Prácticas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Académicas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0" dirty="0">
                <a:latin typeface="Calibri"/>
                <a:cs typeface="Calibri"/>
              </a:rPr>
              <a:t>Educación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Continuada </a:t>
            </a:r>
            <a:r>
              <a:rPr sz="2800" b="1" dirty="0">
                <a:latin typeface="Calibri"/>
                <a:cs typeface="Calibri"/>
              </a:rPr>
              <a:t>y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spc="-25" dirty="0">
                <a:latin typeface="Calibri"/>
                <a:cs typeface="Calibri"/>
              </a:rPr>
              <a:t>Eventos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b="1" spc="-15" dirty="0">
                <a:latin typeface="Calibri"/>
                <a:cs typeface="Calibri"/>
              </a:rPr>
              <a:t>Proyección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Social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Remunerada:</a:t>
            </a:r>
            <a:endParaRPr sz="32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3354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45" dirty="0">
                <a:latin typeface="Calibri"/>
                <a:cs typeface="Calibri"/>
              </a:rPr>
              <a:t>Venta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de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Servicios</a:t>
            </a:r>
            <a:endParaRPr sz="2800">
              <a:latin typeface="Calibri"/>
              <a:cs typeface="Calibri"/>
            </a:endParaRPr>
          </a:p>
          <a:p>
            <a:pPr marL="814705" indent="-495300">
              <a:lnSpc>
                <a:spcPct val="100000"/>
              </a:lnSpc>
              <a:spcBef>
                <a:spcPts val="1345"/>
              </a:spcBef>
              <a:buAutoNum type="arabicPeriod"/>
              <a:tabLst>
                <a:tab pos="814069" algn="l"/>
                <a:tab pos="814705" algn="l"/>
              </a:tabLst>
            </a:pPr>
            <a:r>
              <a:rPr sz="2800" b="1" spc="-10" dirty="0">
                <a:latin typeface="Calibri"/>
                <a:cs typeface="Calibri"/>
              </a:rPr>
              <a:t>Educación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Continuada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7047" y="239268"/>
            <a:ext cx="48425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Proyección</a:t>
            </a:r>
            <a:r>
              <a:rPr sz="4400" spc="-35" dirty="0"/>
              <a:t> </a:t>
            </a:r>
            <a:r>
              <a:rPr sz="4400" spc="-5" dirty="0"/>
              <a:t>Social</a:t>
            </a:r>
            <a:endParaRPr sz="4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24089" y="238251"/>
            <a:ext cx="69977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Proyección</a:t>
            </a:r>
            <a:r>
              <a:rPr sz="4000" spc="-30" dirty="0"/>
              <a:t> </a:t>
            </a:r>
            <a:r>
              <a:rPr sz="4000" spc="-5" dirty="0"/>
              <a:t>Social</a:t>
            </a:r>
            <a:r>
              <a:rPr sz="4000" spc="-15" dirty="0"/>
              <a:t> </a:t>
            </a:r>
            <a:r>
              <a:rPr sz="4000" dirty="0"/>
              <a:t>-</a:t>
            </a:r>
            <a:r>
              <a:rPr sz="4000" spc="-5" dirty="0"/>
              <a:t> Solidaria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55691" y="1928126"/>
          <a:ext cx="11732260" cy="1414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8725"/>
                <a:gridCol w="1515745"/>
                <a:gridCol w="1478280"/>
                <a:gridCol w="1578610"/>
                <a:gridCol w="1553844"/>
                <a:gridCol w="1140459"/>
                <a:gridCol w="1566545"/>
                <a:gridCol w="1654175"/>
              </a:tblGrid>
              <a:tr h="1005840">
                <a:tc>
                  <a:txBody>
                    <a:bodyPr/>
                    <a:lstStyle/>
                    <a:p>
                      <a:pPr marL="97790" marR="90170" indent="227965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N°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288925" marR="281305" indent="212725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217170" marR="208915" indent="26543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67030" marR="100965" indent="-259079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directos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255270" marR="88900" indent="-16002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icia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io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indirectos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06680" marR="9906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Horas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5090" indent="80645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Estudiantes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129539" indent="117475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Graduados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54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$56.499.999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$34.839.422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49974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3.423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48768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3.687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2.464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72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362041" y="1423169"/>
            <a:ext cx="735584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ts val="2860"/>
              </a:lnSpc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Responsabilidad</a:t>
            </a: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Social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Universitaria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2041" y="3742440"/>
            <a:ext cx="717169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4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Monitorias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Proyecto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Responsabilidad</a:t>
            </a:r>
            <a:r>
              <a:rPr sz="2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Social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55690" y="4314127"/>
          <a:ext cx="11031220" cy="1414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1814"/>
                <a:gridCol w="1960244"/>
                <a:gridCol w="1539239"/>
                <a:gridCol w="2472690"/>
                <a:gridCol w="3219450"/>
              </a:tblGrid>
              <a:tr h="396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N°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Estudiantes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1783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N°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Horas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asignado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88074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N°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Resolución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408305" marR="400050" indent="92075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Medicina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000" spc="-5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rm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ría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5435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$14.617.280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061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 31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julio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083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21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 sept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076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16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sept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2020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008" y="3187700"/>
            <a:ext cx="84016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SUBSISTEMA</a:t>
            </a:r>
            <a:r>
              <a:rPr sz="5400" spc="-2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sz="5400" spc="-2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spc="-15" dirty="0">
                <a:solidFill>
                  <a:srgbClr val="000000"/>
                </a:solidFill>
                <a:latin typeface="Calibri"/>
                <a:cs typeface="Calibri"/>
              </a:rPr>
              <a:t>FORMACIÓN</a:t>
            </a:r>
            <a:endParaRPr sz="5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9869" y="1182222"/>
            <a:ext cx="9999355" cy="558183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24089" y="238251"/>
            <a:ext cx="69977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Proyección</a:t>
            </a:r>
            <a:r>
              <a:rPr sz="4000" spc="-30" dirty="0"/>
              <a:t> </a:t>
            </a:r>
            <a:r>
              <a:rPr sz="4000" spc="-5" dirty="0"/>
              <a:t>Social</a:t>
            </a:r>
            <a:r>
              <a:rPr sz="4000" spc="-15" dirty="0"/>
              <a:t> </a:t>
            </a:r>
            <a:r>
              <a:rPr sz="4000" dirty="0"/>
              <a:t>-</a:t>
            </a:r>
            <a:r>
              <a:rPr sz="4000" spc="-5" dirty="0"/>
              <a:t> Solidaria</a:t>
            </a:r>
            <a:endParaRPr sz="4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32687" y="1854814"/>
          <a:ext cx="10892155" cy="4919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1275"/>
                <a:gridCol w="2646679"/>
                <a:gridCol w="2091054"/>
                <a:gridCol w="1745615"/>
                <a:gridCol w="1633854"/>
                <a:gridCol w="1444625"/>
              </a:tblGrid>
              <a:tr h="1005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Código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Nombre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Curso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Coordinador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Beneficiarios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6364" marR="119380" indent="200025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Docentes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12395" marR="10541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participant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BESAEN67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264795" marR="257810" indent="4254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Practica profesional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clínica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2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comunitaria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233679" marR="226060" indent="1955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María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Elena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Rodriguez</a:t>
                      </a:r>
                      <a:r>
                        <a:rPr sz="20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Velez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658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BESAEN57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Salud</a:t>
                      </a:r>
                      <a:r>
                        <a:rPr sz="2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Pública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581025" marR="245745" indent="-32893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Edilberto</a:t>
                      </a:r>
                      <a:r>
                        <a:rPr sz="20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Suaza </a:t>
                      </a:r>
                      <a:r>
                        <a:rPr sz="2000" spc="-43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Calderón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4061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BESAEN02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Educación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para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Salud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87325" marR="179705" indent="16510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Ingrid </a:t>
                      </a:r>
                      <a:r>
                        <a:rPr sz="2000" spc="-30" dirty="0">
                          <a:latin typeface="Calibri"/>
                          <a:cs typeface="Calibri"/>
                        </a:rPr>
                        <a:t>Yolercy 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30" dirty="0">
                          <a:latin typeface="Calibri"/>
                          <a:cs typeface="Calibri"/>
                        </a:rPr>
                        <a:t>Troche</a:t>
                      </a:r>
                      <a:r>
                        <a:rPr sz="20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Gutierrez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295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860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FESAEN05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368935" marR="361950" indent="-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Cuidados de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enfermería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para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el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adulto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mayor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Ruth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Diaz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Sanchez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BESAEN54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Salud</a:t>
                      </a:r>
                      <a:r>
                        <a:rPr sz="20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Familiar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Ruth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Diaz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Sanchez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135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9624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5" dirty="0">
                          <a:latin typeface="Calibri"/>
                          <a:cs typeface="Calibri"/>
                        </a:rPr>
                        <a:t>TOTAL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5.160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27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146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00831" y="1245273"/>
            <a:ext cx="739076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444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5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Practicas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académicas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 y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 curso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 profundización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924089" y="238251"/>
            <a:ext cx="69977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Proyección</a:t>
            </a:r>
            <a:r>
              <a:rPr sz="4000" spc="-30" dirty="0"/>
              <a:t> </a:t>
            </a:r>
            <a:r>
              <a:rPr sz="4000" spc="-5" dirty="0"/>
              <a:t>Social</a:t>
            </a:r>
            <a:r>
              <a:rPr sz="4000" spc="-15" dirty="0"/>
              <a:t> </a:t>
            </a:r>
            <a:r>
              <a:rPr sz="4000" dirty="0"/>
              <a:t>-</a:t>
            </a:r>
            <a:r>
              <a:rPr sz="4000" spc="-5" dirty="0"/>
              <a:t> Solidaria</a:t>
            </a:r>
            <a:endParaRPr sz="4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70533"/>
            <a:ext cx="541845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43560" algn="ctr">
              <a:lnSpc>
                <a:spcPts val="2815"/>
              </a:lnSpc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sz="2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continua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 eventos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4991" y="6617207"/>
            <a:ext cx="483552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Fuente: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Coordinación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Proyección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Social-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Facultad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Ciencias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Salud</a:t>
            </a:r>
            <a:endParaRPr sz="11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56068" y="1984786"/>
          <a:ext cx="11193780" cy="4593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01740"/>
                <a:gridCol w="1189989"/>
                <a:gridCol w="1540509"/>
                <a:gridCol w="2141854"/>
              </a:tblGrid>
              <a:tr h="6361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Evento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ts val="229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Duración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14097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b="1" spc="-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horas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Beneficiarios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269875">
                        <a:lnSpc>
                          <a:spcPts val="2290"/>
                        </a:lnSpc>
                      </a:pP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V/R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Ejecutado/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13589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especie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efectivo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10007"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15" dirty="0">
                          <a:latin typeface="Calibri"/>
                          <a:cs typeface="Calibri"/>
                        </a:rPr>
                        <a:t>Red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training sobre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violencia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basada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género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$5.300.000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7947">
                <a:tc>
                  <a:txBody>
                    <a:bodyPr/>
                    <a:lstStyle/>
                    <a:p>
                      <a:pPr marL="174625" marR="167640" indent="3175">
                        <a:lnSpc>
                          <a:spcPct val="10900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Curso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entrenamiento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virtual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SARS-CoV2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(COVID-19) </a:t>
                      </a:r>
                      <a:r>
                        <a:rPr sz="2000" spc="-43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personal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médico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de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enfermería</a:t>
                      </a:r>
                      <a:r>
                        <a:rPr sz="2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Depto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del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Huila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917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83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917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$4.500.000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917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0007"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Curso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Diabetes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Mellitus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73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9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$20.500.000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36143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IV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Simposio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gerontología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y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geriatría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“atención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integral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persona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mayor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tiempo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 pandemia”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210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$6.200.000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62279">
                <a:tc>
                  <a:txBody>
                    <a:bodyPr/>
                    <a:lstStyle/>
                    <a:p>
                      <a:pPr marL="128270">
                        <a:lnSpc>
                          <a:spcPts val="2305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II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Simposio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prevención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del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embarazo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adolescencia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871219" marR="85090" indent="-780415">
                        <a:lnSpc>
                          <a:spcPct val="108000"/>
                        </a:lnSpc>
                      </a:pPr>
                      <a:r>
                        <a:rPr sz="2000" spc="-30" dirty="0">
                          <a:latin typeface="Calibri"/>
                          <a:cs typeface="Calibri"/>
                        </a:rPr>
                        <a:t>“el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Huila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crece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prevención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del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embarazo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infancia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adolescencia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en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el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contexto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COVID-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19”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160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$3.900.000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36143"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XXIX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JORNADAS HUILENSES DE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PEDIATRIA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curso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virtual: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“Dolor: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el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quinto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signo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vital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en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pediatría”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619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$19.923.925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algn="ctr">
                        <a:lnSpc>
                          <a:spcPts val="2785"/>
                        </a:lnSpc>
                      </a:pPr>
                      <a:r>
                        <a:rPr sz="2400" b="1" spc="-35" dirty="0">
                          <a:latin typeface="Calibri"/>
                          <a:cs typeface="Calibri"/>
                        </a:rPr>
                        <a:t>Totales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1175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$60.323.925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24089" y="238251"/>
            <a:ext cx="69977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Proyección</a:t>
            </a:r>
            <a:r>
              <a:rPr sz="4000" spc="-30" dirty="0"/>
              <a:t> </a:t>
            </a:r>
            <a:r>
              <a:rPr sz="4000" spc="-5" dirty="0"/>
              <a:t>Social</a:t>
            </a:r>
            <a:r>
              <a:rPr sz="4000" spc="-15" dirty="0"/>
              <a:t> </a:t>
            </a:r>
            <a:r>
              <a:rPr sz="4000" dirty="0"/>
              <a:t>-</a:t>
            </a:r>
            <a:r>
              <a:rPr sz="4000" spc="-5" dirty="0"/>
              <a:t> Solidaria</a:t>
            </a:r>
            <a:endParaRPr sz="4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29327" y="1630109"/>
            <a:ext cx="4040841" cy="4424951"/>
          </a:xfrm>
          <a:prstGeom prst="rect">
            <a:avLst/>
          </a:prstGeom>
        </p:spPr>
      </p:pic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86372" y="1630282"/>
          <a:ext cx="3089275" cy="4452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7650"/>
                <a:gridCol w="1551939"/>
              </a:tblGrid>
              <a:tr h="544386">
                <a:tc>
                  <a:txBody>
                    <a:bodyPr/>
                    <a:lstStyle/>
                    <a:p>
                      <a:pPr marL="45085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6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PAÍS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NÚMERO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895"/>
                        </a:lnSpc>
                        <a:spcBef>
                          <a:spcPts val="26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PARTICIPANTES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ARGENTINA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BOLIVIA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CHILE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COLOMBIA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539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ECUADOR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SALVADOR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ESPAÑA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100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ESTADOS</a:t>
                      </a:r>
                      <a:r>
                        <a:rPr sz="12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UNIDOS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22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marL="635" algn="ctr">
                        <a:lnSpc>
                          <a:spcPts val="142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HONDURAS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ISLAS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COCOS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MEXICO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PANAMA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15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PERU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1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URUGUAY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VENEZUELA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3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0502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REPORTA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10041">
                <a:tc>
                  <a:txBody>
                    <a:bodyPr/>
                    <a:lstStyle/>
                    <a:p>
                      <a:pPr marL="273685" marR="264795" indent="288290">
                        <a:lnSpc>
                          <a:spcPts val="1510"/>
                        </a:lnSpc>
                        <a:spcBef>
                          <a:spcPts val="60"/>
                        </a:spcBef>
                      </a:pPr>
                      <a:r>
                        <a:rPr sz="12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 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</a:t>
                      </a:r>
                      <a:r>
                        <a:rPr sz="12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76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624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1003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76171" y="1666134"/>
            <a:ext cx="4371583" cy="442495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24089" y="238251"/>
            <a:ext cx="69977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Proyección</a:t>
            </a:r>
            <a:r>
              <a:rPr sz="4000" spc="-30" dirty="0"/>
              <a:t> </a:t>
            </a:r>
            <a:r>
              <a:rPr sz="4000" spc="-5" dirty="0"/>
              <a:t>Social</a:t>
            </a:r>
            <a:r>
              <a:rPr sz="4000" spc="-15" dirty="0"/>
              <a:t> </a:t>
            </a:r>
            <a:r>
              <a:rPr sz="4000" dirty="0"/>
              <a:t>-</a:t>
            </a:r>
            <a:r>
              <a:rPr sz="4000" spc="-5" dirty="0"/>
              <a:t> Solidaria</a:t>
            </a:r>
            <a:endParaRPr sz="4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241517"/>
            <a:ext cx="541845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517525" algn="ctr">
              <a:lnSpc>
                <a:spcPts val="3120"/>
              </a:lnSpc>
            </a:pPr>
            <a:r>
              <a:rPr sz="2800" b="1" spc="-45" dirty="0">
                <a:solidFill>
                  <a:srgbClr val="FFFFFF"/>
                </a:solidFill>
                <a:latin typeface="Calibri"/>
                <a:cs typeface="Calibri"/>
              </a:rPr>
              <a:t>Venta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servicios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64413" y="1822020"/>
          <a:ext cx="11417935" cy="4767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32020"/>
                <a:gridCol w="1120775"/>
                <a:gridCol w="1917064"/>
                <a:gridCol w="1976120"/>
                <a:gridCol w="1651635"/>
              </a:tblGrid>
              <a:tr h="82296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Nombre</a:t>
                      </a:r>
                      <a:r>
                        <a:rPr sz="24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49860" marR="143510" indent="381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24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fi 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rios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Ingresos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Egresos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10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44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1554480">
                <a:tc>
                  <a:txBody>
                    <a:bodyPr/>
                    <a:lstStyle/>
                    <a:p>
                      <a:pPr marL="90805" marR="104775">
                        <a:lnSpc>
                          <a:spcPct val="1006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Servicios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asistenciales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laboratorio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biología molecular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citogenética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pacientes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usuarios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Hospital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Universitario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Neiva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578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$231.055.144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$216.009.169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9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15,045,974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920240">
                <a:tc>
                  <a:txBody>
                    <a:bodyPr/>
                    <a:lstStyle/>
                    <a:p>
                      <a:pPr marL="90805" marR="122555">
                        <a:lnSpc>
                          <a:spcPct val="1006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Rápida identificación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infección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con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dengue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una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población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riesgo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el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Depto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Huila,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través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validación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prueba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rápida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simplex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ns1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e25bio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573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$84.644.183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$72.774.693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$11.869.490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b="1" spc="-50" dirty="0">
                          <a:latin typeface="Calibri"/>
                          <a:cs typeface="Calibri"/>
                        </a:rPr>
                        <a:t>Total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1.151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793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$315.699.327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793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$288.783.862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793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$26.915.464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793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40414" y="240283"/>
            <a:ext cx="71380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Proyección</a:t>
            </a:r>
            <a:r>
              <a:rPr sz="3600" spc="-20" dirty="0"/>
              <a:t> </a:t>
            </a:r>
            <a:r>
              <a:rPr sz="3600" spc="-5" dirty="0"/>
              <a:t>Social</a:t>
            </a:r>
            <a:r>
              <a:rPr sz="3600" spc="-15" dirty="0"/>
              <a:t> </a:t>
            </a:r>
            <a:r>
              <a:rPr sz="3600" dirty="0"/>
              <a:t>-</a:t>
            </a:r>
            <a:r>
              <a:rPr sz="3600" spc="-20" dirty="0"/>
              <a:t> </a:t>
            </a:r>
            <a:r>
              <a:rPr sz="3600" spc="-5" dirty="0"/>
              <a:t>Remunerada</a:t>
            </a:r>
            <a:endParaRPr sz="3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165837" y="2584791"/>
          <a:ext cx="9881870" cy="1292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8395"/>
                <a:gridCol w="1828800"/>
                <a:gridCol w="1386205"/>
                <a:gridCol w="1931670"/>
                <a:gridCol w="1754504"/>
                <a:gridCol w="1831340"/>
              </a:tblGrid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5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Oferta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Beneficiarios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5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06400" marR="260985" indent="-137795">
                        <a:lnSpc>
                          <a:spcPct val="100800"/>
                        </a:lnSpc>
                        <a:spcBef>
                          <a:spcPts val="14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Ingreso</a:t>
                      </a:r>
                      <a:r>
                        <a:rPr sz="24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2400" b="1" spc="-5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18135" marR="220345" indent="-90170">
                        <a:lnSpc>
                          <a:spcPct val="100800"/>
                        </a:lnSpc>
                        <a:spcBef>
                          <a:spcPts val="14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Egreso</a:t>
                      </a:r>
                      <a:r>
                        <a:rPr sz="2400" b="1" spc="-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2400" b="1" spc="-5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5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383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141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$117.650.000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$74.151.328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$43.498.672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235927" y="4256532"/>
            <a:ext cx="612711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 MT"/>
                <a:cs typeface="Arial MT"/>
              </a:rPr>
              <a:t>Fuente: Coordinación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Proyección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Social-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Facultad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Ciencias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 </a:t>
            </a:r>
            <a:r>
              <a:rPr sz="1400" dirty="0">
                <a:latin typeface="Arial MT"/>
                <a:cs typeface="Arial MT"/>
              </a:rPr>
              <a:t>la </a:t>
            </a:r>
            <a:r>
              <a:rPr sz="1400" spc="-5" dirty="0">
                <a:latin typeface="Arial MT"/>
                <a:cs typeface="Arial MT"/>
              </a:rPr>
              <a:t>Salud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40414" y="240283"/>
            <a:ext cx="71380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Proyección</a:t>
            </a:r>
            <a:r>
              <a:rPr sz="3600" spc="-20" dirty="0"/>
              <a:t> </a:t>
            </a:r>
            <a:r>
              <a:rPr sz="3600" spc="-5" dirty="0"/>
              <a:t>Social</a:t>
            </a:r>
            <a:r>
              <a:rPr sz="3600" spc="-15" dirty="0"/>
              <a:t> </a:t>
            </a:r>
            <a:r>
              <a:rPr sz="3600" dirty="0"/>
              <a:t>-</a:t>
            </a:r>
            <a:r>
              <a:rPr sz="3600" spc="-20" dirty="0"/>
              <a:t> </a:t>
            </a:r>
            <a:r>
              <a:rPr sz="3600" spc="-5" dirty="0"/>
              <a:t>Remunerada</a:t>
            </a:r>
            <a:endParaRPr sz="3600"/>
          </a:p>
        </p:txBody>
      </p:sp>
      <p:sp>
        <p:nvSpPr>
          <p:cNvPr id="5" name="object 5"/>
          <p:cNvSpPr txBox="1"/>
          <p:nvPr/>
        </p:nvSpPr>
        <p:spPr>
          <a:xfrm>
            <a:off x="0" y="1654473"/>
            <a:ext cx="541845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4455" algn="ctr">
              <a:lnSpc>
                <a:spcPts val="311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sz="28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Continuada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98364" y="1911445"/>
          <a:ext cx="11524615" cy="40360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28950"/>
                <a:gridCol w="2110104"/>
                <a:gridCol w="2201545"/>
                <a:gridCol w="2045970"/>
                <a:gridCol w="2118360"/>
              </a:tblGrid>
              <a:tr h="146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584200" marR="575945" indent="108585">
                        <a:lnSpc>
                          <a:spcPct val="100800"/>
                        </a:lnSpc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PROYECCIÓN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r>
                        <a:rPr sz="24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746760" marR="246379" indent="-492759">
                        <a:lnSpc>
                          <a:spcPct val="1008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spc="-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sz="24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EDE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685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PLAN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117475" marR="109220" indent="-1905" algn="ctr">
                        <a:lnSpc>
                          <a:spcPct val="100400"/>
                        </a:lnSpc>
                        <a:spcBef>
                          <a:spcPts val="10"/>
                        </a:spcBef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DESARROLLO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24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NAL  (45%)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55575" marR="147320" algn="ctr">
                        <a:lnSpc>
                          <a:spcPct val="100800"/>
                        </a:lnSpc>
                        <a:spcBef>
                          <a:spcPts val="122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PLAN</a:t>
                      </a:r>
                      <a:r>
                        <a:rPr sz="24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ACCIÓN </a:t>
                      </a:r>
                      <a:r>
                        <a:rPr sz="2400" b="1" spc="-5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FACULTAD </a:t>
                      </a:r>
                      <a:r>
                        <a:rPr sz="24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(40%)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549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66040" algn="ctr">
                        <a:lnSpc>
                          <a:spcPct val="100800"/>
                        </a:lnSpc>
                        <a:spcBef>
                          <a:spcPts val="122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INCENTIVOS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OOR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AD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 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(15%)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5494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>
                        <a:lnSpc>
                          <a:spcPts val="2685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VENTA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SERVICIOS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$26.915.464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$14.130.619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$12.784.845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2685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EDUCACIÓN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584200" marR="575945" indent="-635" algn="ctr">
                        <a:lnSpc>
                          <a:spcPct val="100800"/>
                        </a:lnSpc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CONTINUA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r>
                        <a:rPr sz="24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$43.498.672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$19.574.402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$17.399.469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$6.524.801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>
                        <a:lnSpc>
                          <a:spcPts val="2685"/>
                        </a:lnSpc>
                      </a:pPr>
                      <a:r>
                        <a:rPr sz="24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$70.414.136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$33.705.021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$30.184.314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$6.524.801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73739" y="1315257"/>
            <a:ext cx="541845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1750" algn="ctr">
              <a:lnSpc>
                <a:spcPts val="3115"/>
              </a:lnSpc>
            </a:pP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Excedentes</a:t>
            </a:r>
            <a:r>
              <a:rPr sz="28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Generados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9965" y="6081267"/>
            <a:ext cx="11038840" cy="75120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>
              <a:lnSpc>
                <a:spcPts val="1900"/>
              </a:lnSpc>
              <a:spcBef>
                <a:spcPts val="180"/>
              </a:spcBef>
            </a:pPr>
            <a:r>
              <a:rPr sz="1600" b="1" u="heavy" spc="-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NOTA</a:t>
            </a:r>
            <a:r>
              <a:rPr sz="1600" u="heavy" spc="-3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: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Valores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proyectados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referencia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conciliaciones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ingresos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y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egresos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proyectos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ejecutados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31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diciembre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2020.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Sujeto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 </a:t>
            </a:r>
            <a:r>
              <a:rPr sz="1600" spc="-5" dirty="0">
                <a:latin typeface="Arial MT"/>
                <a:cs typeface="Arial MT"/>
              </a:rPr>
              <a:t>modificaciones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 </a:t>
            </a:r>
            <a:r>
              <a:rPr sz="1600" spc="-5" dirty="0">
                <a:latin typeface="Arial MT"/>
                <a:cs typeface="Arial MT"/>
              </a:rPr>
              <a:t>establezcan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liquidación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final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expedida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por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Oficina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Fondos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Especiales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Universidad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Surcolombiana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40414" y="240283"/>
            <a:ext cx="71380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Proyección</a:t>
            </a:r>
            <a:r>
              <a:rPr sz="3600" spc="-20" dirty="0"/>
              <a:t> </a:t>
            </a:r>
            <a:r>
              <a:rPr sz="3600" spc="-5" dirty="0"/>
              <a:t>Social</a:t>
            </a:r>
            <a:r>
              <a:rPr sz="3600" spc="-15" dirty="0"/>
              <a:t> </a:t>
            </a:r>
            <a:r>
              <a:rPr sz="3600" dirty="0"/>
              <a:t>-</a:t>
            </a:r>
            <a:r>
              <a:rPr sz="3600" spc="-20" dirty="0"/>
              <a:t> </a:t>
            </a:r>
            <a:r>
              <a:rPr sz="3600" spc="-5" dirty="0"/>
              <a:t>Remunerada</a:t>
            </a:r>
            <a:endParaRPr sz="3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36291"/>
            <a:ext cx="837057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95910">
              <a:lnSpc>
                <a:spcPts val="3045"/>
              </a:lnSpc>
            </a:pPr>
            <a:r>
              <a:rPr sz="2800" b="1" spc="-45" dirty="0">
                <a:solidFill>
                  <a:srgbClr val="FFFFFF"/>
                </a:solidFill>
                <a:latin typeface="Calibri"/>
                <a:cs typeface="Calibri"/>
              </a:rPr>
              <a:t>Tabla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resumen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modalidad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proyectos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98364" y="1930204"/>
          <a:ext cx="11872595" cy="4792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455"/>
                <a:gridCol w="1365249"/>
                <a:gridCol w="2014854"/>
                <a:gridCol w="979170"/>
                <a:gridCol w="975995"/>
                <a:gridCol w="970915"/>
                <a:gridCol w="975995"/>
                <a:gridCol w="972820"/>
                <a:gridCol w="970915"/>
              </a:tblGrid>
              <a:tr h="1288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3250">
                        <a:latin typeface="Times New Roman"/>
                        <a:cs typeface="Times New Roman"/>
                      </a:endParaRPr>
                    </a:p>
                    <a:p>
                      <a:pPr marL="7404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Modalidad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165735" marR="158750" indent="169545">
                        <a:lnSpc>
                          <a:spcPct val="108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No.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1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Recursos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ejecutados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(en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465455" marR="457200" algn="ctr">
                        <a:lnSpc>
                          <a:spcPct val="104000"/>
                        </a:lnSpc>
                        <a:spcBef>
                          <a:spcPts val="9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$COP</a:t>
                      </a:r>
                      <a:r>
                        <a:rPr sz="2000" b="1" spc="-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spc="-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 </a:t>
                      </a:r>
                      <a:r>
                        <a:rPr sz="2000" b="1" spc="-434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especie)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5080" indent="-128270">
                        <a:lnSpc>
                          <a:spcPct val="108300"/>
                        </a:lnSpc>
                        <a:spcBef>
                          <a:spcPts val="1050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  s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directos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3335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5080" indent="-27940">
                        <a:lnSpc>
                          <a:spcPct val="108300"/>
                        </a:lnSpc>
                        <a:spcBef>
                          <a:spcPts val="1040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  s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indirectos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3208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ts val="2335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Docentes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594360" indent="-585470">
                        <a:lnSpc>
                          <a:spcPct val="108300"/>
                        </a:lnSpc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 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ts val="2355"/>
                        </a:lnSpc>
                      </a:pP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Horas</a:t>
                      </a:r>
                      <a:r>
                        <a:rPr sz="20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97155" marR="78740" indent="-9525">
                        <a:lnSpc>
                          <a:spcPct val="1083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as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gnac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ón  en</a:t>
                      </a:r>
                      <a:r>
                        <a:rPr sz="2000" b="1" spc="-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agenda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ts val="2345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Estudiantes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594360" indent="-585470">
                        <a:lnSpc>
                          <a:spcPct val="108300"/>
                        </a:lnSpc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 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2335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Graduados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594360" indent="-588645">
                        <a:lnSpc>
                          <a:spcPct val="1083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 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636143">
                <a:tc>
                  <a:txBody>
                    <a:bodyPr/>
                    <a:lstStyle/>
                    <a:p>
                      <a:pPr marL="68580">
                        <a:lnSpc>
                          <a:spcPts val="2295"/>
                        </a:lnSpc>
                      </a:pP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Proyectos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Solidarios-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ts val="2400"/>
                        </a:lnSpc>
                        <a:spcBef>
                          <a:spcPts val="215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(RSU,</a:t>
                      </a:r>
                      <a:r>
                        <a:rPr sz="2000" b="1" spc="-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Institucional)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0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34.839.422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3.423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3.687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2464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72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11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962279">
                <a:tc>
                  <a:txBody>
                    <a:bodyPr/>
                    <a:lstStyle/>
                    <a:p>
                      <a:pPr marL="68580">
                        <a:lnSpc>
                          <a:spcPts val="230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Prácticas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académicas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68580" marR="970915">
                        <a:lnSpc>
                          <a:spcPts val="262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cursos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fund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$0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5160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146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57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636143">
                <a:tc>
                  <a:txBody>
                    <a:bodyPr/>
                    <a:lstStyle/>
                    <a:p>
                      <a:pPr marL="68580">
                        <a:lnSpc>
                          <a:spcPts val="231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Educación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continua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Solidaria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0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60.323.925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1175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46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498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636143">
                <a:tc>
                  <a:txBody>
                    <a:bodyPr/>
                    <a:lstStyle/>
                    <a:p>
                      <a:pPr marL="68580">
                        <a:lnSpc>
                          <a:spcPts val="2290"/>
                        </a:lnSpc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Educación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continua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Remunerada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0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117.650.000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141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26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1504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10007">
                <a:tc>
                  <a:txBody>
                    <a:bodyPr/>
                    <a:lstStyle/>
                    <a:p>
                      <a:pPr marL="68580">
                        <a:lnSpc>
                          <a:spcPts val="2300"/>
                        </a:lnSpc>
                      </a:pP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Venta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Servicios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0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315.699.327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769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382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10007">
                <a:tc>
                  <a:txBody>
                    <a:bodyPr/>
                    <a:lstStyle/>
                    <a:p>
                      <a:pPr marR="61594" algn="r">
                        <a:lnSpc>
                          <a:spcPts val="2305"/>
                        </a:lnSpc>
                      </a:pPr>
                      <a:r>
                        <a:rPr sz="20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27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0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>
                          <a:latin typeface="Calibri"/>
                          <a:cs typeface="Calibri"/>
                        </a:rPr>
                        <a:t>528.512.674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10.668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4.069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111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2.464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264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5"/>
                        </a:lnSpc>
                      </a:pPr>
                      <a:r>
                        <a:rPr sz="2000" b="1" spc="-5" dirty="0">
                          <a:latin typeface="Calibri"/>
                          <a:cs typeface="Calibri"/>
                        </a:rPr>
                        <a:t>15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40414" y="240283"/>
            <a:ext cx="71380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Proyección</a:t>
            </a:r>
            <a:r>
              <a:rPr sz="3600" spc="-25" dirty="0"/>
              <a:t> </a:t>
            </a:r>
            <a:r>
              <a:rPr sz="3600" spc="-5" dirty="0"/>
              <a:t>Social</a:t>
            </a:r>
            <a:r>
              <a:rPr sz="3600" spc="-15" dirty="0"/>
              <a:t> </a:t>
            </a:r>
            <a:r>
              <a:rPr sz="3600" dirty="0"/>
              <a:t>-</a:t>
            </a:r>
            <a:r>
              <a:rPr sz="3600" spc="-20" dirty="0"/>
              <a:t> </a:t>
            </a:r>
            <a:r>
              <a:rPr sz="3600" spc="-5" dirty="0"/>
              <a:t>Remunerada</a:t>
            </a:r>
            <a:endParaRPr sz="3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008" y="3187700"/>
            <a:ext cx="786066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SUBSISTEMA</a:t>
            </a:r>
            <a:r>
              <a:rPr sz="5400" spc="-1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spc="-65" dirty="0">
                <a:solidFill>
                  <a:srgbClr val="000000"/>
                </a:solidFill>
                <a:latin typeface="Calibri"/>
                <a:cs typeface="Calibri"/>
              </a:rPr>
              <a:t>BIENESTAR</a:t>
            </a:r>
            <a:endParaRPr sz="5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259850"/>
            <a:ext cx="644334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424815" algn="ctr">
              <a:lnSpc>
                <a:spcPts val="312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Protocolo</a:t>
            </a: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Bioseguridad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0708" y="4342705"/>
            <a:ext cx="4427969" cy="247223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35609" y="4232780"/>
            <a:ext cx="4182915" cy="258216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9455" y="1861977"/>
            <a:ext cx="4182915" cy="231303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90708" y="1856300"/>
            <a:ext cx="4427970" cy="23130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1211" y="1321873"/>
            <a:ext cx="11096625" cy="1292860"/>
          </a:xfrm>
          <a:prstGeom prst="rect">
            <a:avLst/>
          </a:prstGeom>
          <a:ln w="9525">
            <a:solidFill>
              <a:srgbClr val="00A9BA"/>
            </a:solidFill>
          </a:ln>
        </p:spPr>
        <p:txBody>
          <a:bodyPr vert="horz" wrap="square" lIns="0" tIns="244475" rIns="0" bIns="0" rtlCol="0">
            <a:spAutoFit/>
          </a:bodyPr>
          <a:lstStyle/>
          <a:p>
            <a:pPr marL="4843780" marR="285750" indent="-4551045">
              <a:lnSpc>
                <a:spcPct val="100800"/>
              </a:lnSpc>
              <a:spcBef>
                <a:spcPts val="1925"/>
              </a:spcBef>
            </a:pPr>
            <a:r>
              <a:rPr sz="2400" spc="-240" dirty="0">
                <a:latin typeface="Arial MT"/>
                <a:cs typeface="Arial MT"/>
              </a:rPr>
              <a:t>La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185" dirty="0">
                <a:latin typeface="Arial MT"/>
                <a:cs typeface="Arial MT"/>
              </a:rPr>
              <a:t>oferta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235" dirty="0">
                <a:latin typeface="Arial MT"/>
                <a:cs typeface="Arial MT"/>
              </a:rPr>
              <a:t>académica</a:t>
            </a:r>
            <a:r>
              <a:rPr sz="2400" spc="-105" dirty="0">
                <a:latin typeface="Arial MT"/>
                <a:cs typeface="Arial MT"/>
              </a:rPr>
              <a:t> </a:t>
            </a:r>
            <a:r>
              <a:rPr sz="2400" spc="-240" dirty="0">
                <a:latin typeface="Arial MT"/>
                <a:cs typeface="Arial MT"/>
              </a:rPr>
              <a:t>de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170" dirty="0">
                <a:latin typeface="Arial MT"/>
                <a:cs typeface="Arial MT"/>
              </a:rPr>
              <a:t>la</a:t>
            </a:r>
            <a:r>
              <a:rPr sz="2400" spc="-100" dirty="0">
                <a:latin typeface="Arial MT"/>
                <a:cs typeface="Arial MT"/>
              </a:rPr>
              <a:t> </a:t>
            </a:r>
            <a:r>
              <a:rPr sz="2400" spc="-210" dirty="0">
                <a:latin typeface="Arial MT"/>
                <a:cs typeface="Arial MT"/>
              </a:rPr>
              <a:t>Facultad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220" dirty="0">
                <a:latin typeface="Arial MT"/>
                <a:cs typeface="Arial MT"/>
              </a:rPr>
              <a:t>(Pregrado</a:t>
            </a:r>
            <a:r>
              <a:rPr sz="2400" spc="-105" dirty="0">
                <a:latin typeface="Arial MT"/>
                <a:cs typeface="Arial MT"/>
              </a:rPr>
              <a:t> </a:t>
            </a:r>
            <a:r>
              <a:rPr sz="2400" spc="-220" dirty="0">
                <a:latin typeface="Arial MT"/>
                <a:cs typeface="Arial MT"/>
              </a:rPr>
              <a:t>y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225" dirty="0">
                <a:latin typeface="Arial MT"/>
                <a:cs typeface="Arial MT"/>
              </a:rPr>
              <a:t>Posgrado)</a:t>
            </a:r>
            <a:r>
              <a:rPr sz="2400" spc="-114" dirty="0">
                <a:latin typeface="Arial MT"/>
                <a:cs typeface="Arial MT"/>
              </a:rPr>
              <a:t> </a:t>
            </a:r>
            <a:r>
              <a:rPr sz="2400" spc="-204" dirty="0">
                <a:latin typeface="Arial MT"/>
                <a:cs typeface="Arial MT"/>
              </a:rPr>
              <a:t>está</a:t>
            </a:r>
            <a:r>
              <a:rPr sz="2400" spc="-100" dirty="0">
                <a:latin typeface="Arial MT"/>
                <a:cs typeface="Arial MT"/>
              </a:rPr>
              <a:t> </a:t>
            </a:r>
            <a:r>
              <a:rPr sz="2400" spc="-229" dirty="0">
                <a:latin typeface="Arial MT"/>
                <a:cs typeface="Arial MT"/>
              </a:rPr>
              <a:t>conformada</a:t>
            </a:r>
            <a:r>
              <a:rPr sz="2400" spc="-105" dirty="0">
                <a:latin typeface="Arial MT"/>
                <a:cs typeface="Arial MT"/>
              </a:rPr>
              <a:t> </a:t>
            </a:r>
            <a:r>
              <a:rPr sz="2400" spc="-204" dirty="0">
                <a:latin typeface="Arial MT"/>
                <a:cs typeface="Arial MT"/>
              </a:rPr>
              <a:t>por</a:t>
            </a:r>
            <a:r>
              <a:rPr sz="2400" spc="-125" dirty="0">
                <a:latin typeface="Arial MT"/>
                <a:cs typeface="Arial MT"/>
              </a:rPr>
              <a:t> </a:t>
            </a:r>
            <a:r>
              <a:rPr sz="2400" spc="-240" dirty="0">
                <a:latin typeface="Arial MT"/>
                <a:cs typeface="Arial MT"/>
              </a:rPr>
              <a:t>15</a:t>
            </a:r>
            <a:r>
              <a:rPr sz="2400" spc="-105" dirty="0">
                <a:latin typeface="Arial MT"/>
                <a:cs typeface="Arial MT"/>
              </a:rPr>
              <a:t> </a:t>
            </a:r>
            <a:r>
              <a:rPr sz="2400" spc="-229" dirty="0">
                <a:latin typeface="Arial MT"/>
                <a:cs typeface="Arial MT"/>
              </a:rPr>
              <a:t>programas </a:t>
            </a:r>
            <a:r>
              <a:rPr sz="2400" spc="-655" dirty="0">
                <a:latin typeface="Arial MT"/>
                <a:cs typeface="Arial MT"/>
              </a:rPr>
              <a:t> </a:t>
            </a:r>
            <a:r>
              <a:rPr sz="2400" spc="-220" dirty="0">
                <a:latin typeface="Arial MT"/>
                <a:cs typeface="Arial MT"/>
              </a:rPr>
              <a:t>académicos: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09810" y="153924"/>
            <a:ext cx="41624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25" dirty="0">
                <a:latin typeface="Calibri"/>
                <a:cs typeface="Calibri"/>
              </a:rPr>
              <a:t>Oferta</a:t>
            </a:r>
            <a:r>
              <a:rPr sz="4400" spc="-45" dirty="0">
                <a:latin typeface="Calibri"/>
                <a:cs typeface="Calibri"/>
              </a:rPr>
              <a:t> </a:t>
            </a:r>
            <a:r>
              <a:rPr sz="4400" spc="-15" dirty="0">
                <a:latin typeface="Calibri"/>
                <a:cs typeface="Calibri"/>
              </a:rPr>
              <a:t>Académica</a:t>
            </a:r>
            <a:endParaRPr sz="44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158620" y="2988143"/>
          <a:ext cx="7899400" cy="3350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56070"/>
                <a:gridCol w="1223645"/>
              </a:tblGrid>
              <a:tr h="370840">
                <a:tc>
                  <a:txBody>
                    <a:bodyPr/>
                    <a:lstStyle/>
                    <a:p>
                      <a:pPr marL="28702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b="1" i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20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OG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</a:t>
                      </a:r>
                      <a:r>
                        <a:rPr sz="20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2000" b="1" i="1" spc="-1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ACAD</a:t>
                      </a:r>
                      <a:r>
                        <a:rPr sz="2000" b="1" i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É</a:t>
                      </a:r>
                      <a:r>
                        <a:rPr sz="20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b="1" i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2000" b="1" i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000" b="1" i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b="1" spc="-2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OFERTAS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i="1" spc="-235" dirty="0">
                          <a:latin typeface="Arial"/>
                          <a:cs typeface="Arial"/>
                        </a:rPr>
                        <a:t>PROFESIONALES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2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49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i="1" spc="-220" dirty="0">
                          <a:latin typeface="Arial"/>
                          <a:cs typeface="Arial"/>
                        </a:rPr>
                        <a:t>ESPECIALIZACIONES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20" dirty="0">
                          <a:latin typeface="Arial"/>
                          <a:cs typeface="Arial"/>
                        </a:rPr>
                        <a:t>MULTIDISCIPLINARIAS</a:t>
                      </a:r>
                      <a:r>
                        <a:rPr sz="2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29" dirty="0">
                          <a:latin typeface="Arial"/>
                          <a:cs typeface="Arial"/>
                        </a:rPr>
                        <a:t>PROPIAS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1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i="1" spc="-220" dirty="0">
                          <a:latin typeface="Arial"/>
                          <a:cs typeface="Arial"/>
                        </a:rPr>
                        <a:t>ESPECIALIZACIONES</a:t>
                      </a:r>
                      <a:r>
                        <a:rPr sz="2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20" dirty="0">
                          <a:latin typeface="Arial"/>
                          <a:cs typeface="Arial"/>
                        </a:rPr>
                        <a:t>MULTIDISCIPLINARIAS</a:t>
                      </a:r>
                      <a:r>
                        <a:rPr sz="2000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50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2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45" dirty="0">
                          <a:latin typeface="Arial"/>
                          <a:cs typeface="Arial"/>
                        </a:rPr>
                        <a:t>CONVENIO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2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i="1" spc="-220" dirty="0">
                          <a:latin typeface="Arial"/>
                          <a:cs typeface="Arial"/>
                        </a:rPr>
                        <a:t>ESPECIALIZACIONES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15" dirty="0">
                          <a:latin typeface="Arial"/>
                          <a:cs typeface="Arial"/>
                        </a:rPr>
                        <a:t>CLÍNICAS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50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40" dirty="0">
                          <a:latin typeface="Arial"/>
                          <a:cs typeface="Arial"/>
                        </a:rPr>
                        <a:t>ENFERMERÍA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2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81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i="1" spc="5" dirty="0">
                          <a:latin typeface="Arial"/>
                          <a:cs typeface="Arial"/>
                        </a:rPr>
                        <a:t>ESPE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spc="-5" dirty="0">
                          <a:latin typeface="Arial"/>
                          <a:cs typeface="Arial"/>
                        </a:rPr>
                        <a:t>Z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000" i="1" spc="-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Í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000" i="1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20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000" i="1" spc="-1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000" i="1" dirty="0">
                          <a:latin typeface="Arial"/>
                          <a:cs typeface="Arial"/>
                        </a:rPr>
                        <a:t>NA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5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936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000" i="1" spc="-220" dirty="0">
                          <a:latin typeface="Arial"/>
                          <a:cs typeface="Arial"/>
                        </a:rPr>
                        <a:t>SUB-ESPECIALIZACIONES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15" dirty="0">
                          <a:latin typeface="Arial"/>
                          <a:cs typeface="Arial"/>
                        </a:rPr>
                        <a:t>CLÍNICAS</a:t>
                      </a:r>
                      <a:r>
                        <a:rPr sz="2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50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2000" i="1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i="1" spc="-225" dirty="0">
                          <a:latin typeface="Arial"/>
                          <a:cs typeface="Arial"/>
                        </a:rPr>
                        <a:t>MEDICINA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1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68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i="1" spc="-235" dirty="0">
                          <a:latin typeface="Arial"/>
                          <a:cs typeface="Arial"/>
                        </a:rPr>
                        <a:t>MAESTRÍA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1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81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5687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000" i="1" spc="-265" dirty="0">
                          <a:latin typeface="Arial"/>
                          <a:cs typeface="Arial"/>
                        </a:rPr>
                        <a:t>DOCTORADO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2000" dirty="0">
                          <a:latin typeface="Arial MT"/>
                          <a:cs typeface="Arial MT"/>
                        </a:rPr>
                        <a:t>1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3936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259850"/>
            <a:ext cx="644334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59815">
              <a:lnSpc>
                <a:spcPts val="312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Sensibilización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0811" y="1861025"/>
            <a:ext cx="7816645" cy="474625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1235167"/>
            <a:ext cx="7643495" cy="436245"/>
            <a:chOff x="-6350" y="1235167"/>
            <a:chExt cx="7643495" cy="436245"/>
          </a:xfrm>
        </p:grpSpPr>
        <p:sp>
          <p:nvSpPr>
            <p:cNvPr id="3" name="object 3"/>
            <p:cNvSpPr/>
            <p:nvPr/>
          </p:nvSpPr>
          <p:spPr>
            <a:xfrm>
              <a:off x="0" y="1241517"/>
              <a:ext cx="7630795" cy="423545"/>
            </a:xfrm>
            <a:custGeom>
              <a:avLst/>
              <a:gdLst/>
              <a:ahLst/>
              <a:cxnLst/>
              <a:rect l="l" t="t" r="r" b="b"/>
              <a:pathLst>
                <a:path w="7630795" h="423544">
                  <a:moveTo>
                    <a:pt x="7630468" y="0"/>
                  </a:moveTo>
                  <a:lnTo>
                    <a:pt x="0" y="0"/>
                  </a:lnTo>
                  <a:lnTo>
                    <a:pt x="0" y="423080"/>
                  </a:lnTo>
                  <a:lnTo>
                    <a:pt x="7630468" y="423080"/>
                  </a:lnTo>
                  <a:lnTo>
                    <a:pt x="7630468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241517"/>
              <a:ext cx="7630795" cy="423545"/>
            </a:xfrm>
            <a:custGeom>
              <a:avLst/>
              <a:gdLst/>
              <a:ahLst/>
              <a:cxnLst/>
              <a:rect l="l" t="t" r="r" b="b"/>
              <a:pathLst>
                <a:path w="7630795" h="423544">
                  <a:moveTo>
                    <a:pt x="0" y="0"/>
                  </a:moveTo>
                  <a:lnTo>
                    <a:pt x="7630469" y="0"/>
                  </a:lnTo>
                  <a:lnTo>
                    <a:pt x="7630469" y="423080"/>
                  </a:lnTo>
                  <a:lnTo>
                    <a:pt x="0" y="42308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171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693773" y="1184147"/>
            <a:ext cx="650303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20" dirty="0">
                <a:solidFill>
                  <a:srgbClr val="FFFFFF"/>
                </a:solidFill>
                <a:latin typeface="Calibri"/>
                <a:cs typeface="Calibri"/>
              </a:rPr>
              <a:t>Entrega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elementos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de Bioseguridad</a:t>
            </a:r>
            <a:endParaRPr sz="3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46999" y="1951989"/>
          <a:ext cx="5713095" cy="4462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/>
                <a:gridCol w="1629410"/>
              </a:tblGrid>
              <a:tr h="5181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Beneficiarios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Docentes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61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Residentes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Esp.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Clínicas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36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Estudiantes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internado 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rotatorio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64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Laboratorio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genética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 marR="1121410">
                        <a:lnSpc>
                          <a:spcPct val="100800"/>
                        </a:lnSpc>
                        <a:spcBef>
                          <a:spcPts val="13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Laboratorio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Infección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 </a:t>
                      </a:r>
                      <a:r>
                        <a:rPr sz="2400" spc="-5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inmunología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9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256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 marR="803910">
                        <a:lnSpc>
                          <a:spcPct val="100800"/>
                        </a:lnSpc>
                        <a:spcBef>
                          <a:spcPts val="130"/>
                        </a:spcBef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Personas administrativo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servicios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generales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5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9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256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R="84455" algn="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0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2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Kits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179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373197" y="2482931"/>
          <a:ext cx="5414645" cy="3335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23004"/>
                <a:gridCol w="1671954"/>
              </a:tblGrid>
              <a:tr h="944880">
                <a:tc>
                  <a:txBody>
                    <a:bodyPr/>
                    <a:lstStyle/>
                    <a:p>
                      <a:pPr marL="90805" marR="1669414">
                        <a:lnSpc>
                          <a:spcPct val="101400"/>
                        </a:lnSpc>
                        <a:spcBef>
                          <a:spcPts val="110"/>
                        </a:spcBef>
                      </a:pP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Insumos de 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Higi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ni</a:t>
                      </a:r>
                      <a:r>
                        <a:rPr sz="28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28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40"/>
                        </a:spcBef>
                      </a:pP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6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1554480">
                <a:tc>
                  <a:txBody>
                    <a:bodyPr/>
                    <a:lstStyle/>
                    <a:p>
                      <a:pPr marL="90805" marR="767715">
                        <a:lnSpc>
                          <a:spcPct val="100800"/>
                        </a:lnSpc>
                        <a:spcBef>
                          <a:spcPts val="125"/>
                        </a:spcBef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Laboratorios</a:t>
                      </a:r>
                      <a:r>
                        <a:rPr sz="24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(tapaboca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institucional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4,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gel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antibacterial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750ml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1,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alcohol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750ml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1).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38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0805" marR="102235">
                        <a:lnSpc>
                          <a:spcPct val="100800"/>
                        </a:lnSpc>
                        <a:spcBef>
                          <a:spcPts val="12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Kit de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higienización personal </a:t>
                      </a:r>
                      <a:r>
                        <a:rPr sz="2400" spc="-5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vigilancia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(portería)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578485" marR="231140" indent="-340360">
                        <a:lnSpc>
                          <a:spcPct val="100800"/>
                        </a:lnSpc>
                        <a:spcBef>
                          <a:spcPts val="12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24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veces</a:t>
                      </a:r>
                      <a:r>
                        <a:rPr sz="24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al </a:t>
                      </a:r>
                      <a:r>
                        <a:rPr sz="2400" spc="-5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mes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" y="1359501"/>
            <a:ext cx="644334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59815">
              <a:lnSpc>
                <a:spcPts val="3245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PVE</a:t>
            </a:r>
            <a:r>
              <a:rPr sz="28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Biológico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9116" y="2116835"/>
            <a:ext cx="59112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Calibri"/>
                <a:cs typeface="Calibri"/>
              </a:rPr>
              <a:t>RELACIÓN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DE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EVENTOS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POR EXPOSICIÓN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A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BIOLÓGICOS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791021" y="2757647"/>
          <a:ext cx="8929370" cy="4066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29250"/>
                <a:gridCol w="3480434"/>
              </a:tblGrid>
              <a:tr h="9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Caracterización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330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40715" marR="633730" indent="73660">
                        <a:lnSpc>
                          <a:spcPct val="101400"/>
                        </a:lnSpc>
                        <a:spcBef>
                          <a:spcPts val="110"/>
                        </a:spcBef>
                      </a:pP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N°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eventos </a:t>
                      </a:r>
                      <a:r>
                        <a:rPr sz="2800" b="1" spc="-6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ocurridos</a:t>
                      </a:r>
                      <a:r>
                        <a:rPr sz="28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20" dirty="0">
                          <a:latin typeface="Calibri"/>
                          <a:cs typeface="Calibri"/>
                        </a:rPr>
                        <a:t>Programa</a:t>
                      </a:r>
                      <a:r>
                        <a:rPr sz="2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15" dirty="0">
                          <a:latin typeface="Calibri"/>
                          <a:cs typeface="Calibri"/>
                        </a:rPr>
                        <a:t>enfermería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5" dirty="0">
                          <a:latin typeface="Calibri"/>
                          <a:cs typeface="Calibri"/>
                        </a:rPr>
                        <a:t>Docentes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5" dirty="0">
                          <a:latin typeface="Calibri"/>
                          <a:cs typeface="Calibri"/>
                        </a:rPr>
                        <a:t>11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5" dirty="0">
                          <a:latin typeface="Calibri"/>
                          <a:cs typeface="Calibri"/>
                        </a:rPr>
                        <a:t>Estudiantes</a:t>
                      </a:r>
                      <a:r>
                        <a:rPr sz="2800" spc="-5" dirty="0">
                          <a:latin typeface="Calibri"/>
                          <a:cs typeface="Calibri"/>
                        </a:rPr>
                        <a:t> Especialidades</a:t>
                      </a:r>
                      <a:r>
                        <a:rPr sz="2800" spc="-10" dirty="0">
                          <a:latin typeface="Calibri"/>
                          <a:cs typeface="Calibri"/>
                        </a:rPr>
                        <a:t> Clínicas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5" dirty="0">
                          <a:latin typeface="Calibri"/>
                          <a:cs typeface="Calibri"/>
                        </a:rPr>
                        <a:t>15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5" dirty="0">
                          <a:latin typeface="Calibri"/>
                          <a:cs typeface="Calibri"/>
                        </a:rPr>
                        <a:t>Estudiantes</a:t>
                      </a:r>
                      <a:r>
                        <a:rPr sz="2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800" spc="-10" dirty="0">
                          <a:latin typeface="Calibri"/>
                          <a:cs typeface="Calibri"/>
                        </a:rPr>
                        <a:t> Internado</a:t>
                      </a:r>
                      <a:r>
                        <a:rPr sz="2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25" dirty="0">
                          <a:latin typeface="Calibri"/>
                          <a:cs typeface="Calibri"/>
                        </a:rPr>
                        <a:t>Rotatorio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5" dirty="0">
                          <a:latin typeface="Calibri"/>
                          <a:cs typeface="Calibri"/>
                        </a:rPr>
                        <a:t>38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5" dirty="0">
                          <a:latin typeface="Calibri"/>
                          <a:cs typeface="Calibri"/>
                        </a:rPr>
                        <a:t>Administrativos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0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b="1" spc="-75" dirty="0">
                          <a:latin typeface="Calibri"/>
                          <a:cs typeface="Calibri"/>
                        </a:rPr>
                        <a:t>TOTAL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b="1" spc="5" dirty="0">
                          <a:latin typeface="Calibri"/>
                          <a:cs typeface="Calibri"/>
                        </a:rPr>
                        <a:t>64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" y="1241517"/>
            <a:ext cx="6443345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R="377190" algn="ctr">
              <a:lnSpc>
                <a:spcPts val="324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Seguimiento</a:t>
            </a: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COVID-19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5593" y="1689608"/>
            <a:ext cx="10579735" cy="4862830"/>
          </a:xfrm>
          <a:prstGeom prst="rect">
            <a:avLst/>
          </a:prstGeom>
        </p:spPr>
        <p:txBody>
          <a:bodyPr vert="horz" wrap="square" lIns="0" tIns="222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5"/>
              </a:spcBef>
            </a:pPr>
            <a:r>
              <a:rPr sz="2700" dirty="0">
                <a:latin typeface="Arial MT"/>
                <a:cs typeface="Arial MT"/>
              </a:rPr>
              <a:t>RU</a:t>
            </a:r>
            <a:r>
              <a:rPr sz="2700" spc="-200" dirty="0">
                <a:latin typeface="Arial MT"/>
                <a:cs typeface="Arial MT"/>
              </a:rPr>
              <a:t>T</a:t>
            </a:r>
            <a:r>
              <a:rPr sz="2700" dirty="0">
                <a:latin typeface="Arial MT"/>
                <a:cs typeface="Arial MT"/>
              </a:rPr>
              <a:t>A</a:t>
            </a:r>
            <a:r>
              <a:rPr sz="2700" spc="-15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d</a:t>
            </a:r>
            <a:r>
              <a:rPr sz="2700" dirty="0">
                <a:latin typeface="Arial MT"/>
                <a:cs typeface="Arial MT"/>
              </a:rPr>
              <a:t>e</a:t>
            </a:r>
            <a:r>
              <a:rPr sz="2700" spc="-5" dirty="0">
                <a:latin typeface="Arial MT"/>
                <a:cs typeface="Arial MT"/>
              </a:rPr>
              <a:t> aten</a:t>
            </a:r>
            <a:r>
              <a:rPr sz="2700" dirty="0">
                <a:latin typeface="Arial MT"/>
                <a:cs typeface="Arial MT"/>
              </a:rPr>
              <a:t>ci</a:t>
            </a:r>
            <a:r>
              <a:rPr sz="2700" spc="-5" dirty="0">
                <a:latin typeface="Arial MT"/>
                <a:cs typeface="Arial MT"/>
              </a:rPr>
              <a:t>ón</a:t>
            </a:r>
            <a:r>
              <a:rPr sz="2700" dirty="0">
                <a:latin typeface="Arial MT"/>
                <a:cs typeface="Arial MT"/>
              </a:rPr>
              <a:t>:</a:t>
            </a:r>
            <a:endParaRPr sz="2700">
              <a:latin typeface="Arial MT"/>
              <a:cs typeface="Arial MT"/>
            </a:endParaRPr>
          </a:p>
          <a:p>
            <a:pPr marL="469900" marR="5080" indent="-457200">
              <a:lnSpc>
                <a:spcPct val="100400"/>
              </a:lnSpc>
              <a:spcBef>
                <a:spcPts val="1645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700" b="1" spc="-5" dirty="0">
                <a:latin typeface="Arial"/>
                <a:cs typeface="Arial"/>
              </a:rPr>
              <a:t>Seguimiento</a:t>
            </a:r>
            <a:r>
              <a:rPr sz="2700" b="1" dirty="0">
                <a:latin typeface="Arial"/>
                <a:cs typeface="Arial"/>
              </a:rPr>
              <a:t> </a:t>
            </a:r>
            <a:r>
              <a:rPr sz="2700" dirty="0">
                <a:latin typeface="Arial MT"/>
                <a:cs typeface="Arial MT"/>
              </a:rPr>
              <a:t>y</a:t>
            </a:r>
            <a:r>
              <a:rPr sz="2700" spc="-5" dirty="0">
                <a:latin typeface="Arial MT"/>
                <a:cs typeface="Arial MT"/>
              </a:rPr>
              <a:t> valoración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por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parte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de </a:t>
            </a:r>
            <a:r>
              <a:rPr sz="2700" b="1" spc="-5" dirty="0">
                <a:latin typeface="Arial"/>
                <a:cs typeface="Arial"/>
              </a:rPr>
              <a:t>médico</a:t>
            </a:r>
            <a:r>
              <a:rPr sz="2700" b="1" dirty="0">
                <a:latin typeface="Arial"/>
                <a:cs typeface="Arial"/>
              </a:rPr>
              <a:t> </a:t>
            </a:r>
            <a:r>
              <a:rPr sz="2700" b="1" spc="-5" dirty="0">
                <a:latin typeface="Arial"/>
                <a:cs typeface="Arial"/>
              </a:rPr>
              <a:t>laboral</a:t>
            </a:r>
            <a:r>
              <a:rPr sz="2700" spc="-5" dirty="0">
                <a:latin typeface="Arial MT"/>
                <a:cs typeface="Arial MT"/>
              </a:rPr>
              <a:t>, indicando </a:t>
            </a:r>
            <a:r>
              <a:rPr sz="2700" spc="-735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las recomendaciones </a:t>
            </a:r>
            <a:r>
              <a:rPr sz="2700" dirty="0">
                <a:latin typeface="Arial MT"/>
                <a:cs typeface="Arial MT"/>
              </a:rPr>
              <a:t>a</a:t>
            </a:r>
            <a:r>
              <a:rPr sz="2700" spc="-5" dirty="0">
                <a:latin typeface="Arial MT"/>
                <a:cs typeface="Arial MT"/>
              </a:rPr>
              <a:t> los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casos positivos, sospechosos</a:t>
            </a:r>
            <a:r>
              <a:rPr sz="2700" dirty="0">
                <a:latin typeface="Arial MT"/>
                <a:cs typeface="Arial MT"/>
              </a:rPr>
              <a:t> y</a:t>
            </a:r>
            <a:r>
              <a:rPr sz="2700" spc="-5" dirty="0">
                <a:latin typeface="Arial MT"/>
                <a:cs typeface="Arial MT"/>
              </a:rPr>
              <a:t> en 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aislamiento</a:t>
            </a:r>
            <a:r>
              <a:rPr sz="2700" spc="-1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preventivo.</a:t>
            </a:r>
            <a:endParaRPr sz="2700">
              <a:latin typeface="Arial MT"/>
              <a:cs typeface="Arial MT"/>
            </a:endParaRPr>
          </a:p>
          <a:p>
            <a:pPr marL="469900" marR="575945" indent="-457200">
              <a:lnSpc>
                <a:spcPts val="3190"/>
              </a:lnSpc>
              <a:spcBef>
                <a:spcPts val="70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700" b="1" spc="-5" dirty="0">
                <a:latin typeface="Arial"/>
                <a:cs typeface="Arial"/>
              </a:rPr>
              <a:t>Seguimiento</a:t>
            </a:r>
            <a:r>
              <a:rPr sz="2700" b="1" dirty="0">
                <a:latin typeface="Arial"/>
                <a:cs typeface="Arial"/>
              </a:rPr>
              <a:t> </a:t>
            </a:r>
            <a:r>
              <a:rPr sz="2700" spc="-5" dirty="0">
                <a:latin typeface="Arial MT"/>
                <a:cs typeface="Arial MT"/>
              </a:rPr>
              <a:t>por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parte de </a:t>
            </a:r>
            <a:r>
              <a:rPr sz="2700" dirty="0">
                <a:latin typeface="Arial MT"/>
                <a:cs typeface="Arial MT"/>
              </a:rPr>
              <a:t>la </a:t>
            </a:r>
            <a:r>
              <a:rPr sz="2700" b="1" spc="-5" dirty="0">
                <a:latin typeface="Arial"/>
                <a:cs typeface="Arial"/>
              </a:rPr>
              <a:t>psicologa laboral </a:t>
            </a:r>
            <a:r>
              <a:rPr sz="2700" dirty="0">
                <a:latin typeface="Arial MT"/>
                <a:cs typeface="Arial MT"/>
              </a:rPr>
              <a:t>a</a:t>
            </a:r>
            <a:r>
              <a:rPr sz="2700" spc="-5" dirty="0">
                <a:latin typeface="Arial MT"/>
                <a:cs typeface="Arial MT"/>
              </a:rPr>
              <a:t> los casos 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negativos,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positivos,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sospechosos</a:t>
            </a:r>
            <a:r>
              <a:rPr sz="2700" dirty="0">
                <a:latin typeface="Arial MT"/>
                <a:cs typeface="Arial MT"/>
              </a:rPr>
              <a:t> y </a:t>
            </a:r>
            <a:r>
              <a:rPr sz="2700" spc="-5" dirty="0">
                <a:latin typeface="Arial MT"/>
                <a:cs typeface="Arial MT"/>
              </a:rPr>
              <a:t>en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aislamiento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preventivo.</a:t>
            </a:r>
            <a:endParaRPr sz="2700">
              <a:latin typeface="Arial MT"/>
              <a:cs typeface="Arial MT"/>
            </a:endParaRPr>
          </a:p>
          <a:p>
            <a:pPr marL="469900" marR="1129030" indent="-457200">
              <a:lnSpc>
                <a:spcPts val="3190"/>
              </a:lnSpc>
              <a:spcBef>
                <a:spcPts val="72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700" spc="-5" dirty="0">
                <a:latin typeface="Arial MT"/>
                <a:cs typeface="Arial MT"/>
              </a:rPr>
              <a:t>El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médico laboral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emite </a:t>
            </a:r>
            <a:r>
              <a:rPr sz="2700" b="1" spc="-5" dirty="0">
                <a:latin typeface="Arial"/>
                <a:cs typeface="Arial"/>
              </a:rPr>
              <a:t>certificado</a:t>
            </a:r>
            <a:r>
              <a:rPr sz="2700" b="1" dirty="0">
                <a:latin typeface="Arial"/>
                <a:cs typeface="Arial"/>
              </a:rPr>
              <a:t> de</a:t>
            </a:r>
            <a:r>
              <a:rPr sz="2700" b="1" spc="-10" dirty="0">
                <a:latin typeface="Arial"/>
                <a:cs typeface="Arial"/>
              </a:rPr>
              <a:t> </a:t>
            </a:r>
            <a:r>
              <a:rPr sz="2700" b="1" spc="-5" dirty="0">
                <a:latin typeface="Arial"/>
                <a:cs typeface="Arial"/>
              </a:rPr>
              <a:t>reintegro</a:t>
            </a:r>
            <a:r>
              <a:rPr sz="2700" spc="-5" dirty="0">
                <a:latin typeface="Arial MT"/>
                <a:cs typeface="Arial MT"/>
              </a:rPr>
              <a:t>, luego de </a:t>
            </a:r>
            <a:r>
              <a:rPr sz="2700" spc="-74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culminar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el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proceso de aislamiento en cada caso.</a:t>
            </a:r>
            <a:endParaRPr sz="2700">
              <a:latin typeface="Arial MT"/>
              <a:cs typeface="Arial MT"/>
            </a:endParaRPr>
          </a:p>
          <a:p>
            <a:pPr marL="469900" indent="-45720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700" spc="-5" dirty="0">
                <a:latin typeface="Arial MT"/>
                <a:cs typeface="Arial MT"/>
              </a:rPr>
              <a:t>Emisión certificado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de incapacidad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(ARL</a:t>
            </a:r>
            <a:r>
              <a:rPr sz="2700" spc="-1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SURA).</a:t>
            </a:r>
            <a:endParaRPr sz="2700">
              <a:latin typeface="Arial MT"/>
              <a:cs typeface="Arial MT"/>
            </a:endParaRPr>
          </a:p>
          <a:p>
            <a:pPr marL="469900" indent="-457200">
              <a:lnSpc>
                <a:spcPct val="100000"/>
              </a:lnSpc>
              <a:spcBef>
                <a:spcPts val="55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700" spc="-5" dirty="0">
                <a:latin typeface="Arial MT"/>
                <a:cs typeface="Arial MT"/>
              </a:rPr>
              <a:t>Evaluación </a:t>
            </a:r>
            <a:r>
              <a:rPr sz="2700" dirty="0">
                <a:latin typeface="Arial MT"/>
                <a:cs typeface="Arial MT"/>
              </a:rPr>
              <a:t>y </a:t>
            </a:r>
            <a:r>
              <a:rPr sz="2700" spc="-5" dirty="0">
                <a:latin typeface="Arial MT"/>
                <a:cs typeface="Arial MT"/>
              </a:rPr>
              <a:t>calificación del</a:t>
            </a:r>
            <a:r>
              <a:rPr sz="27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caso (ARL</a:t>
            </a:r>
            <a:r>
              <a:rPr sz="2700" spc="-100" dirty="0">
                <a:latin typeface="Arial MT"/>
                <a:cs typeface="Arial MT"/>
              </a:rPr>
              <a:t> </a:t>
            </a:r>
            <a:r>
              <a:rPr sz="2700" spc="-5" dirty="0">
                <a:latin typeface="Arial MT"/>
                <a:cs typeface="Arial MT"/>
              </a:rPr>
              <a:t>SURA).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1554689"/>
            <a:ext cx="9838690" cy="436245"/>
            <a:chOff x="-6350" y="1554689"/>
            <a:chExt cx="9838690" cy="436245"/>
          </a:xfrm>
        </p:grpSpPr>
        <p:sp>
          <p:nvSpPr>
            <p:cNvPr id="3" name="object 3"/>
            <p:cNvSpPr/>
            <p:nvPr/>
          </p:nvSpPr>
          <p:spPr>
            <a:xfrm>
              <a:off x="0" y="1561039"/>
              <a:ext cx="9825990" cy="423545"/>
            </a:xfrm>
            <a:custGeom>
              <a:avLst/>
              <a:gdLst/>
              <a:ahLst/>
              <a:cxnLst/>
              <a:rect l="l" t="t" r="r" b="b"/>
              <a:pathLst>
                <a:path w="9825990" h="423544">
                  <a:moveTo>
                    <a:pt x="9825410" y="0"/>
                  </a:moveTo>
                  <a:lnTo>
                    <a:pt x="0" y="0"/>
                  </a:lnTo>
                  <a:lnTo>
                    <a:pt x="0" y="423078"/>
                  </a:lnTo>
                  <a:lnTo>
                    <a:pt x="9825410" y="423078"/>
                  </a:lnTo>
                  <a:lnTo>
                    <a:pt x="9825410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561039"/>
              <a:ext cx="9825990" cy="423545"/>
            </a:xfrm>
            <a:custGeom>
              <a:avLst/>
              <a:gdLst/>
              <a:ahLst/>
              <a:cxnLst/>
              <a:rect l="l" t="t" r="r" b="b"/>
              <a:pathLst>
                <a:path w="9825990" h="423544">
                  <a:moveTo>
                    <a:pt x="0" y="0"/>
                  </a:moveTo>
                  <a:lnTo>
                    <a:pt x="9825411" y="0"/>
                  </a:lnTo>
                  <a:lnTo>
                    <a:pt x="9825411" y="423080"/>
                  </a:lnTo>
                  <a:lnTo>
                    <a:pt x="0" y="42308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171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-1" y="1533652"/>
            <a:ext cx="98196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91869">
              <a:lnSpc>
                <a:spcPct val="100000"/>
              </a:lnSpc>
              <a:spcBef>
                <a:spcPts val="100"/>
              </a:spcBef>
            </a:pP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Apoyo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conectividad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programa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40" dirty="0">
                <a:solidFill>
                  <a:srgbClr val="FFFFFF"/>
                </a:solidFill>
                <a:latin typeface="Calibri"/>
                <a:cs typeface="Calibri"/>
              </a:rPr>
              <a:t>Tablet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USCO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94401" y="2476428"/>
          <a:ext cx="10165080" cy="23831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189"/>
                <a:gridCol w="2029460"/>
                <a:gridCol w="2029460"/>
                <a:gridCol w="2029460"/>
                <a:gridCol w="2029460"/>
              </a:tblGrid>
              <a:tr h="541487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ESTUDIANTES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BENEFICIRIOS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742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60">
                <a:tc rowSpan="2">
                  <a:txBody>
                    <a:bodyPr/>
                    <a:lstStyle/>
                    <a:p>
                      <a:pPr marL="245110">
                        <a:lnSpc>
                          <a:spcPts val="2780"/>
                        </a:lnSpc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14655">
                        <a:lnSpc>
                          <a:spcPts val="2780"/>
                        </a:lnSpc>
                      </a:pPr>
                      <a:r>
                        <a:rPr sz="2400" spc="-35" dirty="0">
                          <a:latin typeface="Calibri"/>
                          <a:cs typeface="Calibri"/>
                        </a:rPr>
                        <a:t>APOYO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CONECTIVIDAD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00150">
                        <a:lnSpc>
                          <a:spcPts val="2780"/>
                        </a:lnSpc>
                      </a:pPr>
                      <a:r>
                        <a:rPr sz="2400" spc="-35" dirty="0">
                          <a:latin typeface="Calibri"/>
                          <a:cs typeface="Calibri"/>
                        </a:rPr>
                        <a:t>TABLET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USCO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2020-1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2020-2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2020-1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2020-2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68580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Medicina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68580">
                        <a:lnSpc>
                          <a:spcPts val="2780"/>
                        </a:lnSpc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Enfermería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68580">
                        <a:lnSpc>
                          <a:spcPts val="2780"/>
                        </a:lnSpc>
                      </a:pPr>
                      <a:r>
                        <a:rPr sz="24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23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37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688115" y="240283"/>
            <a:ext cx="729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Actividades</a:t>
            </a:r>
            <a:r>
              <a:rPr sz="3600" spc="-10" dirty="0"/>
              <a:t> </a:t>
            </a:r>
            <a:r>
              <a:rPr sz="3600" spc="-5" dirty="0"/>
              <a:t>Frente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10" dirty="0"/>
              <a:t> </a:t>
            </a:r>
            <a:r>
              <a:rPr sz="3600" dirty="0"/>
              <a:t>la</a:t>
            </a:r>
            <a:r>
              <a:rPr sz="3600" spc="-5" dirty="0"/>
              <a:t> Pandemia</a:t>
            </a:r>
            <a:endParaRPr sz="3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8803" y="1641215"/>
            <a:ext cx="4300781" cy="410583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8969" y="1791899"/>
            <a:ext cx="3879546" cy="380446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03263" y="1270693"/>
            <a:ext cx="3154679" cy="252805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32129" y="238251"/>
            <a:ext cx="524383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/>
              <a:t>Noche</a:t>
            </a:r>
            <a:r>
              <a:rPr sz="4000" spc="-25" dirty="0"/>
              <a:t> </a:t>
            </a:r>
            <a:r>
              <a:rPr sz="4000" spc="-5" dirty="0"/>
              <a:t>de</a:t>
            </a:r>
            <a:r>
              <a:rPr sz="4000" spc="-25" dirty="0"/>
              <a:t> </a:t>
            </a:r>
            <a:r>
              <a:rPr sz="4000" spc="-5" dirty="0"/>
              <a:t>los</a:t>
            </a:r>
            <a:r>
              <a:rPr sz="4000" spc="-25" dirty="0"/>
              <a:t> </a:t>
            </a:r>
            <a:r>
              <a:rPr sz="4000" spc="-5" dirty="0"/>
              <a:t>Mejores</a:t>
            </a:r>
            <a:endParaRPr sz="4000"/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03263" y="4011560"/>
            <a:ext cx="3154679" cy="2212257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008" y="3187700"/>
            <a:ext cx="5203825" cy="16744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sz="5400" spc="-10" dirty="0">
                <a:solidFill>
                  <a:srgbClr val="000000"/>
                </a:solidFill>
                <a:latin typeface="Calibri"/>
                <a:cs typeface="Calibri"/>
              </a:rPr>
              <a:t>SUBSISTEMA DE 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400" dirty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sz="5400" spc="5" dirty="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I</a:t>
            </a:r>
            <a:r>
              <a:rPr sz="5400" dirty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I</a:t>
            </a:r>
            <a:r>
              <a:rPr sz="5400" spc="-55" dirty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sz="5400" dirty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sz="5400" spc="-65" dirty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5400" spc="5" dirty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sz="5400" spc="-5" dirty="0">
                <a:solidFill>
                  <a:srgbClr val="000000"/>
                </a:solidFill>
                <a:latin typeface="Calibri"/>
                <a:cs typeface="Calibri"/>
              </a:rPr>
              <a:t>IÓ</a:t>
            </a:r>
            <a:r>
              <a:rPr sz="5400" dirty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endParaRPr sz="5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43882" y="211836"/>
            <a:ext cx="63328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Ejecución</a:t>
            </a:r>
            <a:r>
              <a:rPr sz="4400" spc="-25" dirty="0"/>
              <a:t> </a:t>
            </a:r>
            <a:r>
              <a:rPr sz="4400" spc="-5" dirty="0"/>
              <a:t>Presupuestal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0" y="1467920"/>
            <a:ext cx="813815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235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Resultados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Financieros</a:t>
            </a:r>
            <a:r>
              <a:rPr sz="28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Vigencia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2018 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-2020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16437" y="2203631"/>
          <a:ext cx="11496040" cy="2573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8610"/>
                <a:gridCol w="2454274"/>
                <a:gridCol w="2460625"/>
                <a:gridCol w="2444115"/>
              </a:tblGrid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ITEM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3185" algn="r">
                        <a:lnSpc>
                          <a:spcPts val="278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INGRESOS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2.269.037.327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51625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2.597.817.039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  <a:tabLst>
                          <a:tab pos="35877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2.303.149.252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2550" algn="r">
                        <a:lnSpc>
                          <a:spcPts val="2780"/>
                        </a:lnSpc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EGRESOS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1.227.637.321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584200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2.048.731.493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ts val="2780"/>
                        </a:lnSpc>
                        <a:tabLst>
                          <a:tab pos="563880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918.764.878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3185" algn="r">
                        <a:lnSpc>
                          <a:spcPts val="2780"/>
                        </a:lnSpc>
                      </a:pPr>
                      <a:r>
                        <a:rPr sz="24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2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1.041.400.006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7893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549.085.546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80"/>
                        </a:lnSpc>
                        <a:tabLst>
                          <a:tab pos="35877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1.384.384.374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2550" algn="r">
                        <a:lnSpc>
                          <a:spcPts val="2780"/>
                        </a:lnSpc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FACULTAD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313.667.597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7893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219.634.218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2780"/>
                        </a:lnSpc>
                        <a:tabLst>
                          <a:tab pos="6750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592.721.580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2550" algn="r">
                        <a:lnSpc>
                          <a:spcPts val="2780"/>
                        </a:lnSpc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INCENTIVOS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102.153.278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92646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82.362.832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2780"/>
                        </a:lnSpc>
                        <a:tabLst>
                          <a:tab pos="6750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148.196.580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R="82550" algn="r">
                        <a:lnSpc>
                          <a:spcPts val="2780"/>
                        </a:lnSpc>
                      </a:pPr>
                      <a:r>
                        <a:rPr sz="2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EXCEDENTES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UNIVERSIDAD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R="81280" algn="r">
                        <a:lnSpc>
                          <a:spcPts val="278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350.738.685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ts val="2780"/>
                        </a:lnSpc>
                        <a:tabLst>
                          <a:tab pos="7893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247.088.496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2780"/>
                        </a:lnSpc>
                        <a:tabLst>
                          <a:tab pos="675005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643.466.214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39965" y="5739891"/>
            <a:ext cx="10974070" cy="754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400"/>
              </a:lnSpc>
              <a:spcBef>
                <a:spcPts val="110"/>
              </a:spcBef>
            </a:pPr>
            <a:r>
              <a:rPr sz="1600" b="1" u="heavy" spc="-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NOTA</a:t>
            </a:r>
            <a:r>
              <a:rPr sz="1600" u="heavy" spc="-30" dirty="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: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valores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2020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son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proyectados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referencia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 </a:t>
            </a:r>
            <a:r>
              <a:rPr sz="1600" spc="-5" dirty="0">
                <a:latin typeface="Arial MT"/>
                <a:cs typeface="Arial MT"/>
              </a:rPr>
              <a:t>las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conciliaciones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ingresos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y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egresos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los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proyectos 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ejecutados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31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diciembre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2020.</a:t>
            </a:r>
            <a:r>
              <a:rPr sz="1600" spc="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Sujeto</a:t>
            </a:r>
            <a:r>
              <a:rPr sz="1600" dirty="0">
                <a:latin typeface="Arial MT"/>
                <a:cs typeface="Arial MT"/>
              </a:rPr>
              <a:t> 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modificaciones</a:t>
            </a:r>
            <a:r>
              <a:rPr sz="1600" spc="1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que</a:t>
            </a:r>
            <a:r>
              <a:rPr sz="1600" dirty="0">
                <a:latin typeface="Arial MT"/>
                <a:cs typeface="Arial MT"/>
              </a:rPr>
              <a:t> se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establezcan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en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liquidación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final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expedida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por</a:t>
            </a:r>
            <a:r>
              <a:rPr sz="1600" spc="1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 </a:t>
            </a:r>
            <a:r>
              <a:rPr sz="1600" spc="-43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Oficina 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Fondos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Especiales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de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la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Universidad</a:t>
            </a:r>
            <a:r>
              <a:rPr sz="1600" dirty="0">
                <a:latin typeface="Arial MT"/>
                <a:cs typeface="Arial MT"/>
              </a:rPr>
              <a:t> </a:t>
            </a:r>
            <a:r>
              <a:rPr sz="1600" spc="-5" dirty="0">
                <a:latin typeface="Arial MT"/>
                <a:cs typeface="Arial MT"/>
              </a:rPr>
              <a:t>Surcolombiana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467920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235"/>
              </a:lnSpc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Ejecución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plan de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acción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2020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18115" y="2232635"/>
          <a:ext cx="11652885" cy="1969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4315"/>
                <a:gridCol w="1990725"/>
                <a:gridCol w="2005330"/>
                <a:gridCol w="2259964"/>
                <a:gridCol w="1935479"/>
                <a:gridCol w="1935479"/>
              </a:tblGrid>
              <a:tr h="731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APROPIADO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EJECUTADO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SALDO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PORCENTAJE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251460">
                        <a:lnSpc>
                          <a:spcPts val="2675"/>
                        </a:lnSpc>
                      </a:pPr>
                      <a:r>
                        <a:rPr sz="2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PROMEDIO</a:t>
                      </a:r>
                      <a:endParaRPr sz="2400">
                        <a:latin typeface="Calibri"/>
                        <a:cs typeface="Calibri"/>
                      </a:endParaRPr>
                    </a:p>
                    <a:p>
                      <a:pPr marL="18605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FACULTADES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4002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258.665.046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181.259.841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77.405.205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70,08%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SD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4002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357.004.796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283.539.417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73.465.379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79,42%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SD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42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2020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564.109.865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430.529.094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$133.580.771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76,32%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58,53%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650369" y="4460748"/>
            <a:ext cx="4184015" cy="44005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1580"/>
              </a:lnSpc>
              <a:spcBef>
                <a:spcPts val="235"/>
              </a:spcBef>
            </a:pPr>
            <a:r>
              <a:rPr sz="1400" spc="-5" dirty="0">
                <a:latin typeface="Arial MT"/>
                <a:cs typeface="Arial MT"/>
              </a:rPr>
              <a:t>Fuente:</a:t>
            </a:r>
            <a:r>
              <a:rPr sz="140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Informe Presupuestal Oficina de Planeación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Neiva,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31 de diciembre de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2020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543882" y="211836"/>
            <a:ext cx="63328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Ejecución</a:t>
            </a:r>
            <a:r>
              <a:rPr sz="4400" spc="-25" dirty="0"/>
              <a:t> </a:t>
            </a:r>
            <a:r>
              <a:rPr sz="4400" spc="-5" dirty="0"/>
              <a:t>Presupuestal</a:t>
            </a:r>
            <a:endParaRPr sz="44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10655" y="211836"/>
            <a:ext cx="53657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Gestión</a:t>
            </a:r>
            <a:r>
              <a:rPr sz="4400" spc="-45" dirty="0"/>
              <a:t> </a:t>
            </a:r>
            <a:r>
              <a:rPr sz="4400" spc="-5" dirty="0"/>
              <a:t>Contractual</a:t>
            </a:r>
            <a:endParaRPr sz="44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04810" y="2185142"/>
          <a:ext cx="10785475" cy="26917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4565"/>
                <a:gridCol w="1760855"/>
                <a:gridCol w="2256789"/>
                <a:gridCol w="3244850"/>
              </a:tblGrid>
              <a:tr h="892874">
                <a:tc>
                  <a:txBody>
                    <a:bodyPr/>
                    <a:lstStyle/>
                    <a:p>
                      <a:pPr marL="1076960">
                        <a:lnSpc>
                          <a:spcPct val="100000"/>
                        </a:lnSpc>
                        <a:spcBef>
                          <a:spcPts val="1685"/>
                        </a:spcBef>
                      </a:pP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CUANTÍA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39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85"/>
                        </a:spcBef>
                      </a:pP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CANTIDAD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39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32460">
                        <a:lnSpc>
                          <a:spcPct val="100000"/>
                        </a:lnSpc>
                        <a:spcBef>
                          <a:spcPts val="1685"/>
                        </a:spcBef>
                      </a:pPr>
                      <a:r>
                        <a:rPr sz="28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399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629285">
                        <a:lnSpc>
                          <a:spcPts val="3250"/>
                        </a:lnSpc>
                      </a:pPr>
                      <a:r>
                        <a:rPr sz="28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2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2800">
                        <a:latin typeface="Calibri"/>
                        <a:cs typeface="Calibri"/>
                      </a:endParaRPr>
                    </a:p>
                    <a:p>
                      <a:pPr marL="45021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8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CONTRATACIÓN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892874">
                <a:tc>
                  <a:txBody>
                    <a:bodyPr/>
                    <a:lstStyle/>
                    <a:p>
                      <a:pPr marL="56515">
                        <a:lnSpc>
                          <a:spcPts val="3250"/>
                        </a:lnSpc>
                      </a:pP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Ordenes</a:t>
                      </a:r>
                      <a:r>
                        <a:rPr sz="28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Contractuales</a:t>
                      </a:r>
                      <a:endParaRPr sz="2800">
                        <a:latin typeface="Calibri"/>
                        <a:cs typeface="Calibri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(Cuantía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0-5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smlv)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90"/>
                        </a:spcBef>
                      </a:pPr>
                      <a:r>
                        <a:rPr sz="2800" spc="5" dirty="0">
                          <a:latin typeface="Calibri"/>
                          <a:cs typeface="Calibri"/>
                        </a:rPr>
                        <a:t>27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46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R="50165" algn="r">
                        <a:lnSpc>
                          <a:spcPct val="100000"/>
                        </a:lnSpc>
                        <a:spcBef>
                          <a:spcPts val="1690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5" dirty="0">
                          <a:latin typeface="Calibri"/>
                          <a:cs typeface="Calibri"/>
                        </a:rPr>
                        <a:t>59.094.185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463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4500">
                        <a:latin typeface="Times New Roman"/>
                        <a:cs typeface="Times New Roman"/>
                      </a:endParaRPr>
                    </a:p>
                    <a:p>
                      <a:pPr marL="586105">
                        <a:lnSpc>
                          <a:spcPct val="100000"/>
                        </a:lnSpc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5" dirty="0">
                          <a:latin typeface="Calibri"/>
                          <a:cs typeface="Calibri"/>
                        </a:rPr>
                        <a:t>784.326.628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892874">
                <a:tc>
                  <a:txBody>
                    <a:bodyPr/>
                    <a:lstStyle/>
                    <a:p>
                      <a:pPr marL="56515">
                        <a:lnSpc>
                          <a:spcPts val="3250"/>
                        </a:lnSpc>
                      </a:pPr>
                      <a:r>
                        <a:rPr sz="2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Contratación</a:t>
                      </a:r>
                      <a:r>
                        <a:rPr sz="2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Directa</a:t>
                      </a:r>
                      <a:endParaRPr sz="2800">
                        <a:latin typeface="Calibri"/>
                        <a:cs typeface="Calibri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(5-50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Smmlv)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89"/>
                        </a:spcBef>
                      </a:pPr>
                      <a:r>
                        <a:rPr sz="2800" spc="5" dirty="0">
                          <a:latin typeface="Calibri"/>
                          <a:cs typeface="Calibri"/>
                        </a:rPr>
                        <a:t>55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462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R="49530" algn="r">
                        <a:lnSpc>
                          <a:spcPct val="100000"/>
                        </a:lnSpc>
                        <a:spcBef>
                          <a:spcPts val="1689"/>
                        </a:spcBef>
                      </a:pPr>
                      <a:r>
                        <a:rPr sz="28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2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5" dirty="0">
                          <a:latin typeface="Calibri"/>
                          <a:cs typeface="Calibri"/>
                        </a:rPr>
                        <a:t>725.232.443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4629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328795" y="5225796"/>
            <a:ext cx="3345179" cy="44323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>
              <a:lnSpc>
                <a:spcPts val="1610"/>
              </a:lnSpc>
              <a:spcBef>
                <a:spcPts val="210"/>
              </a:spcBef>
            </a:pPr>
            <a:r>
              <a:rPr sz="1400" spc="-10" dirty="0">
                <a:latin typeface="Arial MT"/>
                <a:cs typeface="Arial MT"/>
              </a:rPr>
              <a:t>F</a:t>
            </a:r>
            <a:r>
              <a:rPr sz="1400" spc="-5" dirty="0">
                <a:latin typeface="Arial MT"/>
                <a:cs typeface="Arial MT"/>
              </a:rPr>
              <a:t>uente</a:t>
            </a:r>
            <a:r>
              <a:rPr sz="1400" dirty="0">
                <a:latin typeface="Arial MT"/>
                <a:cs typeface="Arial MT"/>
              </a:rPr>
              <a:t>: </a:t>
            </a:r>
            <a:r>
              <a:rPr sz="1400" spc="-5" dirty="0">
                <a:latin typeface="Arial MT"/>
                <a:cs typeface="Arial MT"/>
              </a:rPr>
              <a:t> Inform</a:t>
            </a:r>
            <a:r>
              <a:rPr sz="1400" dirty="0">
                <a:latin typeface="Arial MT"/>
                <a:cs typeface="Arial MT"/>
              </a:rPr>
              <a:t>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</a:t>
            </a:r>
            <a:r>
              <a:rPr sz="1400" spc="-5" dirty="0">
                <a:latin typeface="Arial MT"/>
                <a:cs typeface="Arial MT"/>
              </a:rPr>
              <a:t>e</a:t>
            </a:r>
            <a:r>
              <a:rPr sz="1400" dirty="0">
                <a:latin typeface="Arial MT"/>
                <a:cs typeface="Arial MT"/>
              </a:rPr>
              <a:t>c</a:t>
            </a:r>
            <a:r>
              <a:rPr sz="1400" spc="-5" dirty="0">
                <a:latin typeface="Arial MT"/>
                <a:cs typeface="Arial MT"/>
              </a:rPr>
              <a:t>retarí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-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</a:t>
            </a:r>
            <a:r>
              <a:rPr sz="1400" spc="-5" dirty="0">
                <a:latin typeface="Arial MT"/>
                <a:cs typeface="Arial MT"/>
              </a:rPr>
              <a:t>dm</a:t>
            </a:r>
            <a:r>
              <a:rPr sz="1400" dirty="0">
                <a:latin typeface="Arial MT"/>
                <a:cs typeface="Arial MT"/>
              </a:rPr>
              <a:t>i</a:t>
            </a:r>
            <a:r>
              <a:rPr sz="1400" spc="-5" dirty="0">
                <a:latin typeface="Arial MT"/>
                <a:cs typeface="Arial MT"/>
              </a:rPr>
              <a:t>n</a:t>
            </a:r>
            <a:r>
              <a:rPr sz="1400" dirty="0">
                <a:latin typeface="Arial MT"/>
                <a:cs typeface="Arial MT"/>
              </a:rPr>
              <a:t>is</a:t>
            </a:r>
            <a:r>
              <a:rPr sz="1400" spc="-5" dirty="0">
                <a:latin typeface="Arial MT"/>
                <a:cs typeface="Arial MT"/>
              </a:rPr>
              <a:t>trat</a:t>
            </a:r>
            <a:r>
              <a:rPr sz="1400" dirty="0">
                <a:latin typeface="Arial MT"/>
                <a:cs typeface="Arial MT"/>
              </a:rPr>
              <a:t>iva  </a:t>
            </a:r>
            <a:r>
              <a:rPr sz="1400" spc="-5" dirty="0">
                <a:latin typeface="Arial MT"/>
                <a:cs typeface="Arial MT"/>
              </a:rPr>
              <a:t>Neiva,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31 de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diciembre de 2020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1399" y="152907"/>
            <a:ext cx="608203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25" dirty="0">
                <a:latin typeface="Calibri"/>
                <a:cs typeface="Calibri"/>
              </a:rPr>
              <a:t>Oferta</a:t>
            </a:r>
            <a:r>
              <a:rPr sz="4000" spc="-15" dirty="0">
                <a:latin typeface="Calibri"/>
                <a:cs typeface="Calibri"/>
              </a:rPr>
              <a:t> </a:t>
            </a:r>
            <a:r>
              <a:rPr sz="4000" spc="-10" dirty="0">
                <a:latin typeface="Calibri"/>
                <a:cs typeface="Calibri"/>
              </a:rPr>
              <a:t>Académica</a:t>
            </a:r>
            <a:r>
              <a:rPr sz="4000" spc="-15" dirty="0">
                <a:latin typeface="Calibri"/>
                <a:cs typeface="Calibri"/>
              </a:rPr>
              <a:t> </a:t>
            </a:r>
            <a:r>
              <a:rPr sz="4000" dirty="0">
                <a:latin typeface="Calibri"/>
                <a:cs typeface="Calibri"/>
              </a:rPr>
              <a:t>-</a:t>
            </a:r>
            <a:r>
              <a:rPr sz="4000" spc="-10" dirty="0">
                <a:latin typeface="Calibri"/>
                <a:cs typeface="Calibri"/>
              </a:rPr>
              <a:t> </a:t>
            </a:r>
            <a:r>
              <a:rPr sz="4000" spc="-20" dirty="0">
                <a:latin typeface="Calibri"/>
                <a:cs typeface="Calibri"/>
              </a:rPr>
              <a:t>Pregrado</a:t>
            </a:r>
            <a:endParaRPr sz="40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33679" y="1465360"/>
          <a:ext cx="11746230" cy="5056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7300"/>
                <a:gridCol w="2537460"/>
                <a:gridCol w="1360169"/>
                <a:gridCol w="1120139"/>
                <a:gridCol w="1474469"/>
                <a:gridCol w="1085850"/>
                <a:gridCol w="1577340"/>
                <a:gridCol w="1314450"/>
              </a:tblGrid>
              <a:tr h="917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779780" marR="501650" indent="-271780">
                        <a:lnSpc>
                          <a:spcPts val="1900"/>
                        </a:lnSpc>
                        <a:spcBef>
                          <a:spcPts val="167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RÍ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CAS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GENERALES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127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125095" indent="-178435">
                        <a:lnSpc>
                          <a:spcPts val="1900"/>
                        </a:lnSpc>
                        <a:spcBef>
                          <a:spcPts val="167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RC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127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94945" marR="187325" indent="130175">
                        <a:lnSpc>
                          <a:spcPts val="1900"/>
                        </a:lnSpc>
                        <a:spcBef>
                          <a:spcPts val="16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127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INSCRITOS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MATRICULADOS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92583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Medicina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0805">
                        <a:lnSpc>
                          <a:spcPts val="2135"/>
                        </a:lnSpc>
                        <a:spcBef>
                          <a:spcPts val="65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Código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SNIES: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338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>
                        <a:lnSpc>
                          <a:spcPts val="2135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Duración: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semestres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 marR="778510">
                        <a:lnSpc>
                          <a:spcPct val="99400"/>
                        </a:lnSpc>
                        <a:spcBef>
                          <a:spcPts val="6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Créditos: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209 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Título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que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otorga: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Médico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(a)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 marR="540385">
                        <a:lnSpc>
                          <a:spcPts val="2110"/>
                        </a:lnSpc>
                        <a:spcBef>
                          <a:spcPts val="13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Periodicidad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de 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admisión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: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Semestral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825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9245">
                        <a:lnSpc>
                          <a:spcPts val="2135"/>
                        </a:lnSpc>
                        <a:spcBef>
                          <a:spcPts val="29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243204" marR="212725" indent="-23495">
                        <a:lnSpc>
                          <a:spcPts val="221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24167</a:t>
                      </a:r>
                      <a:r>
                        <a:rPr sz="18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07/11/17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07/11/24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351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25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ts val="2135"/>
                        </a:lnSpc>
                        <a:spcBef>
                          <a:spcPts val="133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243204" marR="212725" indent="-23495">
                        <a:lnSpc>
                          <a:spcPts val="2180"/>
                        </a:lnSpc>
                        <a:spcBef>
                          <a:spcPts val="3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16120</a:t>
                      </a:r>
                      <a:r>
                        <a:rPr sz="18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04/08/16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04/08/22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35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19/02/21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11760" marR="103505" algn="ctr">
                        <a:lnSpc>
                          <a:spcPts val="218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Acreditación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I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rnaciona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l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2135"/>
                        </a:lnSpc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ARCU-SUR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1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R="20955"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Enfermería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ts val="2135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Código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SNIES: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337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>
                        <a:lnSpc>
                          <a:spcPts val="2135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Duración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: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semestres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 marR="7785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Créditos: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150 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Título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que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otorga: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Enfermero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(a)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0805" marR="541655">
                        <a:lnSpc>
                          <a:spcPts val="2110"/>
                        </a:lnSpc>
                        <a:spcBef>
                          <a:spcPts val="13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Periodicidad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admisión: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Semestral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309245">
                        <a:lnSpc>
                          <a:spcPts val="2135"/>
                        </a:lnSpc>
                        <a:spcBef>
                          <a:spcPts val="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243204" marR="212725" indent="-23495">
                        <a:lnSpc>
                          <a:spcPts val="2180"/>
                        </a:lnSpc>
                        <a:spcBef>
                          <a:spcPts val="3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20322</a:t>
                      </a:r>
                      <a:r>
                        <a:rPr sz="18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28/11/14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28/11/21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26/11/20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157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8477250" marR="5080" indent="-1210945">
              <a:lnSpc>
                <a:spcPts val="4200"/>
              </a:lnSpc>
              <a:spcBef>
                <a:spcPts val="320"/>
              </a:spcBef>
            </a:pPr>
            <a:r>
              <a:rPr sz="3600" spc="-10" dirty="0"/>
              <a:t>Visibilidad </a:t>
            </a:r>
            <a:r>
              <a:rPr sz="3600" spc="-5" dirty="0"/>
              <a:t>Nacional </a:t>
            </a:r>
            <a:r>
              <a:rPr sz="3600" dirty="0"/>
              <a:t> e</a:t>
            </a:r>
            <a:r>
              <a:rPr sz="3600" spc="-95" dirty="0"/>
              <a:t> </a:t>
            </a:r>
            <a:r>
              <a:rPr sz="3600" spc="-5" dirty="0"/>
              <a:t>Internacional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0" y="1437476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235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Acompañamiento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 de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actividades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académicas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91" y="2324583"/>
            <a:ext cx="2520206" cy="276135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5727" y="2353282"/>
            <a:ext cx="3257088" cy="273041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60860" y="2353283"/>
            <a:ext cx="3263333" cy="273564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42239" y="2362084"/>
            <a:ext cx="2636682" cy="2636682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63736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12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Posicionamiento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–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Facebook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06930" y="2175348"/>
            <a:ext cx="4290388" cy="449092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821642" y="1278635"/>
            <a:ext cx="20574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Po</a:t>
            </a:r>
            <a:r>
              <a:rPr sz="2000" b="1" spc="-5" dirty="0">
                <a:latin typeface="Arial"/>
                <a:cs typeface="Arial"/>
              </a:rPr>
              <a:t>s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spc="-5" dirty="0">
                <a:latin typeface="Arial"/>
                <a:cs typeface="Arial"/>
              </a:rPr>
              <a:t>c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dirty="0">
                <a:latin typeface="Arial"/>
                <a:cs typeface="Arial"/>
              </a:rPr>
              <a:t>on</a:t>
            </a:r>
            <a:r>
              <a:rPr sz="2000" b="1" spc="-5" dirty="0">
                <a:latin typeface="Arial"/>
                <a:cs typeface="Arial"/>
              </a:rPr>
              <a:t>am</a:t>
            </a:r>
            <a:r>
              <a:rPr sz="2000" b="1" spc="-10" dirty="0">
                <a:latin typeface="Arial"/>
                <a:cs typeface="Arial"/>
              </a:rPr>
              <a:t>i</a:t>
            </a:r>
            <a:r>
              <a:rPr sz="2000" b="1" spc="-5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n</a:t>
            </a:r>
            <a:r>
              <a:rPr sz="2000" b="1" spc="-5" dirty="0">
                <a:latin typeface="Arial"/>
                <a:cs typeface="Arial"/>
              </a:rPr>
              <a:t>t</a:t>
            </a:r>
            <a:r>
              <a:rPr sz="2000" b="1" dirty="0">
                <a:latin typeface="Arial"/>
                <a:cs typeface="Arial"/>
              </a:rPr>
              <a:t>o  </a:t>
            </a:r>
            <a:r>
              <a:rPr sz="2000" b="1" spc="-5" dirty="0">
                <a:latin typeface="Arial"/>
                <a:cs typeface="Arial"/>
              </a:rPr>
              <a:t>Internacional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59638" y="2057313"/>
            <a:ext cx="2189459" cy="82323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128817" y="281939"/>
            <a:ext cx="683005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Visibilidad</a:t>
            </a:r>
            <a:r>
              <a:rPr spc="-30" dirty="0"/>
              <a:t> </a:t>
            </a:r>
            <a:r>
              <a:rPr spc="-5" dirty="0"/>
              <a:t>Nacional</a:t>
            </a:r>
            <a:r>
              <a:rPr spc="-25" dirty="0"/>
              <a:t> </a:t>
            </a:r>
            <a:r>
              <a:rPr dirty="0"/>
              <a:t>e</a:t>
            </a:r>
            <a:r>
              <a:rPr spc="-25" dirty="0"/>
              <a:t> </a:t>
            </a:r>
            <a:r>
              <a:rPr spc="-5" dirty="0"/>
              <a:t>Internacional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25155" y="2890012"/>
            <a:ext cx="5951855" cy="1765935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45"/>
              </a:spcBef>
            </a:pPr>
            <a:r>
              <a:rPr sz="2800" dirty="0">
                <a:latin typeface="Arial MT"/>
                <a:cs typeface="Arial MT"/>
              </a:rPr>
              <a:t>Fan</a:t>
            </a:r>
            <a:r>
              <a:rPr sz="2800" spc="-4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Page:</a:t>
            </a:r>
            <a:endParaRPr sz="2800">
              <a:latin typeface="Arial MT"/>
              <a:cs typeface="Arial MT"/>
            </a:endParaRPr>
          </a:p>
          <a:p>
            <a:pPr marL="469900" indent="-457200">
              <a:lnSpc>
                <a:spcPct val="100000"/>
              </a:lnSpc>
              <a:spcBef>
                <a:spcPts val="1250"/>
              </a:spcBef>
              <a:buChar char="•"/>
              <a:tabLst>
                <a:tab pos="469265" algn="l"/>
                <a:tab pos="469900" algn="l"/>
              </a:tabLst>
            </a:pPr>
            <a:r>
              <a:rPr sz="2800" dirty="0">
                <a:latin typeface="Arial MT"/>
                <a:cs typeface="Arial MT"/>
              </a:rPr>
              <a:t>1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enero: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2.372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seguidores</a:t>
            </a:r>
            <a:endParaRPr sz="2800">
              <a:latin typeface="Arial MT"/>
              <a:cs typeface="Arial MT"/>
            </a:endParaRPr>
          </a:p>
          <a:p>
            <a:pPr marL="469900" indent="-457200">
              <a:lnSpc>
                <a:spcPct val="100000"/>
              </a:lnSpc>
              <a:spcBef>
                <a:spcPts val="1125"/>
              </a:spcBef>
              <a:buChar char="•"/>
              <a:tabLst>
                <a:tab pos="469265" algn="l"/>
                <a:tab pos="469900" algn="l"/>
              </a:tabLst>
            </a:pPr>
            <a:r>
              <a:rPr sz="2800" dirty="0">
                <a:latin typeface="Arial MT"/>
                <a:cs typeface="Arial MT"/>
              </a:rPr>
              <a:t>31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diciembre: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3.405 seguidores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6415" y="4990189"/>
            <a:ext cx="6772909" cy="909319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9525" rIns="0" bIns="0" rtlCol="0">
            <a:spAutoFit/>
          </a:bodyPr>
          <a:lstStyle/>
          <a:p>
            <a:pPr marL="2493010" marR="848360" indent="-1623695">
              <a:lnSpc>
                <a:spcPct val="101400"/>
              </a:lnSpc>
              <a:spcBef>
                <a:spcPts val="75"/>
              </a:spcBef>
            </a:pPr>
            <a:r>
              <a:rPr sz="2800" b="1" dirty="0">
                <a:latin typeface="Arial"/>
                <a:cs typeface="Arial"/>
              </a:rPr>
              <a:t>Aumento</a:t>
            </a:r>
            <a:r>
              <a:rPr sz="2800" b="1" spc="-3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de</a:t>
            </a:r>
            <a:r>
              <a:rPr sz="2800" b="1" spc="-2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1.033</a:t>
            </a:r>
            <a:r>
              <a:rPr sz="2800" b="1" spc="-2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seguidores </a:t>
            </a:r>
            <a:r>
              <a:rPr sz="2800" b="1" spc="-765" dirty="0">
                <a:latin typeface="Arial"/>
                <a:cs typeface="Arial"/>
              </a:rPr>
              <a:t> </a:t>
            </a:r>
            <a:r>
              <a:rPr sz="2800" b="1" spc="-5" dirty="0">
                <a:latin typeface="Arial"/>
                <a:cs typeface="Arial"/>
              </a:rPr>
              <a:t>orgánicos.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63736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12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Posicionamiento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Instagram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28817" y="281939"/>
            <a:ext cx="683005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Visibilidad</a:t>
            </a:r>
            <a:r>
              <a:rPr spc="-30" dirty="0"/>
              <a:t> </a:t>
            </a:r>
            <a:r>
              <a:rPr spc="-5" dirty="0"/>
              <a:t>Nacional</a:t>
            </a:r>
            <a:r>
              <a:rPr spc="-25" dirty="0"/>
              <a:t> </a:t>
            </a:r>
            <a:r>
              <a:rPr dirty="0"/>
              <a:t>e</a:t>
            </a:r>
            <a:r>
              <a:rPr spc="-25" dirty="0"/>
              <a:t> </a:t>
            </a:r>
            <a:r>
              <a:rPr spc="-5" dirty="0"/>
              <a:t>Internacional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5155" y="3716020"/>
            <a:ext cx="6615430" cy="2631440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45"/>
              </a:spcBef>
              <a:buChar char="•"/>
              <a:tabLst>
                <a:tab pos="469265" algn="l"/>
                <a:tab pos="469900" algn="l"/>
              </a:tabLst>
            </a:pPr>
            <a:r>
              <a:rPr sz="2800" dirty="0">
                <a:latin typeface="Arial MT"/>
                <a:cs typeface="Arial MT"/>
              </a:rPr>
              <a:t>31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diciembre: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1,801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seguidores</a:t>
            </a:r>
            <a:endParaRPr sz="2800">
              <a:latin typeface="Arial MT"/>
              <a:cs typeface="Arial MT"/>
            </a:endParaRPr>
          </a:p>
          <a:p>
            <a:pPr marL="469900" marR="5080" indent="-457200">
              <a:lnSpc>
                <a:spcPts val="3290"/>
              </a:lnSpc>
              <a:spcBef>
                <a:spcPts val="1420"/>
              </a:spcBef>
              <a:buChar char="•"/>
              <a:tabLst>
                <a:tab pos="469265" algn="l"/>
                <a:tab pos="469900" algn="l"/>
                <a:tab pos="2677795" algn="l"/>
                <a:tab pos="3658870" algn="l"/>
                <a:tab pos="6006465" algn="l"/>
              </a:tabLst>
            </a:pPr>
            <a:r>
              <a:rPr sz="2800" spc="-5" dirty="0">
                <a:latin typeface="Arial MT"/>
                <a:cs typeface="Arial MT"/>
              </a:rPr>
              <a:t>I</a:t>
            </a:r>
            <a:r>
              <a:rPr sz="2800" spc="5" dirty="0">
                <a:latin typeface="Arial MT"/>
                <a:cs typeface="Arial MT"/>
              </a:rPr>
              <a:t>n</a:t>
            </a:r>
            <a:r>
              <a:rPr sz="2800" spc="-5" dirty="0">
                <a:latin typeface="Arial MT"/>
                <a:cs typeface="Arial MT"/>
              </a:rPr>
              <a:t>t</a:t>
            </a:r>
            <a:r>
              <a:rPr sz="2800" spc="5" dirty="0">
                <a:latin typeface="Arial MT"/>
                <a:cs typeface="Arial MT"/>
              </a:rPr>
              <a:t>era</a:t>
            </a:r>
            <a:r>
              <a:rPr sz="2800" dirty="0">
                <a:latin typeface="Arial MT"/>
                <a:cs typeface="Arial MT"/>
              </a:rPr>
              <a:t>cci</a:t>
            </a:r>
            <a:r>
              <a:rPr sz="2800" spc="5" dirty="0">
                <a:latin typeface="Arial MT"/>
                <a:cs typeface="Arial MT"/>
              </a:rPr>
              <a:t>ó</a:t>
            </a:r>
            <a:r>
              <a:rPr sz="2800" dirty="0">
                <a:latin typeface="Arial MT"/>
                <a:cs typeface="Arial MT"/>
              </a:rPr>
              <a:t>n	</a:t>
            </a:r>
            <a:r>
              <a:rPr sz="2800" spc="5" dirty="0">
                <a:latin typeface="Arial MT"/>
                <a:cs typeface="Arial MT"/>
              </a:rPr>
              <a:t>po</a:t>
            </a:r>
            <a:r>
              <a:rPr sz="2800" dirty="0">
                <a:latin typeface="Arial MT"/>
                <a:cs typeface="Arial MT"/>
              </a:rPr>
              <a:t>r	</a:t>
            </a:r>
            <a:r>
              <a:rPr sz="2800" spc="5" dirty="0">
                <a:latin typeface="Arial MT"/>
                <a:cs typeface="Arial MT"/>
              </a:rPr>
              <a:t>pub</a:t>
            </a:r>
            <a:r>
              <a:rPr sz="2800" dirty="0">
                <a:latin typeface="Arial MT"/>
                <a:cs typeface="Arial MT"/>
              </a:rPr>
              <a:t>lic</a:t>
            </a:r>
            <a:r>
              <a:rPr sz="2800" spc="5" dirty="0">
                <a:latin typeface="Arial MT"/>
                <a:cs typeface="Arial MT"/>
              </a:rPr>
              <a:t>a</a:t>
            </a:r>
            <a:r>
              <a:rPr sz="2800" dirty="0">
                <a:latin typeface="Arial MT"/>
                <a:cs typeface="Arial MT"/>
              </a:rPr>
              <a:t>ci</a:t>
            </a:r>
            <a:r>
              <a:rPr sz="2800" spc="5" dirty="0">
                <a:latin typeface="Arial MT"/>
                <a:cs typeface="Arial MT"/>
              </a:rPr>
              <a:t>ón</a:t>
            </a:r>
            <a:r>
              <a:rPr sz="2800" dirty="0">
                <a:latin typeface="Arial MT"/>
                <a:cs typeface="Arial MT"/>
              </a:rPr>
              <a:t>:	</a:t>
            </a:r>
            <a:r>
              <a:rPr sz="2800" spc="5" dirty="0">
                <a:latin typeface="Arial MT"/>
                <a:cs typeface="Arial MT"/>
              </a:rPr>
              <a:t>525  </a:t>
            </a:r>
            <a:r>
              <a:rPr sz="2800" dirty="0">
                <a:latin typeface="Arial MT"/>
                <a:cs typeface="Arial MT"/>
              </a:rPr>
              <a:t>personas</a:t>
            </a:r>
            <a:endParaRPr sz="2800">
              <a:latin typeface="Arial MT"/>
              <a:cs typeface="Arial MT"/>
            </a:endParaRPr>
          </a:p>
          <a:p>
            <a:pPr marL="469900" marR="6350" indent="-457200">
              <a:lnSpc>
                <a:spcPct val="101400"/>
              </a:lnSpc>
              <a:spcBef>
                <a:spcPts val="1100"/>
              </a:spcBef>
              <a:buChar char="•"/>
              <a:tabLst>
                <a:tab pos="469265" algn="l"/>
                <a:tab pos="469900" algn="l"/>
                <a:tab pos="2377440" algn="l"/>
                <a:tab pos="3058160" algn="l"/>
                <a:tab pos="3994150" algn="l"/>
                <a:tab pos="5249545" algn="l"/>
                <a:tab pos="6403340" algn="l"/>
              </a:tabLst>
            </a:pPr>
            <a:r>
              <a:rPr sz="2800" spc="-5" dirty="0">
                <a:latin typeface="Arial MT"/>
                <a:cs typeface="Arial MT"/>
              </a:rPr>
              <a:t>I</a:t>
            </a:r>
            <a:r>
              <a:rPr sz="2800" spc="5" dirty="0">
                <a:latin typeface="Arial MT"/>
                <a:cs typeface="Arial MT"/>
              </a:rPr>
              <a:t>n</a:t>
            </a:r>
            <a:r>
              <a:rPr sz="2800" spc="-5" dirty="0">
                <a:latin typeface="Arial MT"/>
                <a:cs typeface="Arial MT"/>
              </a:rPr>
              <a:t>t</a:t>
            </a:r>
            <a:r>
              <a:rPr sz="2800" spc="5" dirty="0">
                <a:latin typeface="Arial MT"/>
                <a:cs typeface="Arial MT"/>
              </a:rPr>
              <a:t>era</a:t>
            </a:r>
            <a:r>
              <a:rPr sz="2800" dirty="0">
                <a:latin typeface="Arial MT"/>
                <a:cs typeface="Arial MT"/>
              </a:rPr>
              <a:t>cci</a:t>
            </a:r>
            <a:r>
              <a:rPr sz="2800" spc="5" dirty="0">
                <a:latin typeface="Arial MT"/>
                <a:cs typeface="Arial MT"/>
              </a:rPr>
              <a:t>ó</a:t>
            </a:r>
            <a:r>
              <a:rPr sz="2800" dirty="0">
                <a:latin typeface="Arial MT"/>
                <a:cs typeface="Arial MT"/>
              </a:rPr>
              <a:t>n	</a:t>
            </a:r>
            <a:r>
              <a:rPr sz="2800" spc="5" dirty="0">
                <a:latin typeface="Arial MT"/>
                <a:cs typeface="Arial MT"/>
              </a:rPr>
              <a:t>po</a:t>
            </a:r>
            <a:r>
              <a:rPr sz="2800" dirty="0">
                <a:latin typeface="Arial MT"/>
                <a:cs typeface="Arial MT"/>
              </a:rPr>
              <a:t>r	</a:t>
            </a:r>
            <a:r>
              <a:rPr sz="2800" spc="5" dirty="0">
                <a:latin typeface="Arial MT"/>
                <a:cs typeface="Arial MT"/>
              </a:rPr>
              <a:t>me</a:t>
            </a:r>
            <a:r>
              <a:rPr sz="2800" dirty="0">
                <a:latin typeface="Arial MT"/>
                <a:cs typeface="Arial MT"/>
              </a:rPr>
              <a:t>s:	</a:t>
            </a:r>
            <a:r>
              <a:rPr sz="2800" spc="5" dirty="0">
                <a:latin typeface="Arial MT"/>
                <a:cs typeface="Arial MT"/>
              </a:rPr>
              <a:t>20</a:t>
            </a:r>
            <a:r>
              <a:rPr sz="2800" spc="-5" dirty="0">
                <a:latin typeface="Arial MT"/>
                <a:cs typeface="Arial MT"/>
              </a:rPr>
              <a:t>.</a:t>
            </a:r>
            <a:r>
              <a:rPr sz="2800" spc="5" dirty="0">
                <a:latin typeface="Arial MT"/>
                <a:cs typeface="Arial MT"/>
              </a:rPr>
              <a:t>82</a:t>
            </a:r>
            <a:r>
              <a:rPr sz="2800" dirty="0">
                <a:latin typeface="Arial MT"/>
                <a:cs typeface="Arial MT"/>
              </a:rPr>
              <a:t>4	visi</a:t>
            </a:r>
            <a:r>
              <a:rPr sz="2800" spc="-5" dirty="0">
                <a:latin typeface="Arial MT"/>
                <a:cs typeface="Arial MT"/>
              </a:rPr>
              <a:t>t</a:t>
            </a:r>
            <a:r>
              <a:rPr sz="2800" spc="5" dirty="0">
                <a:latin typeface="Arial MT"/>
                <a:cs typeface="Arial MT"/>
              </a:rPr>
              <a:t>a</a:t>
            </a:r>
            <a:r>
              <a:rPr sz="2800" dirty="0">
                <a:latin typeface="Arial MT"/>
                <a:cs typeface="Arial MT"/>
              </a:rPr>
              <a:t>s	e  interacciones.</a:t>
            </a:r>
            <a:endParaRPr sz="28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6016" y="2107750"/>
            <a:ext cx="1570694" cy="152035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25617" y="2587848"/>
            <a:ext cx="2095041" cy="36680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21685" y="2587848"/>
            <a:ext cx="2211604" cy="3739205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63736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12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Posicionamiento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– </a:t>
            </a: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Twitter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28817" y="281939"/>
            <a:ext cx="683005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Visibilidad</a:t>
            </a:r>
            <a:r>
              <a:rPr spc="-30" dirty="0"/>
              <a:t> </a:t>
            </a:r>
            <a:r>
              <a:rPr spc="-5" dirty="0"/>
              <a:t>Nacional</a:t>
            </a:r>
            <a:r>
              <a:rPr spc="-25" dirty="0"/>
              <a:t> </a:t>
            </a:r>
            <a:r>
              <a:rPr dirty="0"/>
              <a:t>e</a:t>
            </a:r>
            <a:r>
              <a:rPr spc="-25" dirty="0"/>
              <a:t> </a:t>
            </a:r>
            <a:r>
              <a:rPr spc="-5" dirty="0"/>
              <a:t>Internacional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97868" y="2167636"/>
            <a:ext cx="5654675" cy="1196340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45"/>
              </a:spcBef>
              <a:buChar char="•"/>
              <a:tabLst>
                <a:tab pos="469265" algn="l"/>
                <a:tab pos="469900" algn="l"/>
              </a:tabLst>
            </a:pPr>
            <a:r>
              <a:rPr sz="2800" dirty="0">
                <a:latin typeface="Arial MT"/>
                <a:cs typeface="Arial MT"/>
              </a:rPr>
              <a:t>31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diciembre: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427 seguidores</a:t>
            </a:r>
            <a:endParaRPr sz="2800">
              <a:latin typeface="Arial MT"/>
              <a:cs typeface="Arial MT"/>
            </a:endParaRPr>
          </a:p>
          <a:p>
            <a:pPr marL="469900" indent="-457200">
              <a:lnSpc>
                <a:spcPct val="100000"/>
              </a:lnSpc>
              <a:spcBef>
                <a:spcPts val="1250"/>
              </a:spcBef>
              <a:buChar char="•"/>
              <a:tabLst>
                <a:tab pos="469265" algn="l"/>
                <a:tab pos="469900" algn="l"/>
              </a:tabLst>
            </a:pPr>
            <a:r>
              <a:rPr sz="2800" dirty="0">
                <a:latin typeface="Arial MT"/>
                <a:cs typeface="Arial MT"/>
              </a:rPr>
              <a:t>Crecimiento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gradual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151.7%.</a:t>
            </a:r>
            <a:endParaRPr sz="28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4773" y="2225823"/>
            <a:ext cx="2424418" cy="136373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0916" y="3979899"/>
            <a:ext cx="11313041" cy="2678886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363736"/>
            <a:ext cx="7001509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4475">
              <a:lnSpc>
                <a:spcPts val="3120"/>
              </a:lnSpc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Participación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medios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nacionales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28817" y="281939"/>
            <a:ext cx="683005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Visibilidad</a:t>
            </a:r>
            <a:r>
              <a:rPr spc="-30" dirty="0"/>
              <a:t> </a:t>
            </a:r>
            <a:r>
              <a:rPr spc="-5" dirty="0"/>
              <a:t>Nacional</a:t>
            </a:r>
            <a:r>
              <a:rPr spc="-25" dirty="0"/>
              <a:t> </a:t>
            </a:r>
            <a:r>
              <a:rPr dirty="0"/>
              <a:t>e</a:t>
            </a:r>
            <a:r>
              <a:rPr spc="-25" dirty="0"/>
              <a:t> </a:t>
            </a:r>
            <a:r>
              <a:rPr spc="-5" dirty="0"/>
              <a:t>Internacional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5626" y="2185904"/>
            <a:ext cx="5960425" cy="349222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12935" y="2191327"/>
            <a:ext cx="5053437" cy="3855511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1515" rIns="0" bIns="0" rtlCol="0">
            <a:spAutoFit/>
          </a:bodyPr>
          <a:lstStyle/>
          <a:p>
            <a:pPr marL="5832475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Comunicación</a:t>
            </a:r>
            <a:r>
              <a:rPr sz="4400" spc="-45" dirty="0"/>
              <a:t> </a:t>
            </a:r>
            <a:r>
              <a:rPr sz="4400" spc="-5" dirty="0"/>
              <a:t>Interna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" y="1363736"/>
            <a:ext cx="457581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169545" algn="ctr">
              <a:lnSpc>
                <a:spcPct val="100000"/>
              </a:lnSpc>
              <a:spcBef>
                <a:spcPts val="155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Boletín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Informativo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Interno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303" y="1961976"/>
            <a:ext cx="3903237" cy="485177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528610" y="1783416"/>
            <a:ext cx="457581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17780" rIns="0" bIns="0" rtlCol="0">
            <a:spAutoFit/>
          </a:bodyPr>
          <a:lstStyle/>
          <a:p>
            <a:pPr marR="342900" algn="ctr">
              <a:lnSpc>
                <a:spcPct val="100000"/>
              </a:lnSpc>
              <a:spcBef>
                <a:spcPts val="14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Carteleras</a:t>
            </a:r>
            <a:r>
              <a:rPr sz="24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Informativas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2273" y="2515594"/>
            <a:ext cx="3188735" cy="301658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54668" y="2509255"/>
            <a:ext cx="3043891" cy="2983899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" y="1363736"/>
            <a:ext cx="457581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403860">
              <a:lnSpc>
                <a:spcPct val="100000"/>
              </a:lnSpc>
              <a:spcBef>
                <a:spcPts val="155"/>
              </a:spcBef>
            </a:pP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Cartelera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Informativas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Digitales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9202" y="2018611"/>
            <a:ext cx="4863429" cy="46476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67948" y="1533027"/>
            <a:ext cx="4863429" cy="239115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67945" y="4134594"/>
            <a:ext cx="4863429" cy="245793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1036" rIns="0" bIns="0" rtlCol="0">
            <a:spAutoFit/>
          </a:bodyPr>
          <a:lstStyle/>
          <a:p>
            <a:pPr marL="5832475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Comunicación</a:t>
            </a:r>
            <a:r>
              <a:rPr sz="4400" spc="-45" dirty="0"/>
              <a:t> </a:t>
            </a:r>
            <a:r>
              <a:rPr sz="4400" spc="-5" dirty="0"/>
              <a:t>Interna</a:t>
            </a:r>
            <a:endParaRPr sz="44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7403" rIns="0" bIns="0" rtlCol="0">
            <a:spAutoFit/>
          </a:bodyPr>
          <a:lstStyle/>
          <a:p>
            <a:pPr marL="6054090" marR="117475" algn="r">
              <a:lnSpc>
                <a:spcPts val="3815"/>
              </a:lnSpc>
              <a:spcBef>
                <a:spcPts val="100"/>
              </a:spcBef>
            </a:pPr>
            <a:r>
              <a:rPr spc="-10" dirty="0"/>
              <a:t>Gestión </a:t>
            </a:r>
            <a:r>
              <a:rPr spc="-5" dirty="0"/>
              <a:t>de la</a:t>
            </a:r>
            <a:r>
              <a:rPr spc="-10" dirty="0"/>
              <a:t> Infraestructura</a:t>
            </a:r>
          </a:p>
          <a:p>
            <a:pPr marL="6054090" marR="5080" algn="r">
              <a:lnSpc>
                <a:spcPts val="3815"/>
              </a:lnSpc>
            </a:pPr>
            <a:r>
              <a:rPr spc="-10" dirty="0"/>
              <a:t>Física</a:t>
            </a:r>
            <a:r>
              <a:rPr spc="-25" dirty="0"/>
              <a:t> </a:t>
            </a:r>
            <a:r>
              <a:rPr dirty="0"/>
              <a:t>y</a:t>
            </a:r>
            <a:r>
              <a:rPr spc="-20" dirty="0"/>
              <a:t> </a:t>
            </a:r>
            <a:r>
              <a:rPr spc="-10" dirty="0"/>
              <a:t>Dotación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249287" y="1392428"/>
            <a:ext cx="55772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OBJETIVO: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Eliminar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capacidad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ociosa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670" y="1563839"/>
            <a:ext cx="342900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35710">
              <a:lnSpc>
                <a:spcPts val="3055"/>
              </a:lnSpc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Bioterio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031" y="2315377"/>
            <a:ext cx="5658797" cy="424409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80022" y="2315377"/>
            <a:ext cx="5658797" cy="4244098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7403" rIns="0" bIns="0" rtlCol="0">
            <a:spAutoFit/>
          </a:bodyPr>
          <a:lstStyle/>
          <a:p>
            <a:pPr marL="6054090" marR="116839" algn="r">
              <a:lnSpc>
                <a:spcPts val="3815"/>
              </a:lnSpc>
              <a:spcBef>
                <a:spcPts val="100"/>
              </a:spcBef>
            </a:pPr>
            <a:r>
              <a:rPr spc="-10" dirty="0"/>
              <a:t>Gestión </a:t>
            </a:r>
            <a:r>
              <a:rPr spc="-5" dirty="0"/>
              <a:t>de</a:t>
            </a:r>
            <a:r>
              <a:rPr dirty="0"/>
              <a:t> </a:t>
            </a:r>
            <a:r>
              <a:rPr spc="-5" dirty="0"/>
              <a:t>la</a:t>
            </a:r>
            <a:r>
              <a:rPr spc="-10" dirty="0"/>
              <a:t> Infraestructura</a:t>
            </a:r>
          </a:p>
          <a:p>
            <a:pPr marL="6054090" marR="5080" algn="r">
              <a:lnSpc>
                <a:spcPts val="3815"/>
              </a:lnSpc>
            </a:pPr>
            <a:r>
              <a:rPr spc="-10" dirty="0"/>
              <a:t>Física</a:t>
            </a:r>
            <a:r>
              <a:rPr spc="-25" dirty="0"/>
              <a:t> </a:t>
            </a:r>
            <a:r>
              <a:rPr dirty="0"/>
              <a:t>y</a:t>
            </a:r>
            <a:r>
              <a:rPr spc="-20" dirty="0"/>
              <a:t> </a:t>
            </a:r>
            <a:r>
              <a:rPr spc="-10" dirty="0"/>
              <a:t>Dotación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249287" y="1392428"/>
            <a:ext cx="55772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OBJETIVO: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Eliminar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capacidad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ociosa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670" y="1563839"/>
            <a:ext cx="489077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08610">
              <a:lnSpc>
                <a:spcPts val="3055"/>
              </a:lnSpc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Sala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Cirugía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Experimental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7201" y="2315377"/>
            <a:ext cx="5658798" cy="424409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3764" y="2315377"/>
            <a:ext cx="5658797" cy="4244098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7403" rIns="0" bIns="0" rtlCol="0">
            <a:spAutoFit/>
          </a:bodyPr>
          <a:lstStyle/>
          <a:p>
            <a:pPr marL="6054090" marR="117475" algn="r">
              <a:lnSpc>
                <a:spcPts val="3815"/>
              </a:lnSpc>
              <a:spcBef>
                <a:spcPts val="100"/>
              </a:spcBef>
            </a:pPr>
            <a:r>
              <a:rPr spc="-10" dirty="0"/>
              <a:t>Gestión </a:t>
            </a:r>
            <a:r>
              <a:rPr spc="-5" dirty="0"/>
              <a:t>de la</a:t>
            </a:r>
            <a:r>
              <a:rPr spc="-10" dirty="0"/>
              <a:t> Infraestructura</a:t>
            </a:r>
          </a:p>
          <a:p>
            <a:pPr marL="6054090" marR="5080" algn="r">
              <a:lnSpc>
                <a:spcPts val="3815"/>
              </a:lnSpc>
            </a:pPr>
            <a:r>
              <a:rPr spc="-10" dirty="0"/>
              <a:t>Física</a:t>
            </a:r>
            <a:r>
              <a:rPr spc="-25" dirty="0"/>
              <a:t> </a:t>
            </a:r>
            <a:r>
              <a:rPr dirty="0"/>
              <a:t>y</a:t>
            </a:r>
            <a:r>
              <a:rPr spc="-20" dirty="0"/>
              <a:t> </a:t>
            </a:r>
            <a:r>
              <a:rPr spc="-10" dirty="0"/>
              <a:t>Dotación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7670" y="1563839"/>
            <a:ext cx="489077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08610">
              <a:lnSpc>
                <a:spcPts val="3055"/>
              </a:lnSpc>
            </a:pP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Local</a:t>
            </a:r>
            <a:r>
              <a:rPr sz="28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Arrendado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670" y="2293373"/>
            <a:ext cx="5633883" cy="422541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912879" y="1568759"/>
            <a:ext cx="4890770" cy="42354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08610">
              <a:lnSpc>
                <a:spcPts val="3040"/>
              </a:lnSpc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Cámara</a:t>
            </a:r>
            <a:r>
              <a:rPr sz="28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8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Calibri"/>
                <a:cs typeface="Calibri"/>
              </a:rPr>
              <a:t>Gessell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54287" y="2293373"/>
            <a:ext cx="3169058" cy="42254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1399" y="152907"/>
            <a:ext cx="6118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25" dirty="0">
                <a:latin typeface="Calibri"/>
                <a:cs typeface="Calibri"/>
              </a:rPr>
              <a:t>Oferta</a:t>
            </a:r>
            <a:r>
              <a:rPr sz="4000" spc="-10" dirty="0">
                <a:latin typeface="Calibri"/>
                <a:cs typeface="Calibri"/>
              </a:rPr>
              <a:t> Académica </a:t>
            </a:r>
            <a:r>
              <a:rPr sz="4000" dirty="0">
                <a:latin typeface="Calibri"/>
                <a:cs typeface="Calibri"/>
              </a:rPr>
              <a:t>-</a:t>
            </a:r>
            <a:r>
              <a:rPr sz="4000" spc="-5" dirty="0">
                <a:latin typeface="Calibri"/>
                <a:cs typeface="Calibri"/>
              </a:rPr>
              <a:t> </a:t>
            </a:r>
            <a:r>
              <a:rPr sz="4000" spc="-25" dirty="0">
                <a:latin typeface="Calibri"/>
                <a:cs typeface="Calibri"/>
              </a:rPr>
              <a:t>Posgrado</a:t>
            </a:r>
            <a:endParaRPr sz="40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70168" y="1209868"/>
          <a:ext cx="11532870" cy="5578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0285"/>
                <a:gridCol w="1573530"/>
                <a:gridCol w="1062354"/>
                <a:gridCol w="1331595"/>
                <a:gridCol w="1102995"/>
                <a:gridCol w="1586865"/>
                <a:gridCol w="1307465"/>
              </a:tblGrid>
              <a:tr h="917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17830" marR="231775" indent="-178435">
                        <a:lnSpc>
                          <a:spcPts val="1900"/>
                        </a:lnSpc>
                        <a:spcBef>
                          <a:spcPts val="167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RC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120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3825" marR="115570" indent="130175">
                        <a:lnSpc>
                          <a:spcPts val="1900"/>
                        </a:lnSpc>
                        <a:spcBef>
                          <a:spcPts val="167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120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INSCRITOS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MATRICULADOS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en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Epidemiología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125"/>
                        </a:lnSpc>
                        <a:spcBef>
                          <a:spcPts val="26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15197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29/10/13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29/04/22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76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76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1440" marR="464184">
                        <a:lnSpc>
                          <a:spcPts val="2090"/>
                        </a:lnSpc>
                        <a:spcBef>
                          <a:spcPts val="39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Gestión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de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800" b="1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Seguridad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Salud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el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Trabajo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95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125"/>
                        </a:lnSpc>
                        <a:spcBef>
                          <a:spcPts val="26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01342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03/02/15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02/02/22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76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02/02/21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76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08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3977">
                <a:tc>
                  <a:txBody>
                    <a:bodyPr/>
                    <a:lstStyle/>
                    <a:p>
                      <a:pPr marL="80645">
                        <a:lnSpc>
                          <a:spcPts val="2065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Gerencia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y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Auditoría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de la Calidad de la Salud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125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15306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18/12/19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17/12/26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39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3977">
                <a:tc>
                  <a:txBody>
                    <a:bodyPr/>
                    <a:lstStyle/>
                    <a:p>
                      <a:pPr marL="80645">
                        <a:lnSpc>
                          <a:spcPts val="206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Enfermería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Nefrológica</a:t>
                      </a:r>
                      <a:r>
                        <a:rPr sz="18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Urológica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 marR="64769" indent="-277495">
                        <a:lnSpc>
                          <a:spcPts val="2110"/>
                        </a:lnSpc>
                        <a:spcBef>
                          <a:spcPts val="10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Res.837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22/01/14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33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22/01/22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23/12/20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3977">
                <a:tc>
                  <a:txBody>
                    <a:bodyPr/>
                    <a:lstStyle/>
                    <a:p>
                      <a:pPr marL="80645">
                        <a:lnSpc>
                          <a:spcPts val="205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Enfermería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Cuidado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Crítico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 marR="64769" indent="-277495">
                        <a:lnSpc>
                          <a:spcPts val="2090"/>
                        </a:lnSpc>
                        <a:spcBef>
                          <a:spcPts val="13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Res.109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03/01/14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71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03/01/22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28/12/20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8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 marL="80645" marR="175895">
                        <a:lnSpc>
                          <a:spcPct val="105600"/>
                        </a:lnSpc>
                        <a:spcBef>
                          <a:spcPts val="185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Anestesiología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1800" b="1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Reanimación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349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ts val="203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RC: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Res.11680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22/07/14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22/07/21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23/07/20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132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49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marR="24765" indent="-90170">
                        <a:lnSpc>
                          <a:spcPts val="2090"/>
                        </a:lnSpc>
                        <a:spcBef>
                          <a:spcPts val="3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AAC: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espera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visita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pares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24/09/20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Cirugía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General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ts val="203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Res.5521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14/04/14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14/04/22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50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1823" y="4339844"/>
            <a:ext cx="63881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000000"/>
                </a:solidFill>
              </a:rPr>
              <a:t>MUCHAS</a:t>
            </a:r>
            <a:r>
              <a:rPr sz="5400" spc="-80" dirty="0">
                <a:solidFill>
                  <a:srgbClr val="000000"/>
                </a:solidFill>
              </a:rPr>
              <a:t> </a:t>
            </a:r>
            <a:r>
              <a:rPr sz="5400" spc="-5" dirty="0">
                <a:solidFill>
                  <a:srgbClr val="000000"/>
                </a:solidFill>
              </a:rPr>
              <a:t>GRACIAS</a:t>
            </a:r>
            <a:endParaRPr sz="5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1399" y="152907"/>
            <a:ext cx="6118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25" dirty="0">
                <a:latin typeface="Calibri"/>
                <a:cs typeface="Calibri"/>
              </a:rPr>
              <a:t>Oferta</a:t>
            </a:r>
            <a:r>
              <a:rPr sz="4000" spc="-10" dirty="0">
                <a:latin typeface="Calibri"/>
                <a:cs typeface="Calibri"/>
              </a:rPr>
              <a:t> Académica </a:t>
            </a:r>
            <a:r>
              <a:rPr sz="4000" dirty="0">
                <a:latin typeface="Calibri"/>
                <a:cs typeface="Calibri"/>
              </a:rPr>
              <a:t>-</a:t>
            </a:r>
            <a:r>
              <a:rPr sz="4000" spc="-5" dirty="0">
                <a:latin typeface="Calibri"/>
                <a:cs typeface="Calibri"/>
              </a:rPr>
              <a:t> </a:t>
            </a:r>
            <a:r>
              <a:rPr sz="4000" spc="-25" dirty="0">
                <a:latin typeface="Calibri"/>
                <a:cs typeface="Calibri"/>
              </a:rPr>
              <a:t>Posgrado</a:t>
            </a:r>
            <a:endParaRPr sz="40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70168" y="1209868"/>
          <a:ext cx="11532870" cy="5554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0285"/>
                <a:gridCol w="1573530"/>
                <a:gridCol w="1062354"/>
                <a:gridCol w="1331595"/>
                <a:gridCol w="1102995"/>
                <a:gridCol w="1586865"/>
                <a:gridCol w="1307465"/>
              </a:tblGrid>
              <a:tr h="579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PROGRAMA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417830" marR="231775" indent="-178435">
                        <a:lnSpc>
                          <a:spcPts val="1900"/>
                        </a:lnSpc>
                        <a:spcBef>
                          <a:spcPts val="35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SO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RC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23825" marR="115570" indent="130175">
                        <a:lnSpc>
                          <a:spcPts val="1900"/>
                        </a:lnSpc>
                        <a:spcBef>
                          <a:spcPts val="35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INSCRITOS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MATRICULADOS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GRADUADOS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562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5B9BD5"/>
                    </a:solidFill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 marL="80645" marR="440690">
                        <a:lnSpc>
                          <a:spcPct val="106700"/>
                        </a:lnSpc>
                        <a:spcBef>
                          <a:spcPts val="182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Ginecología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y </a:t>
                      </a:r>
                      <a:r>
                        <a:rPr sz="1800" b="1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Obstetricia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311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025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07117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2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20/05/15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20/05/22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19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311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marR="24765" indent="-90170">
                        <a:lnSpc>
                          <a:spcPts val="209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AAC: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espera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visita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pares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24/09/20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en Medicina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Interna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 marR="38100" indent="-303530">
                        <a:lnSpc>
                          <a:spcPts val="209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843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del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22/01/14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22/01/22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21/01/21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134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marR="24765" indent="-90170">
                        <a:lnSpc>
                          <a:spcPts val="209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AAC: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espera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visita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pares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24/09/20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Especialización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Pediatría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 marR="64769" indent="-277495">
                        <a:lnSpc>
                          <a:spcPts val="209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838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22/01/14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22/07/22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19/01/21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101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marR="24765" indent="-90170">
                        <a:lnSpc>
                          <a:spcPts val="209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AAC: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espera </a:t>
                      </a:r>
                      <a:r>
                        <a:rPr sz="1800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visita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pares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24/09/20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3977">
                <a:tc>
                  <a:txBody>
                    <a:bodyPr/>
                    <a:lstStyle/>
                    <a:p>
                      <a:pPr marL="80645">
                        <a:lnSpc>
                          <a:spcPts val="2065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Sub-Especialización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 Medicina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064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Critica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Cuidado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Intensivo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135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14666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3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18/07/16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18/07/23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39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Maestría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Epidemiología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ts val="203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RC.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22881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3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31/12/14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31/12/21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21/12/20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800" b="1" spc="-15" dirty="0">
                          <a:latin typeface="Calibri"/>
                          <a:cs typeface="Calibri"/>
                        </a:rPr>
                        <a:t>Doctorado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en Ciencias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la Salud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ts val="2030"/>
                        </a:lnSpc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RC: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Res.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9862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79705">
                        <a:lnSpc>
                          <a:spcPts val="213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18/05/16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18/05/23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Aún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38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1399" y="152907"/>
            <a:ext cx="6118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25" dirty="0">
                <a:latin typeface="Calibri"/>
                <a:cs typeface="Calibri"/>
              </a:rPr>
              <a:t>Oferta</a:t>
            </a:r>
            <a:r>
              <a:rPr sz="4000" spc="-10" dirty="0">
                <a:latin typeface="Calibri"/>
                <a:cs typeface="Calibri"/>
              </a:rPr>
              <a:t> Académica </a:t>
            </a:r>
            <a:r>
              <a:rPr sz="4000" dirty="0">
                <a:latin typeface="Calibri"/>
                <a:cs typeface="Calibri"/>
              </a:rPr>
              <a:t>-</a:t>
            </a:r>
            <a:r>
              <a:rPr sz="4000" spc="-5" dirty="0">
                <a:latin typeface="Calibri"/>
                <a:cs typeface="Calibri"/>
              </a:rPr>
              <a:t> </a:t>
            </a:r>
            <a:r>
              <a:rPr sz="4000" spc="-25" dirty="0">
                <a:latin typeface="Calibri"/>
                <a:cs typeface="Calibri"/>
              </a:rPr>
              <a:t>Posgrado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51965" y="1618093"/>
            <a:ext cx="4112153" cy="476989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06620" y="1485900"/>
            <a:ext cx="5563870" cy="490537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147955">
              <a:lnSpc>
                <a:spcPct val="101299"/>
              </a:lnSpc>
              <a:spcBef>
                <a:spcPts val="50"/>
              </a:spcBef>
            </a:pPr>
            <a:r>
              <a:rPr sz="3200" b="1" spc="-10" dirty="0">
                <a:latin typeface="Calibri"/>
                <a:cs typeface="Calibri"/>
              </a:rPr>
              <a:t>Fortalecimiento</a:t>
            </a:r>
            <a:r>
              <a:rPr sz="3200" b="1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ampliación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spc="5" dirty="0">
                <a:latin typeface="Calibri"/>
                <a:cs typeface="Calibri"/>
              </a:rPr>
              <a:t>de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la actual </a:t>
            </a:r>
            <a:r>
              <a:rPr sz="3200" spc="-25" dirty="0">
                <a:latin typeface="Calibri"/>
                <a:cs typeface="Calibri"/>
              </a:rPr>
              <a:t>oferta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académica: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150">
              <a:latin typeface="Calibri"/>
              <a:cs typeface="Calibri"/>
            </a:endParaRPr>
          </a:p>
          <a:p>
            <a:pPr marL="469900" indent="-457200">
              <a:lnSpc>
                <a:spcPts val="3815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3200" spc="-10" dirty="0">
                <a:latin typeface="Calibri"/>
                <a:cs typeface="Calibri"/>
              </a:rPr>
              <a:t>Acreditación </a:t>
            </a:r>
            <a:r>
              <a:rPr sz="3200" dirty="0">
                <a:latin typeface="Calibri"/>
                <a:cs typeface="Calibri"/>
              </a:rPr>
              <a:t>de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alta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calidad.</a:t>
            </a:r>
            <a:endParaRPr sz="3200">
              <a:latin typeface="Calibri"/>
              <a:cs typeface="Calibri"/>
            </a:endParaRPr>
          </a:p>
          <a:p>
            <a:pPr marL="469900" marR="5080" indent="-457200">
              <a:lnSpc>
                <a:spcPts val="3820"/>
              </a:lnSpc>
              <a:spcBef>
                <a:spcPts val="12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3200" spc="-10" dirty="0">
                <a:latin typeface="Calibri"/>
                <a:cs typeface="Calibri"/>
              </a:rPr>
              <a:t>Creación </a:t>
            </a:r>
            <a:r>
              <a:rPr sz="3200" dirty="0">
                <a:latin typeface="Calibri"/>
                <a:cs typeface="Calibri"/>
              </a:rPr>
              <a:t>de </a:t>
            </a:r>
            <a:r>
              <a:rPr sz="3200" spc="-10" dirty="0">
                <a:latin typeface="Calibri"/>
                <a:cs typeface="Calibri"/>
              </a:rPr>
              <a:t>nuevos </a:t>
            </a:r>
            <a:r>
              <a:rPr sz="3200" spc="-15" dirty="0">
                <a:latin typeface="Calibri"/>
                <a:cs typeface="Calibri"/>
              </a:rPr>
              <a:t>programas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de</a:t>
            </a:r>
            <a:r>
              <a:rPr sz="3200" spc="-1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posgrados.</a:t>
            </a:r>
            <a:endParaRPr sz="3200">
              <a:latin typeface="Calibri"/>
              <a:cs typeface="Calibri"/>
            </a:endParaRPr>
          </a:p>
          <a:p>
            <a:pPr marL="469900" marR="1329690" indent="-457200">
              <a:lnSpc>
                <a:spcPts val="3790"/>
              </a:lnSpc>
              <a:spcBef>
                <a:spcPts val="9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3200" spc="-15" dirty="0">
                <a:latin typeface="Calibri"/>
                <a:cs typeface="Calibri"/>
              </a:rPr>
              <a:t>Mejorar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el</a:t>
            </a:r>
            <a:r>
              <a:rPr sz="3200" spc="-3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desempeño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académico.</a:t>
            </a:r>
            <a:endParaRPr sz="3200">
              <a:latin typeface="Calibri"/>
              <a:cs typeface="Calibri"/>
            </a:endParaRPr>
          </a:p>
          <a:p>
            <a:pPr marL="469900" marR="326390" indent="-457200">
              <a:lnSpc>
                <a:spcPts val="3790"/>
              </a:lnSpc>
              <a:spcBef>
                <a:spcPts val="11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3200" spc="-15" dirty="0">
                <a:latin typeface="Calibri"/>
                <a:cs typeface="Calibri"/>
              </a:rPr>
              <a:t>Mejorar </a:t>
            </a:r>
            <a:r>
              <a:rPr sz="3200" dirty="0">
                <a:latin typeface="Calibri"/>
                <a:cs typeface="Calibri"/>
              </a:rPr>
              <a:t>la </a:t>
            </a:r>
            <a:r>
              <a:rPr sz="3200" spc="-5" dirty="0">
                <a:latin typeface="Calibri"/>
                <a:cs typeface="Calibri"/>
              </a:rPr>
              <a:t>visibilización </a:t>
            </a:r>
            <a:r>
              <a:rPr sz="3200" dirty="0">
                <a:latin typeface="Calibri"/>
                <a:cs typeface="Calibri"/>
              </a:rPr>
              <a:t>de la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actual </a:t>
            </a:r>
            <a:r>
              <a:rPr sz="3200" spc="-20" dirty="0">
                <a:latin typeface="Calibri"/>
                <a:cs typeface="Calibri"/>
              </a:rPr>
              <a:t>oferta.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4F72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3662</Words>
  <Application>Microsoft Office PowerPoint</Application>
  <PresentationFormat>Panorámica</PresentationFormat>
  <Paragraphs>1311</Paragraphs>
  <Slides>70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70</vt:i4>
      </vt:variant>
    </vt:vector>
  </HeadingPairs>
  <TitlesOfParts>
    <vt:vector size="76" baseType="lpstr">
      <vt:lpstr>Arial</vt:lpstr>
      <vt:lpstr>Arial MT</vt:lpstr>
      <vt:lpstr>Calibri</vt:lpstr>
      <vt:lpstr>Symbol</vt:lpstr>
      <vt:lpstr>Times New Roman</vt:lpstr>
      <vt:lpstr>Office Theme</vt:lpstr>
      <vt:lpstr>Rendición de Cuentas – Vigencia 2020</vt:lpstr>
      <vt:lpstr>INSUMOS</vt:lpstr>
      <vt:lpstr>Presentación de PowerPoint</vt:lpstr>
      <vt:lpstr>SUBSISTEMA DE FORMACIÓN</vt:lpstr>
      <vt:lpstr>Oferta Académica</vt:lpstr>
      <vt:lpstr>Oferta Académica - Pregrado</vt:lpstr>
      <vt:lpstr>Oferta Académica - Posgrado</vt:lpstr>
      <vt:lpstr>Oferta Académica - Posgrado</vt:lpstr>
      <vt:lpstr>Oferta Académica - Posgrado</vt:lpstr>
      <vt:lpstr>Acreditación Internacional - Medicina</vt:lpstr>
      <vt:lpstr>Acreditación de Alta  Calidad Posgrados Clínicos</vt:lpstr>
      <vt:lpstr>Creación de nuevos  programas de postgrados</vt:lpstr>
      <vt:lpstr>Mejoramiento del  Desempeño Académico</vt:lpstr>
      <vt:lpstr>Mejoramiento del  Desempeño Académico</vt:lpstr>
      <vt:lpstr>Visibilización Oferta Académica</vt:lpstr>
      <vt:lpstr>Visibilización Oferta Académica</vt:lpstr>
      <vt:lpstr>Visibilización Oferta Académica</vt:lpstr>
      <vt:lpstr>Visibilización Oferta Académica</vt:lpstr>
      <vt:lpstr>Planta Docente</vt:lpstr>
      <vt:lpstr>Planta Docente</vt:lpstr>
      <vt:lpstr>Movilidad Docente y Estudiantes</vt:lpstr>
      <vt:lpstr>Cualificación docente y  formación de alto nivel</vt:lpstr>
      <vt:lpstr>Convenios</vt:lpstr>
      <vt:lpstr>SUBSISTEMA DE INVESTIGACIÓN</vt:lpstr>
      <vt:lpstr>Plan de Acción 2020</vt:lpstr>
      <vt:lpstr>Cualificación de Grupos</vt:lpstr>
      <vt:lpstr>Cualificación de Grupos</vt:lpstr>
      <vt:lpstr>Cualificación de Grupos</vt:lpstr>
      <vt:lpstr>Cualificación de Grupos</vt:lpstr>
      <vt:lpstr>Cualificación de Grupos</vt:lpstr>
      <vt:lpstr>Cualificación de Grupos</vt:lpstr>
      <vt:lpstr>Proyectos de Investigación</vt:lpstr>
      <vt:lpstr>Proyectos de Investigación</vt:lpstr>
      <vt:lpstr>Investigación formativa</vt:lpstr>
      <vt:lpstr>Gestión y Difusión  de Información</vt:lpstr>
      <vt:lpstr>Centros de Investigación</vt:lpstr>
      <vt:lpstr>SUBSISTEMA DE PROYECCIÓN  SOCIAL</vt:lpstr>
      <vt:lpstr>Proyección Social</vt:lpstr>
      <vt:lpstr>Proyección Social - Solidaria</vt:lpstr>
      <vt:lpstr>Proyección Social - Solidaria</vt:lpstr>
      <vt:lpstr>Proyección Social - Solidaria</vt:lpstr>
      <vt:lpstr>Proyección Social - Solidaria</vt:lpstr>
      <vt:lpstr>Proyección Social - Solidaria</vt:lpstr>
      <vt:lpstr>Proyección Social - Remunerada</vt:lpstr>
      <vt:lpstr>Proyección Social - Remunerada</vt:lpstr>
      <vt:lpstr>Proyección Social - Remunerada</vt:lpstr>
      <vt:lpstr>Proyección Social - Remunerada</vt:lpstr>
      <vt:lpstr>SUBSISTEMA DE BIENESTAR</vt:lpstr>
      <vt:lpstr>Actividades Frente a la Pandemia</vt:lpstr>
      <vt:lpstr>Actividades Frente a la Pandemia</vt:lpstr>
      <vt:lpstr>Actividades Frente a la Pandemia</vt:lpstr>
      <vt:lpstr>Actividades Frente a la Pandemia</vt:lpstr>
      <vt:lpstr>Actividades Frente a la Pandemia</vt:lpstr>
      <vt:lpstr>Actividades Frente a la Pandemia</vt:lpstr>
      <vt:lpstr>Noche de los Mejores</vt:lpstr>
      <vt:lpstr>SUBSISTEMA DE  ADMINISTRACIÓN</vt:lpstr>
      <vt:lpstr>Ejecución Presupuestal</vt:lpstr>
      <vt:lpstr>Ejecución Presupuestal</vt:lpstr>
      <vt:lpstr>Gestión Contractual</vt:lpstr>
      <vt:lpstr>Visibilidad Nacional  e Internacional</vt:lpstr>
      <vt:lpstr>Visibilidad Nacional e Internacional</vt:lpstr>
      <vt:lpstr>Visibilidad Nacional e Internacional</vt:lpstr>
      <vt:lpstr>Visibilidad Nacional e Internacional</vt:lpstr>
      <vt:lpstr>Visibilidad Nacional e Internacional</vt:lpstr>
      <vt:lpstr>Comunicación Interna</vt:lpstr>
      <vt:lpstr>Comunicación Interna</vt:lpstr>
      <vt:lpstr>Gestión de la Infraestructura Física y Dotación</vt:lpstr>
      <vt:lpstr>Gestión de la Infraestructura Física y Dotación</vt:lpstr>
      <vt:lpstr>Gestión de la Infraestructura Física y Dotación</vt:lpstr>
      <vt:lpstr>MUCHAS GRACIAS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Rendición de Cuentas – Vigencia 2020</dc:title>
  <dc:creator>Maria Palomá</dc:creator>
  <cp:lastModifiedBy>Planeacion2</cp:lastModifiedBy>
  <cp:revision>1</cp:revision>
  <dcterms:created xsi:type="dcterms:W3CDTF">2021-03-12T13:58:20Z</dcterms:created>
  <dcterms:modified xsi:type="dcterms:W3CDTF">2021-03-12T16:36:41Z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2021-03-12T00:00:00Z</vt:filetime>
  </property>
  <property fmtid="{D5CDD505-2E9C-101B-9397-08002B2CF9AE}" pid="3" name="LastSaved">
    <vt:filetime>2021-03-12T00:00:00Z</vt:filetime>
  </property>
</Properties>
</file>