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0" r:id="rId3"/>
    <p:sldId id="261" r:id="rId4"/>
    <p:sldId id="258" r:id="rId5"/>
    <p:sldId id="259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64" d="100"/>
          <a:sy n="64" d="100"/>
        </p:scale>
        <p:origin x="-984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E13C55-3A34-496D-BBED-F4B462EE568B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191FA6B5-DFBA-40FF-8325-BB85404CF9C9}">
      <dgm:prSet phldrT="[Texto]" custT="1"/>
      <dgm:spPr/>
      <dgm:t>
        <a:bodyPr/>
        <a:lstStyle/>
        <a:p>
          <a:r>
            <a:rPr lang="es-CO" sz="1600" dirty="0" smtClean="0"/>
            <a:t>Autocontrol</a:t>
          </a:r>
          <a:endParaRPr lang="es-CO" sz="1600" dirty="0"/>
        </a:p>
      </dgm:t>
    </dgm:pt>
    <dgm:pt modelId="{CFDC8BE3-F86F-496B-BFED-072872A62003}" type="parTrans" cxnId="{B572BCE5-FC46-4459-AC5C-E5E219BB0156}">
      <dgm:prSet/>
      <dgm:spPr/>
      <dgm:t>
        <a:bodyPr/>
        <a:lstStyle/>
        <a:p>
          <a:endParaRPr lang="es-CO"/>
        </a:p>
      </dgm:t>
    </dgm:pt>
    <dgm:pt modelId="{B2776EA8-1CC2-4BC6-A92E-88C0C06E135E}" type="sibTrans" cxnId="{B572BCE5-FC46-4459-AC5C-E5E219BB0156}">
      <dgm:prSet/>
      <dgm:spPr/>
      <dgm:t>
        <a:bodyPr/>
        <a:lstStyle/>
        <a:p>
          <a:endParaRPr lang="es-CO"/>
        </a:p>
      </dgm:t>
    </dgm:pt>
    <dgm:pt modelId="{B74D01AB-2F32-4734-ABFC-FD5F3905D8F1}">
      <dgm:prSet phldrT="[Texto]" custT="1"/>
      <dgm:spPr/>
      <dgm:t>
        <a:bodyPr/>
        <a:lstStyle/>
        <a:p>
          <a:r>
            <a:rPr lang="es-CO" sz="1600" dirty="0" smtClean="0"/>
            <a:t>Autogestión</a:t>
          </a:r>
          <a:endParaRPr lang="es-CO" sz="1600" dirty="0"/>
        </a:p>
      </dgm:t>
    </dgm:pt>
    <dgm:pt modelId="{37F1FD81-CBC6-47FF-8503-31284C871B4B}" type="parTrans" cxnId="{E6E4FB7D-7E2F-4FF7-BC70-98DDE6938D8F}">
      <dgm:prSet/>
      <dgm:spPr/>
      <dgm:t>
        <a:bodyPr/>
        <a:lstStyle/>
        <a:p>
          <a:endParaRPr lang="es-CO"/>
        </a:p>
      </dgm:t>
    </dgm:pt>
    <dgm:pt modelId="{5612BF77-6159-43EE-93C3-2F3E731A8969}" type="sibTrans" cxnId="{E6E4FB7D-7E2F-4FF7-BC70-98DDE6938D8F}">
      <dgm:prSet/>
      <dgm:spPr/>
      <dgm:t>
        <a:bodyPr/>
        <a:lstStyle/>
        <a:p>
          <a:endParaRPr lang="es-CO"/>
        </a:p>
      </dgm:t>
    </dgm:pt>
    <dgm:pt modelId="{04B1BE90-11F5-4E6E-A7A4-AD6F087587AD}">
      <dgm:prSet phldrT="[Texto]" custT="1"/>
      <dgm:spPr/>
      <dgm:t>
        <a:bodyPr/>
        <a:lstStyle/>
        <a:p>
          <a:r>
            <a:rPr lang="es-CO" sz="1600" dirty="0" smtClean="0"/>
            <a:t>Autorregulación</a:t>
          </a:r>
          <a:endParaRPr lang="es-CO" sz="1600" dirty="0"/>
        </a:p>
      </dgm:t>
    </dgm:pt>
    <dgm:pt modelId="{352E5841-B82D-47E1-BF41-15D46CB0D3C3}" type="parTrans" cxnId="{00E7971D-DDD8-4E33-B325-1BFB80270D0E}">
      <dgm:prSet/>
      <dgm:spPr/>
      <dgm:t>
        <a:bodyPr/>
        <a:lstStyle/>
        <a:p>
          <a:endParaRPr lang="es-CO"/>
        </a:p>
      </dgm:t>
    </dgm:pt>
    <dgm:pt modelId="{A0A3D0C1-21A5-403A-A627-726B49D412AF}" type="sibTrans" cxnId="{00E7971D-DDD8-4E33-B325-1BFB80270D0E}">
      <dgm:prSet/>
      <dgm:spPr/>
      <dgm:t>
        <a:bodyPr/>
        <a:lstStyle/>
        <a:p>
          <a:endParaRPr lang="es-CO"/>
        </a:p>
      </dgm:t>
    </dgm:pt>
    <dgm:pt modelId="{AB472866-3261-418D-BCB3-4257D03F75FB}">
      <dgm:prSet/>
      <dgm:spPr/>
      <dgm:t>
        <a:bodyPr/>
        <a:lstStyle/>
        <a:p>
          <a:endParaRPr lang="es-CO" dirty="0"/>
        </a:p>
      </dgm:t>
    </dgm:pt>
    <dgm:pt modelId="{2CF89B7D-52F1-478C-85F8-ED4C9221A051}" type="parTrans" cxnId="{8612B0AA-898E-4D1D-92BE-27C2EE61414C}">
      <dgm:prSet/>
      <dgm:spPr/>
      <dgm:t>
        <a:bodyPr/>
        <a:lstStyle/>
        <a:p>
          <a:endParaRPr lang="es-CO"/>
        </a:p>
      </dgm:t>
    </dgm:pt>
    <dgm:pt modelId="{47BBAA08-BCBC-4D79-8241-9723192549B5}" type="sibTrans" cxnId="{8612B0AA-898E-4D1D-92BE-27C2EE61414C}">
      <dgm:prSet/>
      <dgm:spPr/>
      <dgm:t>
        <a:bodyPr/>
        <a:lstStyle/>
        <a:p>
          <a:endParaRPr lang="es-CO"/>
        </a:p>
      </dgm:t>
    </dgm:pt>
    <dgm:pt modelId="{1175E341-0D72-4809-AC90-1F27861617A6}">
      <dgm:prSet/>
      <dgm:spPr/>
      <dgm:t>
        <a:bodyPr/>
        <a:lstStyle/>
        <a:p>
          <a:r>
            <a:rPr lang="es-CO" dirty="0" smtClean="0"/>
            <a:t>Es la capacidad que deben desarrollar todos y cada uno de los servidores públicos de la organización para evaluar y controlar su trabajo.</a:t>
          </a:r>
          <a:endParaRPr lang="es-CO" dirty="0"/>
        </a:p>
      </dgm:t>
    </dgm:pt>
    <dgm:pt modelId="{2D479B21-4726-4C5C-9A2D-5470970E5A27}" type="parTrans" cxnId="{9299A33F-31A4-4EB4-AB3F-635A301C3723}">
      <dgm:prSet/>
      <dgm:spPr/>
      <dgm:t>
        <a:bodyPr/>
        <a:lstStyle/>
        <a:p>
          <a:endParaRPr lang="es-CO"/>
        </a:p>
      </dgm:t>
    </dgm:pt>
    <dgm:pt modelId="{FC1F965A-12EB-4312-946D-C7CFBF23608B}" type="sibTrans" cxnId="{9299A33F-31A4-4EB4-AB3F-635A301C3723}">
      <dgm:prSet/>
      <dgm:spPr/>
      <dgm:t>
        <a:bodyPr/>
        <a:lstStyle/>
        <a:p>
          <a:endParaRPr lang="es-CO"/>
        </a:p>
      </dgm:t>
    </dgm:pt>
    <dgm:pt modelId="{B9993BCA-CB5B-4C88-8ACE-C894D1697C5A}">
      <dgm:prSet/>
      <dgm:spPr/>
      <dgm:t>
        <a:bodyPr/>
        <a:lstStyle/>
        <a:p>
          <a:pPr algn="just"/>
          <a:r>
            <a:rPr lang="es-CO" dirty="0" smtClean="0"/>
            <a:t>Es la virtud que tienen las dependencias para desarrollar y aplicar en su interior métodos, normas y procedimientos que permitan el desarrollo continúo del Sistema de Control Interno.</a:t>
          </a:r>
          <a:endParaRPr lang="es-CO" dirty="0"/>
        </a:p>
      </dgm:t>
    </dgm:pt>
    <dgm:pt modelId="{D2499CC5-1457-4DD0-BF1F-3ABAD014F7BA}" type="parTrans" cxnId="{A3A6450D-E48E-4CDD-978F-CF13AA5562D0}">
      <dgm:prSet/>
      <dgm:spPr/>
      <dgm:t>
        <a:bodyPr/>
        <a:lstStyle/>
        <a:p>
          <a:endParaRPr lang="es-CO"/>
        </a:p>
      </dgm:t>
    </dgm:pt>
    <dgm:pt modelId="{56CFEA2A-FAF6-4EDF-BC65-1BDBA5E2DF63}" type="sibTrans" cxnId="{A3A6450D-E48E-4CDD-978F-CF13AA5562D0}">
      <dgm:prSet/>
      <dgm:spPr/>
      <dgm:t>
        <a:bodyPr/>
        <a:lstStyle/>
        <a:p>
          <a:endParaRPr lang="es-CO"/>
        </a:p>
      </dgm:t>
    </dgm:pt>
    <dgm:pt modelId="{F045EA21-C5E7-4E45-9DE2-88196FFFA206}">
      <dgm:prSet/>
      <dgm:spPr/>
      <dgm:t>
        <a:bodyPr/>
        <a:lstStyle/>
        <a:p>
          <a:pPr algn="l"/>
          <a:endParaRPr lang="es-CO" dirty="0"/>
        </a:p>
      </dgm:t>
    </dgm:pt>
    <dgm:pt modelId="{B95CB549-7A5C-48D8-A389-5EEDDF2BDD53}" type="parTrans" cxnId="{A8D2749A-647A-4E4E-A2F5-65EDBC27712F}">
      <dgm:prSet/>
      <dgm:spPr/>
      <dgm:t>
        <a:bodyPr/>
        <a:lstStyle/>
        <a:p>
          <a:endParaRPr lang="es-CO"/>
        </a:p>
      </dgm:t>
    </dgm:pt>
    <dgm:pt modelId="{70C25D5D-B4B3-4CFA-A288-506DE0BC3361}" type="sibTrans" cxnId="{A8D2749A-647A-4E4E-A2F5-65EDBC27712F}">
      <dgm:prSet/>
      <dgm:spPr/>
      <dgm:t>
        <a:bodyPr/>
        <a:lstStyle/>
        <a:p>
          <a:endParaRPr lang="es-CO"/>
        </a:p>
      </dgm:t>
    </dgm:pt>
    <dgm:pt modelId="{1A5CC583-E3B9-495D-8219-E5793B858E65}">
      <dgm:prSet/>
      <dgm:spPr/>
      <dgm:t>
        <a:bodyPr/>
        <a:lstStyle/>
        <a:p>
          <a:pPr algn="just"/>
          <a:r>
            <a:rPr lang="es-CO" dirty="0" smtClean="0"/>
            <a:t>Es la competencia que tiene una organización pública para interpretar, coordinar, aplicar y evaluar de manera efectiva, eficiente y eficaz la función administrativa que le ha sido asignada.</a:t>
          </a:r>
          <a:endParaRPr lang="es-CO" dirty="0"/>
        </a:p>
      </dgm:t>
    </dgm:pt>
    <dgm:pt modelId="{080EF0F5-C9E1-4524-A5A1-200745E74A15}" type="parTrans" cxnId="{24C1D563-8FFA-4B76-88E9-8A10919E39CE}">
      <dgm:prSet/>
      <dgm:spPr/>
      <dgm:t>
        <a:bodyPr/>
        <a:lstStyle/>
        <a:p>
          <a:endParaRPr lang="es-CO"/>
        </a:p>
      </dgm:t>
    </dgm:pt>
    <dgm:pt modelId="{FDA1062D-E361-429D-8B93-841FD9BD5214}" type="sibTrans" cxnId="{24C1D563-8FFA-4B76-88E9-8A10919E39CE}">
      <dgm:prSet/>
      <dgm:spPr/>
      <dgm:t>
        <a:bodyPr/>
        <a:lstStyle/>
        <a:p>
          <a:endParaRPr lang="es-CO"/>
        </a:p>
      </dgm:t>
    </dgm:pt>
    <dgm:pt modelId="{98A11E4A-182C-427F-8CF0-E61194EE4D2F}">
      <dgm:prSet/>
      <dgm:spPr/>
      <dgm:t>
        <a:bodyPr/>
        <a:lstStyle/>
        <a:p>
          <a:pPr algn="l"/>
          <a:endParaRPr lang="es-CO"/>
        </a:p>
      </dgm:t>
    </dgm:pt>
    <dgm:pt modelId="{E912B42F-5A27-48C1-A248-80F6685BDFBB}" type="parTrans" cxnId="{EC5B1CDC-0EC3-4298-BA6F-A0D27E5ECFF5}">
      <dgm:prSet/>
      <dgm:spPr/>
      <dgm:t>
        <a:bodyPr/>
        <a:lstStyle/>
        <a:p>
          <a:endParaRPr lang="es-CO"/>
        </a:p>
      </dgm:t>
    </dgm:pt>
    <dgm:pt modelId="{DE1CB3D9-DD5C-48D8-B2AF-B41069616D4E}" type="sibTrans" cxnId="{EC5B1CDC-0EC3-4298-BA6F-A0D27E5ECFF5}">
      <dgm:prSet/>
      <dgm:spPr/>
      <dgm:t>
        <a:bodyPr/>
        <a:lstStyle/>
        <a:p>
          <a:endParaRPr lang="es-CO"/>
        </a:p>
      </dgm:t>
    </dgm:pt>
    <dgm:pt modelId="{EBA85394-1CF5-4D8D-9D14-1F1E37CB1EB4}" type="pres">
      <dgm:prSet presAssocID="{8FE13C55-3A34-496D-BBED-F4B462EE568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2FEA573-83E4-4451-8C9D-BAE6993C113F}" type="pres">
      <dgm:prSet presAssocID="{191FA6B5-DFBA-40FF-8325-BB85404CF9C9}" presName="parentLin" presStyleCnt="0"/>
      <dgm:spPr/>
    </dgm:pt>
    <dgm:pt modelId="{90D6F5E0-3597-42C6-8AC4-AF94796B4871}" type="pres">
      <dgm:prSet presAssocID="{191FA6B5-DFBA-40FF-8325-BB85404CF9C9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295A18CA-37B2-45D2-A3A6-869D8816BDBE}" type="pres">
      <dgm:prSet presAssocID="{191FA6B5-DFBA-40FF-8325-BB85404CF9C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D5D17D3-C3CC-4C40-9879-BCB44CBFEFCB}" type="pres">
      <dgm:prSet presAssocID="{191FA6B5-DFBA-40FF-8325-BB85404CF9C9}" presName="negativeSpace" presStyleCnt="0"/>
      <dgm:spPr/>
    </dgm:pt>
    <dgm:pt modelId="{EDD42B6D-31E8-4674-9C8B-36DF82820E26}" type="pres">
      <dgm:prSet presAssocID="{191FA6B5-DFBA-40FF-8325-BB85404CF9C9}" presName="childText" presStyleLbl="conFgAcc1" presStyleIdx="0" presStyleCnt="3" custScaleX="100000" custScaleY="4788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5B0EC6B-ADB7-46E0-8821-178D9129E2B9}" type="pres">
      <dgm:prSet presAssocID="{B2776EA8-1CC2-4BC6-A92E-88C0C06E135E}" presName="spaceBetweenRectangles" presStyleCnt="0"/>
      <dgm:spPr/>
    </dgm:pt>
    <dgm:pt modelId="{1934A66E-7C8E-468C-B967-146E66904B3A}" type="pres">
      <dgm:prSet presAssocID="{B74D01AB-2F32-4734-ABFC-FD5F3905D8F1}" presName="parentLin" presStyleCnt="0"/>
      <dgm:spPr/>
    </dgm:pt>
    <dgm:pt modelId="{8407D40C-E74C-4ED8-8296-20FAF3FAC5A4}" type="pres">
      <dgm:prSet presAssocID="{B74D01AB-2F32-4734-ABFC-FD5F3905D8F1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27DB14D7-C9AC-4FE7-BC00-9A76A474ABF1}" type="pres">
      <dgm:prSet presAssocID="{B74D01AB-2F32-4734-ABFC-FD5F3905D8F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DC30204-0F61-464B-8F38-01515384F31A}" type="pres">
      <dgm:prSet presAssocID="{B74D01AB-2F32-4734-ABFC-FD5F3905D8F1}" presName="negativeSpace" presStyleCnt="0"/>
      <dgm:spPr/>
    </dgm:pt>
    <dgm:pt modelId="{DB8080EB-51BB-4E80-86E1-1E318EF11672}" type="pres">
      <dgm:prSet presAssocID="{B74D01AB-2F32-4734-ABFC-FD5F3905D8F1}" presName="childText" presStyleLbl="conFgAcc1" presStyleIdx="1" presStyleCnt="3" custScaleX="100000" custScaleY="4554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C204F6F-D5E3-444B-842B-E6CD95D8553A}" type="pres">
      <dgm:prSet presAssocID="{5612BF77-6159-43EE-93C3-2F3E731A8969}" presName="spaceBetweenRectangles" presStyleCnt="0"/>
      <dgm:spPr/>
    </dgm:pt>
    <dgm:pt modelId="{EDA87905-AAA6-4C4F-90C8-97CB944E0AC2}" type="pres">
      <dgm:prSet presAssocID="{04B1BE90-11F5-4E6E-A7A4-AD6F087587AD}" presName="parentLin" presStyleCnt="0"/>
      <dgm:spPr/>
    </dgm:pt>
    <dgm:pt modelId="{103EDBBD-D4FE-4663-84C6-1F588A3D728C}" type="pres">
      <dgm:prSet presAssocID="{04B1BE90-11F5-4E6E-A7A4-AD6F087587AD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75E01131-FA58-4948-855A-0C0AFF9712CA}" type="pres">
      <dgm:prSet presAssocID="{04B1BE90-11F5-4E6E-A7A4-AD6F087587A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291D359-1C24-4CF6-BA46-97E6E31140CA}" type="pres">
      <dgm:prSet presAssocID="{04B1BE90-11F5-4E6E-A7A4-AD6F087587AD}" presName="negativeSpace" presStyleCnt="0"/>
      <dgm:spPr/>
    </dgm:pt>
    <dgm:pt modelId="{A1C4AE64-E7B8-474E-830F-2E74ABA86FFA}" type="pres">
      <dgm:prSet presAssocID="{04B1BE90-11F5-4E6E-A7A4-AD6F087587AD}" presName="childText" presStyleLbl="conFgAcc1" presStyleIdx="2" presStyleCnt="3" custScaleY="5198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00E7971D-DDD8-4E33-B325-1BFB80270D0E}" srcId="{8FE13C55-3A34-496D-BBED-F4B462EE568B}" destId="{04B1BE90-11F5-4E6E-A7A4-AD6F087587AD}" srcOrd="2" destOrd="0" parTransId="{352E5841-B82D-47E1-BF41-15D46CB0D3C3}" sibTransId="{A0A3D0C1-21A5-403A-A627-726B49D412AF}"/>
    <dgm:cxn modelId="{2C32A1B5-23AB-4D23-AD40-722D270E84B7}" type="presOf" srcId="{191FA6B5-DFBA-40FF-8325-BB85404CF9C9}" destId="{295A18CA-37B2-45D2-A3A6-869D8816BDBE}" srcOrd="1" destOrd="0" presId="urn:microsoft.com/office/officeart/2005/8/layout/list1"/>
    <dgm:cxn modelId="{A3A6450D-E48E-4CDD-978F-CF13AA5562D0}" srcId="{B74D01AB-2F32-4734-ABFC-FD5F3905D8F1}" destId="{B9993BCA-CB5B-4C88-8ACE-C894D1697C5A}" srcOrd="1" destOrd="0" parTransId="{D2499CC5-1457-4DD0-BF1F-3ABAD014F7BA}" sibTransId="{56CFEA2A-FAF6-4EDF-BC65-1BDBA5E2DF63}"/>
    <dgm:cxn modelId="{5A0E62B9-378A-49E6-838A-4C65F5ECE4CB}" type="presOf" srcId="{1A5CC583-E3B9-495D-8219-E5793B858E65}" destId="{A1C4AE64-E7B8-474E-830F-2E74ABA86FFA}" srcOrd="0" destOrd="1" presId="urn:microsoft.com/office/officeart/2005/8/layout/list1"/>
    <dgm:cxn modelId="{D953537C-C5FB-4D06-A711-0D2A96A6490A}" type="presOf" srcId="{1175E341-0D72-4809-AC90-1F27861617A6}" destId="{EDD42B6D-31E8-4674-9C8B-36DF82820E26}" srcOrd="0" destOrd="1" presId="urn:microsoft.com/office/officeart/2005/8/layout/list1"/>
    <dgm:cxn modelId="{EC5B1CDC-0EC3-4298-BA6F-A0D27E5ECFF5}" srcId="{04B1BE90-11F5-4E6E-A7A4-AD6F087587AD}" destId="{98A11E4A-182C-427F-8CF0-E61194EE4D2F}" srcOrd="0" destOrd="0" parTransId="{E912B42F-5A27-48C1-A248-80F6685BDFBB}" sibTransId="{DE1CB3D9-DD5C-48D8-B2AF-B41069616D4E}"/>
    <dgm:cxn modelId="{B4100922-8D51-42DD-8F40-13932983D7FA}" type="presOf" srcId="{98A11E4A-182C-427F-8CF0-E61194EE4D2F}" destId="{A1C4AE64-E7B8-474E-830F-2E74ABA86FFA}" srcOrd="0" destOrd="0" presId="urn:microsoft.com/office/officeart/2005/8/layout/list1"/>
    <dgm:cxn modelId="{AA14E652-0A97-43E6-A448-A2F6738BE844}" type="presOf" srcId="{04B1BE90-11F5-4E6E-A7A4-AD6F087587AD}" destId="{75E01131-FA58-4948-855A-0C0AFF9712CA}" srcOrd="1" destOrd="0" presId="urn:microsoft.com/office/officeart/2005/8/layout/list1"/>
    <dgm:cxn modelId="{A8D2749A-647A-4E4E-A2F5-65EDBC27712F}" srcId="{B74D01AB-2F32-4734-ABFC-FD5F3905D8F1}" destId="{F045EA21-C5E7-4E45-9DE2-88196FFFA206}" srcOrd="0" destOrd="0" parTransId="{B95CB549-7A5C-48D8-A389-5EEDDF2BDD53}" sibTransId="{70C25D5D-B4B3-4CFA-A288-506DE0BC3361}"/>
    <dgm:cxn modelId="{8612B0AA-898E-4D1D-92BE-27C2EE61414C}" srcId="{191FA6B5-DFBA-40FF-8325-BB85404CF9C9}" destId="{AB472866-3261-418D-BCB3-4257D03F75FB}" srcOrd="0" destOrd="0" parTransId="{2CF89B7D-52F1-478C-85F8-ED4C9221A051}" sibTransId="{47BBAA08-BCBC-4D79-8241-9723192549B5}"/>
    <dgm:cxn modelId="{C5B211BD-9B2F-4CC0-965C-6B98DD5B46E8}" type="presOf" srcId="{B74D01AB-2F32-4734-ABFC-FD5F3905D8F1}" destId="{8407D40C-E74C-4ED8-8296-20FAF3FAC5A4}" srcOrd="0" destOrd="0" presId="urn:microsoft.com/office/officeart/2005/8/layout/list1"/>
    <dgm:cxn modelId="{B572BCE5-FC46-4459-AC5C-E5E219BB0156}" srcId="{8FE13C55-3A34-496D-BBED-F4B462EE568B}" destId="{191FA6B5-DFBA-40FF-8325-BB85404CF9C9}" srcOrd="0" destOrd="0" parTransId="{CFDC8BE3-F86F-496B-BFED-072872A62003}" sibTransId="{B2776EA8-1CC2-4BC6-A92E-88C0C06E135E}"/>
    <dgm:cxn modelId="{CE95A5CB-6EE0-4374-9632-21336958C1B1}" type="presOf" srcId="{B74D01AB-2F32-4734-ABFC-FD5F3905D8F1}" destId="{27DB14D7-C9AC-4FE7-BC00-9A76A474ABF1}" srcOrd="1" destOrd="0" presId="urn:microsoft.com/office/officeart/2005/8/layout/list1"/>
    <dgm:cxn modelId="{A692F233-1895-4A15-9375-A9FECDCC0DA3}" type="presOf" srcId="{191FA6B5-DFBA-40FF-8325-BB85404CF9C9}" destId="{90D6F5E0-3597-42C6-8AC4-AF94796B4871}" srcOrd="0" destOrd="0" presId="urn:microsoft.com/office/officeart/2005/8/layout/list1"/>
    <dgm:cxn modelId="{E6E4FB7D-7E2F-4FF7-BC70-98DDE6938D8F}" srcId="{8FE13C55-3A34-496D-BBED-F4B462EE568B}" destId="{B74D01AB-2F32-4734-ABFC-FD5F3905D8F1}" srcOrd="1" destOrd="0" parTransId="{37F1FD81-CBC6-47FF-8503-31284C871B4B}" sibTransId="{5612BF77-6159-43EE-93C3-2F3E731A8969}"/>
    <dgm:cxn modelId="{24C1D563-8FFA-4B76-88E9-8A10919E39CE}" srcId="{04B1BE90-11F5-4E6E-A7A4-AD6F087587AD}" destId="{1A5CC583-E3B9-495D-8219-E5793B858E65}" srcOrd="1" destOrd="0" parTransId="{080EF0F5-C9E1-4524-A5A1-200745E74A15}" sibTransId="{FDA1062D-E361-429D-8B93-841FD9BD5214}"/>
    <dgm:cxn modelId="{259C3770-CCF6-46B4-913B-1E22DBF83792}" type="presOf" srcId="{8FE13C55-3A34-496D-BBED-F4B462EE568B}" destId="{EBA85394-1CF5-4D8D-9D14-1F1E37CB1EB4}" srcOrd="0" destOrd="0" presId="urn:microsoft.com/office/officeart/2005/8/layout/list1"/>
    <dgm:cxn modelId="{8C21BFF3-DF75-452F-81A0-2D6B6DC3225C}" type="presOf" srcId="{AB472866-3261-418D-BCB3-4257D03F75FB}" destId="{EDD42B6D-31E8-4674-9C8B-36DF82820E26}" srcOrd="0" destOrd="0" presId="urn:microsoft.com/office/officeart/2005/8/layout/list1"/>
    <dgm:cxn modelId="{A70F4777-9EF7-4D8C-B6BD-271128BA1E70}" type="presOf" srcId="{F045EA21-C5E7-4E45-9DE2-88196FFFA206}" destId="{DB8080EB-51BB-4E80-86E1-1E318EF11672}" srcOrd="0" destOrd="0" presId="urn:microsoft.com/office/officeart/2005/8/layout/list1"/>
    <dgm:cxn modelId="{6E3E55C5-306E-4A56-AD05-2003229ABFCE}" type="presOf" srcId="{04B1BE90-11F5-4E6E-A7A4-AD6F087587AD}" destId="{103EDBBD-D4FE-4663-84C6-1F588A3D728C}" srcOrd="0" destOrd="0" presId="urn:microsoft.com/office/officeart/2005/8/layout/list1"/>
    <dgm:cxn modelId="{9299A33F-31A4-4EB4-AB3F-635A301C3723}" srcId="{191FA6B5-DFBA-40FF-8325-BB85404CF9C9}" destId="{1175E341-0D72-4809-AC90-1F27861617A6}" srcOrd="1" destOrd="0" parTransId="{2D479B21-4726-4C5C-9A2D-5470970E5A27}" sibTransId="{FC1F965A-12EB-4312-946D-C7CFBF23608B}"/>
    <dgm:cxn modelId="{8DEC466B-4D57-4B69-A0A7-0AF28FFC805C}" type="presOf" srcId="{B9993BCA-CB5B-4C88-8ACE-C894D1697C5A}" destId="{DB8080EB-51BB-4E80-86E1-1E318EF11672}" srcOrd="0" destOrd="1" presId="urn:microsoft.com/office/officeart/2005/8/layout/list1"/>
    <dgm:cxn modelId="{626C62EA-9A6D-4E4D-8EE1-0230C0AB09CE}" type="presParOf" srcId="{EBA85394-1CF5-4D8D-9D14-1F1E37CB1EB4}" destId="{02FEA573-83E4-4451-8C9D-BAE6993C113F}" srcOrd="0" destOrd="0" presId="urn:microsoft.com/office/officeart/2005/8/layout/list1"/>
    <dgm:cxn modelId="{91AFE707-5944-4636-9343-38303AD79AFA}" type="presParOf" srcId="{02FEA573-83E4-4451-8C9D-BAE6993C113F}" destId="{90D6F5E0-3597-42C6-8AC4-AF94796B4871}" srcOrd="0" destOrd="0" presId="urn:microsoft.com/office/officeart/2005/8/layout/list1"/>
    <dgm:cxn modelId="{4C894E6B-474E-47A4-A00D-05E2523B0AD6}" type="presParOf" srcId="{02FEA573-83E4-4451-8C9D-BAE6993C113F}" destId="{295A18CA-37B2-45D2-A3A6-869D8816BDBE}" srcOrd="1" destOrd="0" presId="urn:microsoft.com/office/officeart/2005/8/layout/list1"/>
    <dgm:cxn modelId="{FE14D9AE-880A-4F10-A982-5D26B2ACDA1F}" type="presParOf" srcId="{EBA85394-1CF5-4D8D-9D14-1F1E37CB1EB4}" destId="{ED5D17D3-C3CC-4C40-9879-BCB44CBFEFCB}" srcOrd="1" destOrd="0" presId="urn:microsoft.com/office/officeart/2005/8/layout/list1"/>
    <dgm:cxn modelId="{0ADBC003-13FD-4645-B15A-3093112086A0}" type="presParOf" srcId="{EBA85394-1CF5-4D8D-9D14-1F1E37CB1EB4}" destId="{EDD42B6D-31E8-4674-9C8B-36DF82820E26}" srcOrd="2" destOrd="0" presId="urn:microsoft.com/office/officeart/2005/8/layout/list1"/>
    <dgm:cxn modelId="{4187C610-E871-47B8-A1E4-1E93657AA2F2}" type="presParOf" srcId="{EBA85394-1CF5-4D8D-9D14-1F1E37CB1EB4}" destId="{E5B0EC6B-ADB7-46E0-8821-178D9129E2B9}" srcOrd="3" destOrd="0" presId="urn:microsoft.com/office/officeart/2005/8/layout/list1"/>
    <dgm:cxn modelId="{8FE94085-1341-49B4-86D5-172221BFF4A4}" type="presParOf" srcId="{EBA85394-1CF5-4D8D-9D14-1F1E37CB1EB4}" destId="{1934A66E-7C8E-468C-B967-146E66904B3A}" srcOrd="4" destOrd="0" presId="urn:microsoft.com/office/officeart/2005/8/layout/list1"/>
    <dgm:cxn modelId="{121BD41F-81E9-4744-9DBA-CD0B957EDD4C}" type="presParOf" srcId="{1934A66E-7C8E-468C-B967-146E66904B3A}" destId="{8407D40C-E74C-4ED8-8296-20FAF3FAC5A4}" srcOrd="0" destOrd="0" presId="urn:microsoft.com/office/officeart/2005/8/layout/list1"/>
    <dgm:cxn modelId="{BAA935F2-29CE-45FE-B6D2-E4AE85A40498}" type="presParOf" srcId="{1934A66E-7C8E-468C-B967-146E66904B3A}" destId="{27DB14D7-C9AC-4FE7-BC00-9A76A474ABF1}" srcOrd="1" destOrd="0" presId="urn:microsoft.com/office/officeart/2005/8/layout/list1"/>
    <dgm:cxn modelId="{7F5DA272-6E86-49A1-A977-FFA4B7736E50}" type="presParOf" srcId="{EBA85394-1CF5-4D8D-9D14-1F1E37CB1EB4}" destId="{0DC30204-0F61-464B-8F38-01515384F31A}" srcOrd="5" destOrd="0" presId="urn:microsoft.com/office/officeart/2005/8/layout/list1"/>
    <dgm:cxn modelId="{2DBC68D4-BE19-45B9-A4B1-82FBD4461987}" type="presParOf" srcId="{EBA85394-1CF5-4D8D-9D14-1F1E37CB1EB4}" destId="{DB8080EB-51BB-4E80-86E1-1E318EF11672}" srcOrd="6" destOrd="0" presId="urn:microsoft.com/office/officeart/2005/8/layout/list1"/>
    <dgm:cxn modelId="{D7C867C1-16B5-4B65-AA79-28BE1D731E12}" type="presParOf" srcId="{EBA85394-1CF5-4D8D-9D14-1F1E37CB1EB4}" destId="{BC204F6F-D5E3-444B-842B-E6CD95D8553A}" srcOrd="7" destOrd="0" presId="urn:microsoft.com/office/officeart/2005/8/layout/list1"/>
    <dgm:cxn modelId="{1BDF7A2E-C2B2-4B82-8D8A-B3456C8A8ECD}" type="presParOf" srcId="{EBA85394-1CF5-4D8D-9D14-1F1E37CB1EB4}" destId="{EDA87905-AAA6-4C4F-90C8-97CB944E0AC2}" srcOrd="8" destOrd="0" presId="urn:microsoft.com/office/officeart/2005/8/layout/list1"/>
    <dgm:cxn modelId="{9ECFD79C-C41C-49F3-84F8-B19564C71C86}" type="presParOf" srcId="{EDA87905-AAA6-4C4F-90C8-97CB944E0AC2}" destId="{103EDBBD-D4FE-4663-84C6-1F588A3D728C}" srcOrd="0" destOrd="0" presId="urn:microsoft.com/office/officeart/2005/8/layout/list1"/>
    <dgm:cxn modelId="{287DEA78-E9A2-4C58-A5D9-BF897865D14C}" type="presParOf" srcId="{EDA87905-AAA6-4C4F-90C8-97CB944E0AC2}" destId="{75E01131-FA58-4948-855A-0C0AFF9712CA}" srcOrd="1" destOrd="0" presId="urn:microsoft.com/office/officeart/2005/8/layout/list1"/>
    <dgm:cxn modelId="{35BABA82-F65C-45BA-B226-327D1E06AC60}" type="presParOf" srcId="{EBA85394-1CF5-4D8D-9D14-1F1E37CB1EB4}" destId="{3291D359-1C24-4CF6-BA46-97E6E31140CA}" srcOrd="9" destOrd="0" presId="urn:microsoft.com/office/officeart/2005/8/layout/list1"/>
    <dgm:cxn modelId="{41448EE2-8322-48AB-BD65-08ECE2731812}" type="presParOf" srcId="{EBA85394-1CF5-4D8D-9D14-1F1E37CB1EB4}" destId="{A1C4AE64-E7B8-474E-830F-2E74ABA86FF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42B6D-31E8-4674-9C8B-36DF82820E26}">
      <dsp:nvSpPr>
        <dsp:cNvPr id="0" name=""/>
        <dsp:cNvSpPr/>
      </dsp:nvSpPr>
      <dsp:spPr>
        <a:xfrm>
          <a:off x="0" y="446756"/>
          <a:ext cx="11422505" cy="8673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513" tIns="270764" rIns="88651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300" kern="1200" dirty="0" smtClean="0"/>
            <a:t>Es la capacidad que deben desarrollar todos y cada uno de los servidores públicos de la organización para evaluar y controlar su trabajo.</a:t>
          </a:r>
          <a:endParaRPr lang="es-CO" sz="1300" kern="1200" dirty="0"/>
        </a:p>
      </dsp:txBody>
      <dsp:txXfrm>
        <a:off x="0" y="446756"/>
        <a:ext cx="11422505" cy="867371"/>
      </dsp:txXfrm>
    </dsp:sp>
    <dsp:sp modelId="{295A18CA-37B2-45D2-A3A6-869D8816BDBE}">
      <dsp:nvSpPr>
        <dsp:cNvPr id="0" name=""/>
        <dsp:cNvSpPr/>
      </dsp:nvSpPr>
      <dsp:spPr>
        <a:xfrm>
          <a:off x="571125" y="77756"/>
          <a:ext cx="7995753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220" tIns="0" rIns="3022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Autocontrol</a:t>
          </a:r>
          <a:endParaRPr lang="es-CO" sz="1600" kern="1200" dirty="0"/>
        </a:p>
      </dsp:txBody>
      <dsp:txXfrm>
        <a:off x="607151" y="113782"/>
        <a:ext cx="7923701" cy="665948"/>
      </dsp:txXfrm>
    </dsp:sp>
    <dsp:sp modelId="{DB8080EB-51BB-4E80-86E1-1E318EF11672}">
      <dsp:nvSpPr>
        <dsp:cNvPr id="0" name=""/>
        <dsp:cNvSpPr/>
      </dsp:nvSpPr>
      <dsp:spPr>
        <a:xfrm>
          <a:off x="0" y="1818127"/>
          <a:ext cx="11422505" cy="9863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513" tIns="270764" rIns="88651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300" kern="1200" dirty="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300" kern="1200" dirty="0" smtClean="0"/>
            <a:t>Es la virtud que tienen las dependencias para desarrollar y aplicar en su interior métodos, normas y procedimientos que permitan el desarrollo continúo del Sistema de Control Interno.</a:t>
          </a:r>
          <a:endParaRPr lang="es-CO" sz="1300" kern="1200" dirty="0"/>
        </a:p>
      </dsp:txBody>
      <dsp:txXfrm>
        <a:off x="0" y="1818127"/>
        <a:ext cx="11422505" cy="986333"/>
      </dsp:txXfrm>
    </dsp:sp>
    <dsp:sp modelId="{27DB14D7-C9AC-4FE7-BC00-9A76A474ABF1}">
      <dsp:nvSpPr>
        <dsp:cNvPr id="0" name=""/>
        <dsp:cNvSpPr/>
      </dsp:nvSpPr>
      <dsp:spPr>
        <a:xfrm>
          <a:off x="571125" y="1449127"/>
          <a:ext cx="7995753" cy="738000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220" tIns="0" rIns="3022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Autogestión</a:t>
          </a:r>
          <a:endParaRPr lang="es-CO" sz="1600" kern="1200" dirty="0"/>
        </a:p>
      </dsp:txBody>
      <dsp:txXfrm>
        <a:off x="607151" y="1485153"/>
        <a:ext cx="7923701" cy="665948"/>
      </dsp:txXfrm>
    </dsp:sp>
    <dsp:sp modelId="{A1C4AE64-E7B8-474E-830F-2E74ABA86FFA}">
      <dsp:nvSpPr>
        <dsp:cNvPr id="0" name=""/>
        <dsp:cNvSpPr/>
      </dsp:nvSpPr>
      <dsp:spPr>
        <a:xfrm>
          <a:off x="0" y="3308461"/>
          <a:ext cx="11422505" cy="11258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513" tIns="270764" rIns="88651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300" kern="120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300" kern="1200" dirty="0" smtClean="0"/>
            <a:t>Es la competencia que tiene una organización pública para interpretar, coordinar, aplicar y evaluar de manera efectiva, eficiente y eficaz la función administrativa que le ha sido asignada.</a:t>
          </a:r>
          <a:endParaRPr lang="es-CO" sz="1300" kern="1200" dirty="0"/>
        </a:p>
      </dsp:txBody>
      <dsp:txXfrm>
        <a:off x="0" y="3308461"/>
        <a:ext cx="11422505" cy="1125821"/>
      </dsp:txXfrm>
    </dsp:sp>
    <dsp:sp modelId="{75E01131-FA58-4948-855A-0C0AFF9712CA}">
      <dsp:nvSpPr>
        <dsp:cNvPr id="0" name=""/>
        <dsp:cNvSpPr/>
      </dsp:nvSpPr>
      <dsp:spPr>
        <a:xfrm>
          <a:off x="571125" y="2939461"/>
          <a:ext cx="7995753" cy="738000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220" tIns="0" rIns="3022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Autorregulación</a:t>
          </a:r>
          <a:endParaRPr lang="es-CO" sz="1600" kern="1200" dirty="0"/>
        </a:p>
      </dsp:txBody>
      <dsp:txXfrm>
        <a:off x="607151" y="2975487"/>
        <a:ext cx="792370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F70F4-CE27-4BE9-9F4D-5BD124CE4439}" type="datetimeFigureOut">
              <a:rPr lang="es-CO" smtClean="0"/>
              <a:t>16/05/2022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E8516-4939-43C4-A843-FD8ADDC6FC3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9808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10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2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5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2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48229" y="2119684"/>
            <a:ext cx="6231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kern="0" dirty="0" smtClean="0">
                <a:solidFill>
                  <a:prstClr val="white"/>
                </a:solidFill>
              </a:rPr>
              <a:t>Oficina de Control Interno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48229" y="3599750"/>
            <a:ext cx="2468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600" kern="0" dirty="0" smtClean="0">
                <a:solidFill>
                  <a:srgbClr val="FFFFFF"/>
                </a:solidFill>
              </a:rPr>
              <a:t>Universidad Surcolombiana</a:t>
            </a:r>
            <a:endParaRPr kumimoji="0" lang="es-E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48228" y="4137164"/>
            <a:ext cx="3828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>
                <a:solidFill>
                  <a:schemeClr val="bg1">
                    <a:lumMod val="95000"/>
                  </a:schemeClr>
                </a:solidFill>
              </a:rPr>
              <a:t>Tips de </a:t>
            </a:r>
            <a:r>
              <a:rPr lang="es-CO" sz="1600" smtClean="0">
                <a:solidFill>
                  <a:schemeClr val="bg1">
                    <a:lumMod val="95000"/>
                  </a:schemeClr>
                </a:solidFill>
              </a:rPr>
              <a:t>Autocontrol </a:t>
            </a:r>
            <a:r>
              <a:rPr lang="es-CO" sz="1600" smtClean="0">
                <a:solidFill>
                  <a:schemeClr val="bg1">
                    <a:lumMod val="95000"/>
                  </a:schemeClr>
                </a:solidFill>
              </a:rPr>
              <a:t>#1</a:t>
            </a:r>
            <a:endParaRPr lang="es-CO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8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99213" y="1678898"/>
            <a:ext cx="9893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¿SABES QUE LA RESOLUCIÓN No. 188 DE 2020 ES UNA HERRAMIENTA VALIOSA PARA EL BUEN DESEMPEÑO DE TU LABOR?</a:t>
            </a:r>
            <a:endParaRPr lang="es-CO" sz="2400" b="1" dirty="0"/>
          </a:p>
        </p:txBody>
      </p:sp>
      <p:sp>
        <p:nvSpPr>
          <p:cNvPr id="8" name="7 Flecha abajo"/>
          <p:cNvSpPr/>
          <p:nvPr/>
        </p:nvSpPr>
        <p:spPr>
          <a:xfrm>
            <a:off x="5741230" y="2728210"/>
            <a:ext cx="809469" cy="116923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9 Elipse"/>
          <p:cNvSpPr/>
          <p:nvPr/>
        </p:nvSpPr>
        <p:spPr>
          <a:xfrm>
            <a:off x="2615782" y="4047342"/>
            <a:ext cx="7060367" cy="262327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sz="2400" dirty="0" smtClean="0"/>
              <a:t>La Resolución promueve </a:t>
            </a:r>
            <a:r>
              <a:rPr lang="es-CO" sz="2400" dirty="0"/>
              <a:t>e incentiva la cultura del autocontrol, autogestión y autorregulación en cada dependencia académico administrativa.</a:t>
            </a:r>
          </a:p>
        </p:txBody>
      </p:sp>
      <p:pic>
        <p:nvPicPr>
          <p:cNvPr id="1026" name="Picture 2" descr="C:\Users\Juan Manuel\Downloads\Herramientas-de-Estudio-para-Universitari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380" y="2728209"/>
            <a:ext cx="3429315" cy="223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31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89744" y="1543987"/>
            <a:ext cx="912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Conozcamos más sobre estos conceptos…</a:t>
            </a:r>
            <a:endParaRPr lang="es-CO" sz="2400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852934706"/>
              </p:ext>
            </p:extLst>
          </p:nvPr>
        </p:nvGraphicFramePr>
        <p:xfrm>
          <a:off x="389744" y="2203553"/>
          <a:ext cx="11422505" cy="451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2" descr="C:\Users\Juan Manuel\Downloads\concepto-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C:\Users\Juan Manuel\Downloads\concepto-1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1438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04537" y="1424066"/>
            <a:ext cx="10882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¿Cuáles son los objetivos de los Subcomités de Autocontrol? </a:t>
            </a:r>
            <a:endParaRPr lang="es-CO" sz="24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677055" y="2140165"/>
            <a:ext cx="10445647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sz="2000" dirty="0" smtClean="0"/>
              <a:t>1. Fortalecer </a:t>
            </a:r>
            <a:r>
              <a:rPr lang="es-CO" sz="2000" dirty="0"/>
              <a:t>el Sistema de Control Interno en cada dependencia académico </a:t>
            </a:r>
            <a:r>
              <a:rPr lang="es-CO" sz="2000" dirty="0" smtClean="0"/>
              <a:t>administrativa.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7055" y="2747081"/>
            <a:ext cx="1044564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sz="2000" dirty="0" smtClean="0"/>
              <a:t>2. Velar </a:t>
            </a:r>
            <a:r>
              <a:rPr lang="es-CO" sz="2000" dirty="0"/>
              <a:t>que cada dependencia académico administrativa realice la planificación, seguimiento y mejora a las actividades y metas propuestas. 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7055" y="3652337"/>
            <a:ext cx="10445647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sz="2000" dirty="0"/>
              <a:t>3</a:t>
            </a:r>
            <a:r>
              <a:rPr lang="es-CO" sz="2000" dirty="0" smtClean="0"/>
              <a:t>. </a:t>
            </a:r>
            <a:r>
              <a:rPr lang="es-CO" sz="2000" dirty="0"/>
              <a:t>Asegurar en cada dependencia académico administrativa el cumplimiento y seguimiento a las observaciones y recomendaciones formuladas por los organismos de control internos y externos. 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77055" y="4576490"/>
            <a:ext cx="1041816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sz="2000" dirty="0" smtClean="0"/>
              <a:t>4. </a:t>
            </a:r>
            <a:r>
              <a:rPr lang="es-CO" sz="2000" dirty="0"/>
              <a:t>Retroalimentar cada dependencia académico administrativa, a través de la comunicación oportuna, con el propósito de detectar debilidades, oportunidades y fortalezas.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Juan Manuel\Downloads\Métodos-para-definir-objetivos-1024x6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072" y="5447500"/>
            <a:ext cx="4681928" cy="141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79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9783" y="1394085"/>
            <a:ext cx="10957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b="1" dirty="0" smtClean="0"/>
              <a:t>Aquí te presentamos los Subcomités de Autocontrol de las diferentes dependencias académico administrativas de la Universidad Surcolombiana:</a:t>
            </a:r>
            <a:endParaRPr lang="es-CO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0" y="2368446"/>
            <a:ext cx="2878112" cy="569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Rectoría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3060492" y="2368446"/>
            <a:ext cx="2878112" cy="5696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Vic. Administrativa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6133477" y="2368446"/>
            <a:ext cx="2878112" cy="569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Vic. Académica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9134006" y="2368446"/>
            <a:ext cx="2878112" cy="569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Vic. de Investigación y Proyección Social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0" y="3300335"/>
            <a:ext cx="2878112" cy="569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Dirección </a:t>
            </a:r>
            <a:r>
              <a:rPr lang="es-CO" dirty="0"/>
              <a:t>A</a:t>
            </a:r>
            <a:r>
              <a:rPr lang="es-CO" dirty="0" smtClean="0"/>
              <a:t>dmin. de </a:t>
            </a:r>
            <a:r>
              <a:rPr lang="es-CO" dirty="0"/>
              <a:t>P</a:t>
            </a:r>
            <a:r>
              <a:rPr lang="es-CO" dirty="0" smtClean="0"/>
              <a:t>royec. Social y </a:t>
            </a:r>
            <a:r>
              <a:rPr lang="es-CO" dirty="0"/>
              <a:t>P</a:t>
            </a:r>
            <a:r>
              <a:rPr lang="es-CO" dirty="0" smtClean="0"/>
              <a:t>royec. </a:t>
            </a:r>
            <a:r>
              <a:rPr lang="es-CO" dirty="0"/>
              <a:t>E</a:t>
            </a:r>
            <a:r>
              <a:rPr lang="es-CO" dirty="0" smtClean="0"/>
              <a:t>speciales</a:t>
            </a:r>
            <a:endParaRPr lang="es-CO" dirty="0"/>
          </a:p>
        </p:txBody>
      </p:sp>
      <p:sp>
        <p:nvSpPr>
          <p:cNvPr id="8" name="7 Rectángulo"/>
          <p:cNvSpPr/>
          <p:nvPr/>
        </p:nvSpPr>
        <p:spPr>
          <a:xfrm>
            <a:off x="3060492" y="3300335"/>
            <a:ext cx="2878112" cy="5696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de Talento Humano</a:t>
            </a:r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6133477" y="3300335"/>
            <a:ext cx="2878112" cy="569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Financiera y de Recursos Físicos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9134006" y="3300335"/>
            <a:ext cx="2878112" cy="569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Dir. De Registro y Control Académico</a:t>
            </a:r>
            <a:endParaRPr lang="es-CO" dirty="0"/>
          </a:p>
        </p:txBody>
      </p:sp>
      <p:sp>
        <p:nvSpPr>
          <p:cNvPr id="11" name="10 Rectángulo"/>
          <p:cNvSpPr/>
          <p:nvPr/>
        </p:nvSpPr>
        <p:spPr>
          <a:xfrm>
            <a:off x="0" y="4187253"/>
            <a:ext cx="2878112" cy="569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Dirección General de Currículo</a:t>
            </a: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>
            <a:off x="3060492" y="4187253"/>
            <a:ext cx="2878112" cy="5696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Dirección de Centro de Graduados</a:t>
            </a: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>
            <a:off x="6133477" y="4187253"/>
            <a:ext cx="2878112" cy="569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Control Interno</a:t>
            </a:r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9134006" y="4189752"/>
            <a:ext cx="2878112" cy="569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Dir. Administrativa de Control Disciplinario Interno</a:t>
            </a:r>
            <a:endParaRPr lang="es-CO" dirty="0"/>
          </a:p>
        </p:txBody>
      </p:sp>
      <p:sp>
        <p:nvSpPr>
          <p:cNvPr id="15" name="14 Rectángulo"/>
          <p:cNvSpPr/>
          <p:nvPr/>
        </p:nvSpPr>
        <p:spPr>
          <a:xfrm>
            <a:off x="0" y="5029200"/>
            <a:ext cx="2878112" cy="569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Centro de Información, Tecnologías y Control Doc.</a:t>
            </a: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060492" y="5029200"/>
            <a:ext cx="2878112" cy="5696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Asesora de Comunicaciones</a:t>
            </a:r>
            <a:endParaRPr lang="es-CO" dirty="0"/>
          </a:p>
        </p:txBody>
      </p:sp>
      <p:sp>
        <p:nvSpPr>
          <p:cNvPr id="17" name="16 Rectángulo"/>
          <p:cNvSpPr/>
          <p:nvPr/>
        </p:nvSpPr>
        <p:spPr>
          <a:xfrm>
            <a:off x="6133477" y="5029200"/>
            <a:ext cx="2878112" cy="569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Dir. Admin. De Bienestar Universitario</a:t>
            </a:r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9134006" y="5029200"/>
            <a:ext cx="2878112" cy="569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Dirección Sedes Regionales</a:t>
            </a:r>
            <a:endParaRPr lang="es-CO" dirty="0"/>
          </a:p>
        </p:txBody>
      </p:sp>
      <p:sp>
        <p:nvSpPr>
          <p:cNvPr id="19" name="18 Rectángulo"/>
          <p:cNvSpPr/>
          <p:nvPr/>
        </p:nvSpPr>
        <p:spPr>
          <a:xfrm>
            <a:off x="0" y="5901128"/>
            <a:ext cx="2878112" cy="569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Asesora de Planeación</a:t>
            </a:r>
            <a:endParaRPr lang="es-CO" dirty="0"/>
          </a:p>
        </p:txBody>
      </p:sp>
      <p:sp>
        <p:nvSpPr>
          <p:cNvPr id="20" name="19 Rectángulo"/>
          <p:cNvSpPr/>
          <p:nvPr/>
        </p:nvSpPr>
        <p:spPr>
          <a:xfrm>
            <a:off x="3060492" y="5901128"/>
            <a:ext cx="2878112" cy="5696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Asesora Jurídica</a:t>
            </a:r>
            <a:endParaRPr lang="es-CO" dirty="0"/>
          </a:p>
        </p:txBody>
      </p:sp>
      <p:sp>
        <p:nvSpPr>
          <p:cNvPr id="21" name="20 Rectángulo"/>
          <p:cNvSpPr/>
          <p:nvPr/>
        </p:nvSpPr>
        <p:spPr>
          <a:xfrm>
            <a:off x="6133477" y="5901128"/>
            <a:ext cx="2878112" cy="569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de Contratación</a:t>
            </a:r>
            <a:endParaRPr lang="es-CO" dirty="0"/>
          </a:p>
        </p:txBody>
      </p:sp>
      <p:sp>
        <p:nvSpPr>
          <p:cNvPr id="22" name="21 Rectángulo"/>
          <p:cNvSpPr/>
          <p:nvPr/>
        </p:nvSpPr>
        <p:spPr>
          <a:xfrm>
            <a:off x="9134006" y="5901128"/>
            <a:ext cx="2878112" cy="569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de Aseguramiento de la Calidad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2697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9783" y="1394085"/>
            <a:ext cx="10957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b="1" dirty="0" smtClean="0"/>
              <a:t>Aquí te presentamos los Subcomités de Autocontrol de las diferentes dependencias académico administrativas de la Universidad Surcolombiana:</a:t>
            </a:r>
            <a:endParaRPr lang="es-CO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284813" y="2368446"/>
            <a:ext cx="2878112" cy="5696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Oficina de Relaciones Nacionales e Internacionales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4369631" y="2368446"/>
            <a:ext cx="2878112" cy="5696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Secretaria General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8409480" y="2368446"/>
            <a:ext cx="2878112" cy="5696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Facultades</a:t>
            </a:r>
            <a:endParaRPr lang="es-CO" dirty="0"/>
          </a:p>
        </p:txBody>
      </p:sp>
      <p:pic>
        <p:nvPicPr>
          <p:cNvPr id="4098" name="Picture 2" descr="C:\Users\Juan Manuel\Downloads\Qué-es-el-Comité-de-Convivenci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30" y="3342807"/>
            <a:ext cx="10088380" cy="326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717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9548" y="1409075"/>
            <a:ext cx="106879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600" b="1" dirty="0" smtClean="0"/>
              <a:t>Las actas de los Subcomités de Autocontrol tienen un contenido y es el siguiente:</a:t>
            </a:r>
            <a:endParaRPr lang="es-CO" sz="2600" b="1" dirty="0"/>
          </a:p>
        </p:txBody>
      </p:sp>
      <p:pic>
        <p:nvPicPr>
          <p:cNvPr id="5122" name="Picture 2" descr="C:\Users\Juan Manuel\Downloads\EL_AC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6" y="2541908"/>
            <a:ext cx="4415647" cy="327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006715" y="2541908"/>
            <a:ext cx="63708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/>
              <a:t>1. Verificación del Quórum.</a:t>
            </a:r>
          </a:p>
          <a:p>
            <a:r>
              <a:rPr lang="es-CO" sz="2000" dirty="0" smtClean="0"/>
              <a:t>2. Seguimiento al Plan de Trabajo.</a:t>
            </a:r>
          </a:p>
          <a:p>
            <a:r>
              <a:rPr lang="es-CO" sz="2000" dirty="0" smtClean="0"/>
              <a:t>3. Seguimiento y Evaluación de la documentación del Sistema de Gestión de Calidad.</a:t>
            </a:r>
          </a:p>
          <a:p>
            <a:r>
              <a:rPr lang="es-CO" sz="2000" dirty="0" smtClean="0"/>
              <a:t>4. Administración de los Riesgos.</a:t>
            </a:r>
          </a:p>
          <a:p>
            <a:r>
              <a:rPr lang="es-CO" sz="2000" dirty="0" smtClean="0"/>
              <a:t>5. Medición y Análisis de indicadores de Gestión.</a:t>
            </a:r>
          </a:p>
          <a:p>
            <a:r>
              <a:rPr lang="es-CO" sz="2000" dirty="0" smtClean="0"/>
              <a:t>6. Seguimiento a los Planes de Mejoramiento internos y externos.</a:t>
            </a:r>
          </a:p>
          <a:p>
            <a:r>
              <a:rPr lang="es-CO" sz="2000" dirty="0" smtClean="0"/>
              <a:t>7. Proposiciones y varios.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783843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19725" y="1424066"/>
            <a:ext cx="10897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¿Cuáles son las responsabilidades de los Subcomités de Autocontrol?</a:t>
            </a:r>
            <a:endParaRPr lang="es-CO" sz="2400" b="1" dirty="0"/>
          </a:p>
        </p:txBody>
      </p:sp>
      <p:sp>
        <p:nvSpPr>
          <p:cNvPr id="4" name="3 Rectángulo redondeado"/>
          <p:cNvSpPr/>
          <p:nvPr/>
        </p:nvSpPr>
        <p:spPr>
          <a:xfrm>
            <a:off x="749508" y="2278505"/>
            <a:ext cx="4062335" cy="10643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dirty="0" smtClean="0"/>
              <a:t>1. Reunirse </a:t>
            </a:r>
            <a:r>
              <a:rPr lang="es-CO" dirty="0"/>
              <a:t>ordinariamente una vez al mes y extraordinariamente, las veces que sea necesario.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2086131" y="3675090"/>
            <a:ext cx="4062335" cy="10643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dirty="0" smtClean="0"/>
              <a:t>2. Elaborar </a:t>
            </a:r>
            <a:r>
              <a:rPr lang="es-CO" dirty="0"/>
              <a:t>el acta del Subcomité de Autocontrol, en el formato establecido EV-CON-FO-10 ACTA DE COMITÉ DE AUTOCONTROL. 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3690078" y="5144125"/>
            <a:ext cx="6518224" cy="106430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dirty="0" smtClean="0"/>
              <a:t>3. Enviar </a:t>
            </a:r>
            <a:r>
              <a:rPr lang="es-CO" dirty="0"/>
              <a:t>el acta o actas realizadas durante el mes, debidamente diligenciadas y suscritas, a más tardar el último día hábil del mes. El correo electrónico establecido para el envío </a:t>
            </a:r>
            <a:r>
              <a:rPr lang="es-CO" dirty="0" smtClean="0"/>
              <a:t>es </a:t>
            </a:r>
            <a:r>
              <a:rPr lang="es-CO" u="sng" dirty="0" smtClean="0">
                <a:solidFill>
                  <a:schemeClr val="tx1"/>
                </a:solidFill>
              </a:rPr>
              <a:t> controlinterno@usco.edu.co</a:t>
            </a:r>
            <a:r>
              <a:rPr lang="es-CO" b="1" u="sng" dirty="0" smtClean="0">
                <a:solidFill>
                  <a:schemeClr val="tx1"/>
                </a:solidFill>
              </a:rPr>
              <a:t> 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7180289" y="2963056"/>
            <a:ext cx="4482059" cy="10643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O" dirty="0" smtClean="0"/>
              <a:t>4. El </a:t>
            </a:r>
            <a:r>
              <a:rPr lang="es-CO" dirty="0"/>
              <a:t>original del acta(s) de los Subcomités de Autocontrol deben permanecer en la dependencia académico administrativa que se expida.</a:t>
            </a:r>
          </a:p>
        </p:txBody>
      </p:sp>
      <p:pic>
        <p:nvPicPr>
          <p:cNvPr id="6147" name="Picture 3" descr="C:\Users\Juan Manuel\Downloads\responsabilid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478312"/>
            <a:ext cx="2121393" cy="239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31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uan Manuel\Downloads\la_importancia_de_dar_graci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213" y="1331500"/>
            <a:ext cx="9967210" cy="523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193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579</Words>
  <Application>Microsoft Office PowerPoint</Application>
  <PresentationFormat>Personalizado</PresentationFormat>
  <Paragraphs>55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Surcolombiana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Oficina de Comunicaciones</dc:creator>
  <cp:lastModifiedBy>TANIA</cp:lastModifiedBy>
  <cp:revision>38</cp:revision>
  <dcterms:created xsi:type="dcterms:W3CDTF">2020-02-04T16:17:22Z</dcterms:created>
  <dcterms:modified xsi:type="dcterms:W3CDTF">2022-05-16T21:55:11Z</dcterms:modified>
</cp:coreProperties>
</file>