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media/image6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handoutMasterIdLst>
    <p:handoutMasterId r:id="rId37"/>
  </p:handoutMasterIdLst>
  <p:sldIdLst>
    <p:sldId id="256" r:id="rId3"/>
    <p:sldId id="257" r:id="rId4"/>
    <p:sldId id="258" r:id="rId5"/>
    <p:sldId id="259" r:id="rId6"/>
    <p:sldId id="260" r:id="rId7"/>
    <p:sldId id="293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4" r:id="rId17"/>
    <p:sldId id="271" r:id="rId18"/>
    <p:sldId id="272" r:id="rId19"/>
    <p:sldId id="275" r:id="rId20"/>
    <p:sldId id="276" r:id="rId21"/>
    <p:sldId id="273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2" r:id="rId30"/>
    <p:sldId id="285" r:id="rId31"/>
    <p:sldId id="288" r:id="rId32"/>
    <p:sldId id="286" r:id="rId33"/>
    <p:sldId id="290" r:id="rId34"/>
    <p:sldId id="287" r:id="rId35"/>
    <p:sldId id="292" r:id="rId3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2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11395F-7CA9-4F4F-9202-25E196B22E63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9AC5A54D-6268-4DB6-B62B-FB2737B13A6C}">
      <dgm:prSet phldrT="[Texto]" custT="1"/>
      <dgm:spPr/>
      <dgm:t>
        <a:bodyPr/>
        <a:lstStyle/>
        <a:p>
          <a:r>
            <a:rPr lang="es-CO" sz="1300" dirty="0"/>
            <a:t>Programación Académica</a:t>
          </a:r>
        </a:p>
      </dgm:t>
    </dgm:pt>
    <dgm:pt modelId="{D692E253-5130-4E14-A59C-68B45AF3D950}" type="parTrans" cxnId="{A6212FD7-90F5-4268-9376-9988E47AA6BD}">
      <dgm:prSet/>
      <dgm:spPr/>
      <dgm:t>
        <a:bodyPr/>
        <a:lstStyle/>
        <a:p>
          <a:endParaRPr lang="es-CO"/>
        </a:p>
      </dgm:t>
    </dgm:pt>
    <dgm:pt modelId="{E5B95799-CADA-4D0D-B88E-9FBFB1D77883}" type="sibTrans" cxnId="{A6212FD7-90F5-4268-9376-9988E47AA6BD}">
      <dgm:prSet/>
      <dgm:spPr/>
      <dgm:t>
        <a:bodyPr/>
        <a:lstStyle/>
        <a:p>
          <a:endParaRPr lang="es-CO"/>
        </a:p>
      </dgm:t>
    </dgm:pt>
    <dgm:pt modelId="{3E59F815-0D98-4A96-9AC5-25021910DB79}">
      <dgm:prSet phldrT="[Texto]" custT="1"/>
      <dgm:spPr/>
      <dgm:t>
        <a:bodyPr/>
        <a:lstStyle/>
        <a:p>
          <a:r>
            <a:rPr lang="es-CO" sz="1200" dirty="0"/>
            <a:t>Programas o Departamentos</a:t>
          </a:r>
        </a:p>
      </dgm:t>
    </dgm:pt>
    <dgm:pt modelId="{ABB773B4-EADE-4DEE-9267-5B9C376F6DCE}" type="parTrans" cxnId="{D03FFF84-3B8B-4A1F-8443-97A816F03B83}">
      <dgm:prSet/>
      <dgm:spPr/>
      <dgm:t>
        <a:bodyPr/>
        <a:lstStyle/>
        <a:p>
          <a:endParaRPr lang="es-CO"/>
        </a:p>
      </dgm:t>
    </dgm:pt>
    <dgm:pt modelId="{A9DD7C51-2A0E-4293-B997-BBDC2C1AFC1E}" type="sibTrans" cxnId="{D03FFF84-3B8B-4A1F-8443-97A816F03B83}">
      <dgm:prSet/>
      <dgm:spPr/>
      <dgm:t>
        <a:bodyPr/>
        <a:lstStyle/>
        <a:p>
          <a:endParaRPr lang="es-CO"/>
        </a:p>
      </dgm:t>
    </dgm:pt>
    <dgm:pt modelId="{A6192BD9-7E42-4FF6-9C2C-A82B8638DE03}">
      <dgm:prSet phldrT="[Texto]" custT="1"/>
      <dgm:spPr/>
      <dgm:t>
        <a:bodyPr/>
        <a:lstStyle/>
        <a:p>
          <a:r>
            <a:rPr lang="es-CO" sz="1900" dirty="0"/>
            <a:t>Docentes </a:t>
          </a:r>
        </a:p>
      </dgm:t>
    </dgm:pt>
    <dgm:pt modelId="{66E82537-6CC7-44F2-B2BB-311DF5B7A3F5}" type="parTrans" cxnId="{184A3DFE-52E2-41F5-AB1D-52E47B423D56}">
      <dgm:prSet/>
      <dgm:spPr/>
      <dgm:t>
        <a:bodyPr/>
        <a:lstStyle/>
        <a:p>
          <a:endParaRPr lang="es-CO"/>
        </a:p>
      </dgm:t>
    </dgm:pt>
    <dgm:pt modelId="{73CA3054-D00E-478C-B7C8-57E225D3AE98}" type="sibTrans" cxnId="{184A3DFE-52E2-41F5-AB1D-52E47B423D56}">
      <dgm:prSet/>
      <dgm:spPr/>
      <dgm:t>
        <a:bodyPr/>
        <a:lstStyle/>
        <a:p>
          <a:endParaRPr lang="es-CO"/>
        </a:p>
      </dgm:t>
    </dgm:pt>
    <dgm:pt modelId="{AFBD85C6-501B-4134-8888-10FD67A9B4D6}">
      <dgm:prSet phldrT="[Texto]" custT="1"/>
      <dgm:spPr/>
      <dgm:t>
        <a:bodyPr/>
        <a:lstStyle/>
        <a:p>
          <a:r>
            <a:rPr lang="es-CO" sz="2000" dirty="0"/>
            <a:t>Planta física</a:t>
          </a:r>
        </a:p>
      </dgm:t>
    </dgm:pt>
    <dgm:pt modelId="{E7D16254-A019-4E09-AE79-1CE22BA34920}" type="parTrans" cxnId="{9CE3612A-455A-4686-8EE0-8EF24013CEB4}">
      <dgm:prSet/>
      <dgm:spPr/>
      <dgm:t>
        <a:bodyPr/>
        <a:lstStyle/>
        <a:p>
          <a:endParaRPr lang="es-CO"/>
        </a:p>
      </dgm:t>
    </dgm:pt>
    <dgm:pt modelId="{920B1953-2C7A-4A02-AEBA-AA3C8D7B0D43}" type="sibTrans" cxnId="{9CE3612A-455A-4686-8EE0-8EF24013CEB4}">
      <dgm:prSet/>
      <dgm:spPr/>
      <dgm:t>
        <a:bodyPr/>
        <a:lstStyle/>
        <a:p>
          <a:endParaRPr lang="es-CO"/>
        </a:p>
      </dgm:t>
    </dgm:pt>
    <dgm:pt modelId="{997209F6-A431-47C2-A0DB-8A02CE42B737}">
      <dgm:prSet phldrT="[Texto]" custT="1"/>
      <dgm:spPr/>
      <dgm:t>
        <a:bodyPr/>
        <a:lstStyle/>
        <a:p>
          <a:r>
            <a:rPr lang="es-CO" sz="2000" dirty="0"/>
            <a:t>Cursos</a:t>
          </a:r>
        </a:p>
      </dgm:t>
    </dgm:pt>
    <dgm:pt modelId="{B463E3BB-107A-4B93-A1AB-BD1D3441A7DE}" type="parTrans" cxnId="{3D2D0C64-F6E4-49A8-8E9D-83FF3E06694F}">
      <dgm:prSet/>
      <dgm:spPr/>
      <dgm:t>
        <a:bodyPr/>
        <a:lstStyle/>
        <a:p>
          <a:endParaRPr lang="es-CO"/>
        </a:p>
      </dgm:t>
    </dgm:pt>
    <dgm:pt modelId="{AA338387-A958-4F0D-A54A-334301F02E64}" type="sibTrans" cxnId="{3D2D0C64-F6E4-49A8-8E9D-83FF3E06694F}">
      <dgm:prSet/>
      <dgm:spPr/>
      <dgm:t>
        <a:bodyPr/>
        <a:lstStyle/>
        <a:p>
          <a:endParaRPr lang="es-CO"/>
        </a:p>
      </dgm:t>
    </dgm:pt>
    <dgm:pt modelId="{216A8203-3493-41F7-8A75-5443E38E01AC}" type="pres">
      <dgm:prSet presAssocID="{8B11395F-7CA9-4F4F-9202-25E196B22E6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AF4FDDC-0936-4814-AD1C-A5DA4292A2BB}" type="pres">
      <dgm:prSet presAssocID="{9AC5A54D-6268-4DB6-B62B-FB2737B13A6C}" presName="centerShape" presStyleLbl="node0" presStyleIdx="0" presStyleCnt="1" custScaleX="142546"/>
      <dgm:spPr/>
    </dgm:pt>
    <dgm:pt modelId="{A8B7C3D1-F537-42B1-9DC0-1843B4350F9B}" type="pres">
      <dgm:prSet presAssocID="{ABB773B4-EADE-4DEE-9267-5B9C376F6DCE}" presName="parTrans" presStyleLbl="sibTrans2D1" presStyleIdx="0" presStyleCnt="4"/>
      <dgm:spPr/>
    </dgm:pt>
    <dgm:pt modelId="{16158DB5-420D-4095-93C8-A5D44FF14A75}" type="pres">
      <dgm:prSet presAssocID="{ABB773B4-EADE-4DEE-9267-5B9C376F6DCE}" presName="connectorText" presStyleLbl="sibTrans2D1" presStyleIdx="0" presStyleCnt="4"/>
      <dgm:spPr/>
    </dgm:pt>
    <dgm:pt modelId="{A7F6C718-983C-4B3F-B5DD-32E1823BF334}" type="pres">
      <dgm:prSet presAssocID="{3E59F815-0D98-4A96-9AC5-25021910DB79}" presName="node" presStyleLbl="node1" presStyleIdx="0" presStyleCnt="4" custScaleX="151768" custScaleY="98294">
        <dgm:presLayoutVars>
          <dgm:bulletEnabled val="1"/>
        </dgm:presLayoutVars>
      </dgm:prSet>
      <dgm:spPr/>
    </dgm:pt>
    <dgm:pt modelId="{063CB448-2DC6-4A57-9989-1588427CAC6C}" type="pres">
      <dgm:prSet presAssocID="{66E82537-6CC7-44F2-B2BB-311DF5B7A3F5}" presName="parTrans" presStyleLbl="sibTrans2D1" presStyleIdx="1" presStyleCnt="4"/>
      <dgm:spPr/>
    </dgm:pt>
    <dgm:pt modelId="{7F4B3153-7C0E-4003-B8AB-9BB5B38AAEFE}" type="pres">
      <dgm:prSet presAssocID="{66E82537-6CC7-44F2-B2BB-311DF5B7A3F5}" presName="connectorText" presStyleLbl="sibTrans2D1" presStyleIdx="1" presStyleCnt="4"/>
      <dgm:spPr/>
    </dgm:pt>
    <dgm:pt modelId="{6321C092-7785-4C56-AEEC-DECB19C0F9E8}" type="pres">
      <dgm:prSet presAssocID="{A6192BD9-7E42-4FF6-9C2C-A82B8638DE03}" presName="node" presStyleLbl="node1" presStyleIdx="1" presStyleCnt="4" custScaleX="107168" custScaleY="93084">
        <dgm:presLayoutVars>
          <dgm:bulletEnabled val="1"/>
        </dgm:presLayoutVars>
      </dgm:prSet>
      <dgm:spPr/>
    </dgm:pt>
    <dgm:pt modelId="{521DE804-0136-4E1D-A80E-BA27779A7EEB}" type="pres">
      <dgm:prSet presAssocID="{E7D16254-A019-4E09-AE79-1CE22BA34920}" presName="parTrans" presStyleLbl="sibTrans2D1" presStyleIdx="2" presStyleCnt="4"/>
      <dgm:spPr/>
    </dgm:pt>
    <dgm:pt modelId="{7BE65EB7-CB4E-4B01-B2EE-B06C910C6322}" type="pres">
      <dgm:prSet presAssocID="{E7D16254-A019-4E09-AE79-1CE22BA34920}" presName="connectorText" presStyleLbl="sibTrans2D1" presStyleIdx="2" presStyleCnt="4"/>
      <dgm:spPr/>
    </dgm:pt>
    <dgm:pt modelId="{97913FFB-905E-4D1A-B335-379DC96FA5B5}" type="pres">
      <dgm:prSet presAssocID="{AFBD85C6-501B-4134-8888-10FD67A9B4D6}" presName="node" presStyleLbl="node1" presStyleIdx="2" presStyleCnt="4" custScaleX="144590">
        <dgm:presLayoutVars>
          <dgm:bulletEnabled val="1"/>
        </dgm:presLayoutVars>
      </dgm:prSet>
      <dgm:spPr/>
    </dgm:pt>
    <dgm:pt modelId="{BE7FFDF3-4FB2-4C56-AEC3-F7FBDCAEC531}" type="pres">
      <dgm:prSet presAssocID="{B463E3BB-107A-4B93-A1AB-BD1D3441A7DE}" presName="parTrans" presStyleLbl="sibTrans2D1" presStyleIdx="3" presStyleCnt="4"/>
      <dgm:spPr/>
    </dgm:pt>
    <dgm:pt modelId="{1AD693E2-B7D5-46F3-8522-D868EE0E3D83}" type="pres">
      <dgm:prSet presAssocID="{B463E3BB-107A-4B93-A1AB-BD1D3441A7DE}" presName="connectorText" presStyleLbl="sibTrans2D1" presStyleIdx="3" presStyleCnt="4"/>
      <dgm:spPr/>
    </dgm:pt>
    <dgm:pt modelId="{E72F03F6-6A2D-4B8C-A324-FE95A1BFF7FC}" type="pres">
      <dgm:prSet presAssocID="{997209F6-A431-47C2-A0DB-8A02CE42B737}" presName="node" presStyleLbl="node1" presStyleIdx="3" presStyleCnt="4" custScaleX="121820" custScaleY="93084">
        <dgm:presLayoutVars>
          <dgm:bulletEnabled val="1"/>
        </dgm:presLayoutVars>
      </dgm:prSet>
      <dgm:spPr/>
    </dgm:pt>
  </dgm:ptLst>
  <dgm:cxnLst>
    <dgm:cxn modelId="{EB1D5E0A-EBAB-4A7F-B817-537D69A00B98}" type="presOf" srcId="{E7D16254-A019-4E09-AE79-1CE22BA34920}" destId="{7BE65EB7-CB4E-4B01-B2EE-B06C910C6322}" srcOrd="1" destOrd="0" presId="urn:microsoft.com/office/officeart/2005/8/layout/radial5"/>
    <dgm:cxn modelId="{A53F410F-545D-4FBF-A302-47C40C71F9F4}" type="presOf" srcId="{B463E3BB-107A-4B93-A1AB-BD1D3441A7DE}" destId="{BE7FFDF3-4FB2-4C56-AEC3-F7FBDCAEC531}" srcOrd="0" destOrd="0" presId="urn:microsoft.com/office/officeart/2005/8/layout/radial5"/>
    <dgm:cxn modelId="{24E37526-B4C7-40CB-A211-473287DF9EFC}" type="presOf" srcId="{AFBD85C6-501B-4134-8888-10FD67A9B4D6}" destId="{97913FFB-905E-4D1A-B335-379DC96FA5B5}" srcOrd="0" destOrd="0" presId="urn:microsoft.com/office/officeart/2005/8/layout/radial5"/>
    <dgm:cxn modelId="{9CE3612A-455A-4686-8EE0-8EF24013CEB4}" srcId="{9AC5A54D-6268-4DB6-B62B-FB2737B13A6C}" destId="{AFBD85C6-501B-4134-8888-10FD67A9B4D6}" srcOrd="2" destOrd="0" parTransId="{E7D16254-A019-4E09-AE79-1CE22BA34920}" sibTransId="{920B1953-2C7A-4A02-AEBA-AA3C8D7B0D43}"/>
    <dgm:cxn modelId="{46E7A52F-A60B-4FA4-BA6B-0746E27A5F07}" type="presOf" srcId="{66E82537-6CC7-44F2-B2BB-311DF5B7A3F5}" destId="{7F4B3153-7C0E-4003-B8AB-9BB5B38AAEFE}" srcOrd="1" destOrd="0" presId="urn:microsoft.com/office/officeart/2005/8/layout/radial5"/>
    <dgm:cxn modelId="{13ADAB62-95F7-485D-9DD3-7EFA43CEE9F3}" type="presOf" srcId="{9AC5A54D-6268-4DB6-B62B-FB2737B13A6C}" destId="{CAF4FDDC-0936-4814-AD1C-A5DA4292A2BB}" srcOrd="0" destOrd="0" presId="urn:microsoft.com/office/officeart/2005/8/layout/radial5"/>
    <dgm:cxn modelId="{3D2D0C64-F6E4-49A8-8E9D-83FF3E06694F}" srcId="{9AC5A54D-6268-4DB6-B62B-FB2737B13A6C}" destId="{997209F6-A431-47C2-A0DB-8A02CE42B737}" srcOrd="3" destOrd="0" parTransId="{B463E3BB-107A-4B93-A1AB-BD1D3441A7DE}" sibTransId="{AA338387-A958-4F0D-A54A-334301F02E64}"/>
    <dgm:cxn modelId="{A518FB53-5F45-49A3-B690-EC30F329B2BD}" type="presOf" srcId="{A6192BD9-7E42-4FF6-9C2C-A82B8638DE03}" destId="{6321C092-7785-4C56-AEEC-DECB19C0F9E8}" srcOrd="0" destOrd="0" presId="urn:microsoft.com/office/officeart/2005/8/layout/radial5"/>
    <dgm:cxn modelId="{D03FFF84-3B8B-4A1F-8443-97A816F03B83}" srcId="{9AC5A54D-6268-4DB6-B62B-FB2737B13A6C}" destId="{3E59F815-0D98-4A96-9AC5-25021910DB79}" srcOrd="0" destOrd="0" parTransId="{ABB773B4-EADE-4DEE-9267-5B9C376F6DCE}" sibTransId="{A9DD7C51-2A0E-4293-B997-BBDC2C1AFC1E}"/>
    <dgm:cxn modelId="{2220C591-725C-4863-8ADF-D3D27F43B255}" type="presOf" srcId="{8B11395F-7CA9-4F4F-9202-25E196B22E63}" destId="{216A8203-3493-41F7-8A75-5443E38E01AC}" srcOrd="0" destOrd="0" presId="urn:microsoft.com/office/officeart/2005/8/layout/radial5"/>
    <dgm:cxn modelId="{95794199-EF1F-4C25-862E-01CB788F00F3}" type="presOf" srcId="{ABB773B4-EADE-4DEE-9267-5B9C376F6DCE}" destId="{16158DB5-420D-4095-93C8-A5D44FF14A75}" srcOrd="1" destOrd="0" presId="urn:microsoft.com/office/officeart/2005/8/layout/radial5"/>
    <dgm:cxn modelId="{48D7A0B6-534B-4FA5-A80D-D58EAE2A4F44}" type="presOf" srcId="{997209F6-A431-47C2-A0DB-8A02CE42B737}" destId="{E72F03F6-6A2D-4B8C-A324-FE95A1BFF7FC}" srcOrd="0" destOrd="0" presId="urn:microsoft.com/office/officeart/2005/8/layout/radial5"/>
    <dgm:cxn modelId="{B3761ABB-2DE5-441B-B317-84203078D2AE}" type="presOf" srcId="{3E59F815-0D98-4A96-9AC5-25021910DB79}" destId="{A7F6C718-983C-4B3F-B5DD-32E1823BF334}" srcOrd="0" destOrd="0" presId="urn:microsoft.com/office/officeart/2005/8/layout/radial5"/>
    <dgm:cxn modelId="{8081A8BD-7971-4B6D-9AF6-5B0130E90E9C}" type="presOf" srcId="{E7D16254-A019-4E09-AE79-1CE22BA34920}" destId="{521DE804-0136-4E1D-A80E-BA27779A7EEB}" srcOrd="0" destOrd="0" presId="urn:microsoft.com/office/officeart/2005/8/layout/radial5"/>
    <dgm:cxn modelId="{36AFB5CA-FA02-4031-AD74-1EEA3C99A844}" type="presOf" srcId="{66E82537-6CC7-44F2-B2BB-311DF5B7A3F5}" destId="{063CB448-2DC6-4A57-9989-1588427CAC6C}" srcOrd="0" destOrd="0" presId="urn:microsoft.com/office/officeart/2005/8/layout/radial5"/>
    <dgm:cxn modelId="{BDF2BBD4-78A5-4324-9B53-2C64D9D009EB}" type="presOf" srcId="{B463E3BB-107A-4B93-A1AB-BD1D3441A7DE}" destId="{1AD693E2-B7D5-46F3-8522-D868EE0E3D83}" srcOrd="1" destOrd="0" presId="urn:microsoft.com/office/officeart/2005/8/layout/radial5"/>
    <dgm:cxn modelId="{A6212FD7-90F5-4268-9376-9988E47AA6BD}" srcId="{8B11395F-7CA9-4F4F-9202-25E196B22E63}" destId="{9AC5A54D-6268-4DB6-B62B-FB2737B13A6C}" srcOrd="0" destOrd="0" parTransId="{D692E253-5130-4E14-A59C-68B45AF3D950}" sibTransId="{E5B95799-CADA-4D0D-B88E-9FBFB1D77883}"/>
    <dgm:cxn modelId="{903907EB-E99C-4E5C-B525-68EFDD53216C}" type="presOf" srcId="{ABB773B4-EADE-4DEE-9267-5B9C376F6DCE}" destId="{A8B7C3D1-F537-42B1-9DC0-1843B4350F9B}" srcOrd="0" destOrd="0" presId="urn:microsoft.com/office/officeart/2005/8/layout/radial5"/>
    <dgm:cxn modelId="{184A3DFE-52E2-41F5-AB1D-52E47B423D56}" srcId="{9AC5A54D-6268-4DB6-B62B-FB2737B13A6C}" destId="{A6192BD9-7E42-4FF6-9C2C-A82B8638DE03}" srcOrd="1" destOrd="0" parTransId="{66E82537-6CC7-44F2-B2BB-311DF5B7A3F5}" sibTransId="{73CA3054-D00E-478C-B7C8-57E225D3AE98}"/>
    <dgm:cxn modelId="{714D3F24-C041-426B-AFA9-92B718CE83EC}" type="presParOf" srcId="{216A8203-3493-41F7-8A75-5443E38E01AC}" destId="{CAF4FDDC-0936-4814-AD1C-A5DA4292A2BB}" srcOrd="0" destOrd="0" presId="urn:microsoft.com/office/officeart/2005/8/layout/radial5"/>
    <dgm:cxn modelId="{F5362B96-E5DE-4B4B-B5B9-2D92052AF23B}" type="presParOf" srcId="{216A8203-3493-41F7-8A75-5443E38E01AC}" destId="{A8B7C3D1-F537-42B1-9DC0-1843B4350F9B}" srcOrd="1" destOrd="0" presId="urn:microsoft.com/office/officeart/2005/8/layout/radial5"/>
    <dgm:cxn modelId="{BC0730DC-126D-4E21-80CA-FF91035796EA}" type="presParOf" srcId="{A8B7C3D1-F537-42B1-9DC0-1843B4350F9B}" destId="{16158DB5-420D-4095-93C8-A5D44FF14A75}" srcOrd="0" destOrd="0" presId="urn:microsoft.com/office/officeart/2005/8/layout/radial5"/>
    <dgm:cxn modelId="{1ED17B45-EEEA-445E-8FA3-CE5623E1B685}" type="presParOf" srcId="{216A8203-3493-41F7-8A75-5443E38E01AC}" destId="{A7F6C718-983C-4B3F-B5DD-32E1823BF334}" srcOrd="2" destOrd="0" presId="urn:microsoft.com/office/officeart/2005/8/layout/radial5"/>
    <dgm:cxn modelId="{9EBAEFB5-50E4-4B8D-891E-6A8C06E5D180}" type="presParOf" srcId="{216A8203-3493-41F7-8A75-5443E38E01AC}" destId="{063CB448-2DC6-4A57-9989-1588427CAC6C}" srcOrd="3" destOrd="0" presId="urn:microsoft.com/office/officeart/2005/8/layout/radial5"/>
    <dgm:cxn modelId="{19A0C873-1E00-467E-8099-3C90EDED7A97}" type="presParOf" srcId="{063CB448-2DC6-4A57-9989-1588427CAC6C}" destId="{7F4B3153-7C0E-4003-B8AB-9BB5B38AAEFE}" srcOrd="0" destOrd="0" presId="urn:microsoft.com/office/officeart/2005/8/layout/radial5"/>
    <dgm:cxn modelId="{373A4AFA-E905-4930-A69D-8BD74F4A7C04}" type="presParOf" srcId="{216A8203-3493-41F7-8A75-5443E38E01AC}" destId="{6321C092-7785-4C56-AEEC-DECB19C0F9E8}" srcOrd="4" destOrd="0" presId="urn:microsoft.com/office/officeart/2005/8/layout/radial5"/>
    <dgm:cxn modelId="{DDAE53E5-BE8E-4A8D-81D5-3D1A8FDCDE53}" type="presParOf" srcId="{216A8203-3493-41F7-8A75-5443E38E01AC}" destId="{521DE804-0136-4E1D-A80E-BA27779A7EEB}" srcOrd="5" destOrd="0" presId="urn:microsoft.com/office/officeart/2005/8/layout/radial5"/>
    <dgm:cxn modelId="{05E5A5B2-B0A9-4581-9651-F84E2976E892}" type="presParOf" srcId="{521DE804-0136-4E1D-A80E-BA27779A7EEB}" destId="{7BE65EB7-CB4E-4B01-B2EE-B06C910C6322}" srcOrd="0" destOrd="0" presId="urn:microsoft.com/office/officeart/2005/8/layout/radial5"/>
    <dgm:cxn modelId="{BAACD33C-F2B1-49DE-91FC-A1380BA19BBE}" type="presParOf" srcId="{216A8203-3493-41F7-8A75-5443E38E01AC}" destId="{97913FFB-905E-4D1A-B335-379DC96FA5B5}" srcOrd="6" destOrd="0" presId="urn:microsoft.com/office/officeart/2005/8/layout/radial5"/>
    <dgm:cxn modelId="{726243A3-CC1A-4F95-A9B3-AC3DBF0F09A6}" type="presParOf" srcId="{216A8203-3493-41F7-8A75-5443E38E01AC}" destId="{BE7FFDF3-4FB2-4C56-AEC3-F7FBDCAEC531}" srcOrd="7" destOrd="0" presId="urn:microsoft.com/office/officeart/2005/8/layout/radial5"/>
    <dgm:cxn modelId="{86CB5D0C-67E5-4F50-98AA-1CB0FAD19772}" type="presParOf" srcId="{BE7FFDF3-4FB2-4C56-AEC3-F7FBDCAEC531}" destId="{1AD693E2-B7D5-46F3-8522-D868EE0E3D83}" srcOrd="0" destOrd="0" presId="urn:microsoft.com/office/officeart/2005/8/layout/radial5"/>
    <dgm:cxn modelId="{95A8528A-59B2-41AB-A119-4999EE72B1CA}" type="presParOf" srcId="{216A8203-3493-41F7-8A75-5443E38E01AC}" destId="{E72F03F6-6A2D-4B8C-A324-FE95A1BFF7FC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F4FDDC-0936-4814-AD1C-A5DA4292A2BB}">
      <dsp:nvSpPr>
        <dsp:cNvPr id="0" name=""/>
        <dsp:cNvSpPr/>
      </dsp:nvSpPr>
      <dsp:spPr>
        <a:xfrm>
          <a:off x="2793323" y="1999791"/>
          <a:ext cx="1554086" cy="10902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/>
            <a:t>Programación Académica</a:t>
          </a:r>
        </a:p>
      </dsp:txBody>
      <dsp:txXfrm>
        <a:off x="3020914" y="2159452"/>
        <a:ext cx="1098904" cy="770913"/>
      </dsp:txXfrm>
    </dsp:sp>
    <dsp:sp modelId="{A8B7C3D1-F537-42B1-9DC0-1843B4350F9B}">
      <dsp:nvSpPr>
        <dsp:cNvPr id="0" name=""/>
        <dsp:cNvSpPr/>
      </dsp:nvSpPr>
      <dsp:spPr>
        <a:xfrm rot="16200000">
          <a:off x="3391752" y="1444907"/>
          <a:ext cx="357228" cy="4559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900" kern="1200"/>
        </a:p>
      </dsp:txBody>
      <dsp:txXfrm>
        <a:off x="3445336" y="1589686"/>
        <a:ext cx="250060" cy="273583"/>
      </dsp:txXfrm>
    </dsp:sp>
    <dsp:sp modelId="{A7F6C718-983C-4B3F-B5DD-32E1823BF334}">
      <dsp:nvSpPr>
        <dsp:cNvPr id="0" name=""/>
        <dsp:cNvSpPr/>
      </dsp:nvSpPr>
      <dsp:spPr>
        <a:xfrm>
          <a:off x="2552687" y="7556"/>
          <a:ext cx="2035357" cy="131821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200" kern="1200" dirty="0"/>
            <a:t>Programas o Departamentos</a:t>
          </a:r>
        </a:p>
      </dsp:txBody>
      <dsp:txXfrm>
        <a:off x="2850758" y="200605"/>
        <a:ext cx="1439215" cy="932121"/>
      </dsp:txXfrm>
    </dsp:sp>
    <dsp:sp modelId="{063CB448-2DC6-4A57-9989-1588427CAC6C}">
      <dsp:nvSpPr>
        <dsp:cNvPr id="0" name=""/>
        <dsp:cNvSpPr/>
      </dsp:nvSpPr>
      <dsp:spPr>
        <a:xfrm>
          <a:off x="4431578" y="2316922"/>
          <a:ext cx="202770" cy="4559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900" kern="1200"/>
        </a:p>
      </dsp:txBody>
      <dsp:txXfrm>
        <a:off x="4431578" y="2408117"/>
        <a:ext cx="141939" cy="273583"/>
      </dsp:txXfrm>
    </dsp:sp>
    <dsp:sp modelId="{6321C092-7785-4C56-AEEC-DECB19C0F9E8}">
      <dsp:nvSpPr>
        <dsp:cNvPr id="0" name=""/>
        <dsp:cNvSpPr/>
      </dsp:nvSpPr>
      <dsp:spPr>
        <a:xfrm>
          <a:off x="4729995" y="1920734"/>
          <a:ext cx="1437228" cy="124834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/>
            <a:t>Docentes </a:t>
          </a:r>
        </a:p>
      </dsp:txBody>
      <dsp:txXfrm>
        <a:off x="4940472" y="2103550"/>
        <a:ext cx="1016274" cy="882715"/>
      </dsp:txXfrm>
    </dsp:sp>
    <dsp:sp modelId="{521DE804-0136-4E1D-A80E-BA27779A7EEB}">
      <dsp:nvSpPr>
        <dsp:cNvPr id="0" name=""/>
        <dsp:cNvSpPr/>
      </dsp:nvSpPr>
      <dsp:spPr>
        <a:xfrm rot="5400000">
          <a:off x="3394784" y="3183388"/>
          <a:ext cx="351165" cy="4559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900" kern="1200"/>
        </a:p>
      </dsp:txBody>
      <dsp:txXfrm>
        <a:off x="3447459" y="3221909"/>
        <a:ext cx="245816" cy="273583"/>
      </dsp:txXfrm>
    </dsp:sp>
    <dsp:sp modelId="{97913FFB-905E-4D1A-B335-379DC96FA5B5}">
      <dsp:nvSpPr>
        <dsp:cNvPr id="0" name=""/>
        <dsp:cNvSpPr/>
      </dsp:nvSpPr>
      <dsp:spPr>
        <a:xfrm>
          <a:off x="2600819" y="3752601"/>
          <a:ext cx="1939093" cy="134109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Planta física</a:t>
          </a:r>
        </a:p>
      </dsp:txBody>
      <dsp:txXfrm>
        <a:off x="2884793" y="3949000"/>
        <a:ext cx="1371145" cy="948300"/>
      </dsp:txXfrm>
    </dsp:sp>
    <dsp:sp modelId="{BE7FFDF3-4FB2-4C56-AEC3-F7FBDCAEC531}">
      <dsp:nvSpPr>
        <dsp:cNvPr id="0" name=""/>
        <dsp:cNvSpPr/>
      </dsp:nvSpPr>
      <dsp:spPr>
        <a:xfrm rot="10800000">
          <a:off x="2580071" y="2316922"/>
          <a:ext cx="150698" cy="4559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900" kern="1200"/>
        </a:p>
      </dsp:txBody>
      <dsp:txXfrm rot="10800000">
        <a:off x="2625280" y="2408117"/>
        <a:ext cx="105489" cy="273583"/>
      </dsp:txXfrm>
    </dsp:sp>
    <dsp:sp modelId="{E72F03F6-6A2D-4B8C-A324-FE95A1BFF7FC}">
      <dsp:nvSpPr>
        <dsp:cNvPr id="0" name=""/>
        <dsp:cNvSpPr/>
      </dsp:nvSpPr>
      <dsp:spPr>
        <a:xfrm>
          <a:off x="875261" y="1920734"/>
          <a:ext cx="1633725" cy="124834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kern="1200" dirty="0"/>
            <a:t>Cursos</a:t>
          </a:r>
        </a:p>
      </dsp:txBody>
      <dsp:txXfrm>
        <a:off x="1114514" y="2103550"/>
        <a:ext cx="1155219" cy="882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F70F4-CE27-4BE9-9F4D-5BD124CE4439}" type="datetimeFigureOut">
              <a:rPr lang="es-CO" smtClean="0"/>
              <a:t>17/03/2020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E8516-4939-43C4-A843-FD8ADDC6FC3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9808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310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285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Segoe UI Symbol"/>
                <a:cs typeface="Segoe UI Symbo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2442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916048" y="1947748"/>
            <a:ext cx="8359902" cy="940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5989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Segoe UI Symbol"/>
                <a:cs typeface="Segoe UI Symbo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3514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Segoe UI Symbol"/>
                <a:cs typeface="Segoe UI Symbo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1502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Segoe UI Symbol"/>
                <a:cs typeface="Segoe UI Symbo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59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880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952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054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11353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9574" y="192100"/>
            <a:ext cx="11372850" cy="7581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bg1"/>
                </a:solidFill>
                <a:latin typeface="Segoe UI Symbol"/>
                <a:cs typeface="Segoe UI Symbo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3733" y="1758823"/>
            <a:ext cx="11784533" cy="22212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742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952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177237" y="1877869"/>
            <a:ext cx="73384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RENDICIÓN DE CUENTAS VIGENCIA 2019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kern="0" dirty="0">
                <a:solidFill>
                  <a:prstClr val="white"/>
                </a:solidFill>
              </a:rPr>
              <a:t>Subsistema de Formación</a:t>
            </a:r>
            <a:endParaRPr kumimoji="0" lang="es-E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48228" y="3447529"/>
            <a:ext cx="5298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400" kern="0" dirty="0">
                <a:solidFill>
                  <a:srgbClr val="FFFFFF"/>
                </a:solidFill>
              </a:rPr>
              <a:t>NORMA CONSTANZA GUARNIZO LLANOS</a:t>
            </a:r>
            <a:endParaRPr kumimoji="0" lang="es-E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548228" y="3909194"/>
            <a:ext cx="3052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VICERRECTORA ACADÉMICA </a:t>
            </a:r>
          </a:p>
        </p:txBody>
      </p:sp>
    </p:spTree>
    <p:extLst>
      <p:ext uri="{BB962C8B-B14F-4D97-AF65-F5344CB8AC3E}">
        <p14:creationId xmlns:p14="http://schemas.microsoft.com/office/powerpoint/2010/main" val="880487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09E20F25-EF97-480B-BB10-0E97870F5692}"/>
              </a:ext>
            </a:extLst>
          </p:cNvPr>
          <p:cNvSpPr/>
          <p:nvPr/>
        </p:nvSpPr>
        <p:spPr>
          <a:xfrm>
            <a:off x="2892842" y="1233995"/>
            <a:ext cx="5693663" cy="562355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A23130A5-36A9-4594-8B5B-0A01F2F3E75A}"/>
              </a:ext>
            </a:extLst>
          </p:cNvPr>
          <p:cNvSpPr txBox="1"/>
          <p:nvPr/>
        </p:nvSpPr>
        <p:spPr>
          <a:xfrm>
            <a:off x="3858514" y="3035249"/>
            <a:ext cx="300355" cy="6369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00" b="1" dirty="0">
                <a:solidFill>
                  <a:srgbClr val="FFFFFF"/>
                </a:solidFill>
                <a:latin typeface="Segoe UI Symbol"/>
                <a:cs typeface="Segoe UI Symbol"/>
              </a:rPr>
              <a:t>2</a:t>
            </a:r>
            <a:endParaRPr sz="4000">
              <a:latin typeface="Segoe UI Symbol"/>
              <a:cs typeface="Segoe UI Symbol"/>
            </a:endParaRPr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9F74D971-13E1-49A8-95EC-FB1125EDB482}"/>
              </a:ext>
            </a:extLst>
          </p:cNvPr>
          <p:cNvSpPr txBox="1"/>
          <p:nvPr/>
        </p:nvSpPr>
        <p:spPr>
          <a:xfrm>
            <a:off x="709676" y="3010865"/>
            <a:ext cx="263842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30" dirty="0">
                <a:solidFill>
                  <a:srgbClr val="00AFEF"/>
                </a:solidFill>
                <a:latin typeface="Segoe UI Symbol"/>
                <a:cs typeface="Segoe UI Symbol"/>
              </a:rPr>
              <a:t>Tecnológicos</a:t>
            </a:r>
            <a:endParaRPr sz="3600">
              <a:latin typeface="Segoe UI Symbol"/>
              <a:cs typeface="Segoe UI Symbol"/>
            </a:endParaRPr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id="{A65567CA-1187-467B-848A-98CBDF845BE1}"/>
              </a:ext>
            </a:extLst>
          </p:cNvPr>
          <p:cNvSpPr txBox="1"/>
          <p:nvPr/>
        </p:nvSpPr>
        <p:spPr>
          <a:xfrm>
            <a:off x="3177920" y="1292479"/>
            <a:ext cx="2533015" cy="7639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b="1" spc="-5" dirty="0">
                <a:solidFill>
                  <a:srgbClr val="001F5F"/>
                </a:solidFill>
                <a:latin typeface="Segoe UI Symbol"/>
                <a:cs typeface="Segoe UI Symbol"/>
              </a:rPr>
              <a:t>Universitarios</a:t>
            </a:r>
            <a:endParaRPr sz="2800" dirty="0">
              <a:latin typeface="Segoe UI Symbol"/>
              <a:cs typeface="Segoe UI Symbol"/>
            </a:endParaRPr>
          </a:p>
          <a:p>
            <a:pPr marR="5080" algn="r">
              <a:lnSpc>
                <a:spcPct val="100000"/>
              </a:lnSpc>
              <a:spcBef>
                <a:spcPts val="1125"/>
              </a:spcBef>
            </a:pPr>
            <a:endParaRPr sz="1100" dirty="0">
              <a:latin typeface="Segoe UI Symbol"/>
              <a:cs typeface="Segoe UI Symbol"/>
            </a:endParaRPr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id="{8C44ABC1-7ECC-4374-AAC3-EDA6DB785DD3}"/>
              </a:ext>
            </a:extLst>
          </p:cNvPr>
          <p:cNvSpPr txBox="1"/>
          <p:nvPr/>
        </p:nvSpPr>
        <p:spPr>
          <a:xfrm>
            <a:off x="4681441" y="2056384"/>
            <a:ext cx="580390" cy="6296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s-MX" sz="4000" b="1" spc="20" dirty="0">
                <a:solidFill>
                  <a:srgbClr val="FFFFFF"/>
                </a:solidFill>
                <a:latin typeface="Segoe UI Symbol"/>
                <a:cs typeface="Segoe UI Symbol"/>
              </a:rPr>
              <a:t>37</a:t>
            </a:r>
            <a:endParaRPr sz="4000" dirty="0">
              <a:latin typeface="Segoe UI Symbol"/>
              <a:cs typeface="Segoe UI Symbol"/>
            </a:endParaRPr>
          </a:p>
        </p:txBody>
      </p:sp>
      <p:sp>
        <p:nvSpPr>
          <p:cNvPr id="9" name="object 11">
            <a:extLst>
              <a:ext uri="{FF2B5EF4-FFF2-40B4-BE49-F238E27FC236}">
                <a16:creationId xmlns:a16="http://schemas.microsoft.com/office/drawing/2014/main" id="{DD9795AD-103E-4C8A-96DA-EFA575944F65}"/>
              </a:ext>
            </a:extLst>
          </p:cNvPr>
          <p:cNvSpPr txBox="1"/>
          <p:nvPr/>
        </p:nvSpPr>
        <p:spPr>
          <a:xfrm>
            <a:off x="6974585" y="1394206"/>
            <a:ext cx="3084830" cy="5124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200" b="1" spc="-5" dirty="0">
                <a:solidFill>
                  <a:srgbClr val="8A0F3D"/>
                </a:solidFill>
                <a:latin typeface="Segoe UI Symbol"/>
                <a:cs typeface="Segoe UI Symbol"/>
              </a:rPr>
              <a:t>Especializaciones</a:t>
            </a:r>
            <a:endParaRPr sz="3200">
              <a:latin typeface="Segoe UI Symbol"/>
              <a:cs typeface="Segoe UI Symbol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1EB5EAC4-69E9-43FE-85C9-13BF7FF9EA9F}"/>
              </a:ext>
            </a:extLst>
          </p:cNvPr>
          <p:cNvSpPr txBox="1"/>
          <p:nvPr/>
        </p:nvSpPr>
        <p:spPr>
          <a:xfrm>
            <a:off x="8384793" y="3011500"/>
            <a:ext cx="1961514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E24755"/>
                </a:solidFill>
                <a:latin typeface="Segoe UI Symbol"/>
                <a:cs typeface="Segoe UI Symbol"/>
              </a:rPr>
              <a:t>Maestrías</a:t>
            </a:r>
            <a:endParaRPr sz="3600">
              <a:latin typeface="Segoe UI Symbol"/>
              <a:cs typeface="Segoe UI Symbol"/>
            </a:endParaRPr>
          </a:p>
        </p:txBody>
      </p:sp>
      <p:sp>
        <p:nvSpPr>
          <p:cNvPr id="11" name="object 13">
            <a:extLst>
              <a:ext uri="{FF2B5EF4-FFF2-40B4-BE49-F238E27FC236}">
                <a16:creationId xmlns:a16="http://schemas.microsoft.com/office/drawing/2014/main" id="{8D1AACF9-DE46-40ED-ABA7-0B60F45A514A}"/>
              </a:ext>
            </a:extLst>
          </p:cNvPr>
          <p:cNvSpPr txBox="1"/>
          <p:nvPr/>
        </p:nvSpPr>
        <p:spPr>
          <a:xfrm>
            <a:off x="8315070" y="4557471"/>
            <a:ext cx="237871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D912A"/>
                </a:solidFill>
                <a:latin typeface="Segoe UI Symbol"/>
                <a:cs typeface="Segoe UI Symbol"/>
              </a:rPr>
              <a:t>Doctorados</a:t>
            </a:r>
            <a:endParaRPr sz="3600">
              <a:latin typeface="Segoe UI Symbol"/>
              <a:cs typeface="Segoe UI Symbol"/>
            </a:endParaRPr>
          </a:p>
        </p:txBody>
      </p:sp>
      <p:sp>
        <p:nvSpPr>
          <p:cNvPr id="12" name="object 14">
            <a:extLst>
              <a:ext uri="{FF2B5EF4-FFF2-40B4-BE49-F238E27FC236}">
                <a16:creationId xmlns:a16="http://schemas.microsoft.com/office/drawing/2014/main" id="{25C0892C-F0C7-4DC5-8245-05E3992AB716}"/>
              </a:ext>
            </a:extLst>
          </p:cNvPr>
          <p:cNvSpPr txBox="1"/>
          <p:nvPr/>
        </p:nvSpPr>
        <p:spPr>
          <a:xfrm>
            <a:off x="6245733" y="2036521"/>
            <a:ext cx="580390" cy="6369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00" b="1" spc="20" dirty="0">
                <a:solidFill>
                  <a:srgbClr val="FFFFFF"/>
                </a:solidFill>
                <a:latin typeface="Segoe UI Symbol"/>
                <a:cs typeface="Segoe UI Symbol"/>
              </a:rPr>
              <a:t>1</a:t>
            </a:r>
            <a:r>
              <a:rPr lang="es-MX" sz="4000" b="1" spc="20" dirty="0">
                <a:solidFill>
                  <a:srgbClr val="FFFFFF"/>
                </a:solidFill>
                <a:latin typeface="Segoe UI Symbol"/>
                <a:cs typeface="Segoe UI Symbol"/>
              </a:rPr>
              <a:t>8</a:t>
            </a:r>
            <a:endParaRPr sz="4000" dirty="0">
              <a:latin typeface="Segoe UI Symbol"/>
              <a:cs typeface="Segoe UI Symbol"/>
            </a:endParaRPr>
          </a:p>
        </p:txBody>
      </p:sp>
      <p:sp>
        <p:nvSpPr>
          <p:cNvPr id="13" name="object 15">
            <a:extLst>
              <a:ext uri="{FF2B5EF4-FFF2-40B4-BE49-F238E27FC236}">
                <a16:creationId xmlns:a16="http://schemas.microsoft.com/office/drawing/2014/main" id="{C8C1B313-8C8B-4619-9298-71C1FF566081}"/>
              </a:ext>
            </a:extLst>
          </p:cNvPr>
          <p:cNvSpPr txBox="1"/>
          <p:nvPr/>
        </p:nvSpPr>
        <p:spPr>
          <a:xfrm>
            <a:off x="7288783" y="3060013"/>
            <a:ext cx="580390" cy="6369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00" b="1" spc="20" dirty="0">
                <a:solidFill>
                  <a:srgbClr val="FFFFFF"/>
                </a:solidFill>
                <a:latin typeface="Segoe UI Symbol"/>
                <a:cs typeface="Segoe UI Symbol"/>
              </a:rPr>
              <a:t>1</a:t>
            </a:r>
            <a:r>
              <a:rPr lang="es-MX" sz="4000" b="1" spc="20" dirty="0">
                <a:solidFill>
                  <a:srgbClr val="FFFFFF"/>
                </a:solidFill>
                <a:latin typeface="Segoe UI Symbol"/>
                <a:cs typeface="Segoe UI Symbol"/>
              </a:rPr>
              <a:t>8</a:t>
            </a:r>
            <a:endParaRPr sz="4000" dirty="0">
              <a:latin typeface="Segoe UI Symbol"/>
              <a:cs typeface="Segoe UI Symbol"/>
            </a:endParaRPr>
          </a:p>
        </p:txBody>
      </p:sp>
      <p:sp>
        <p:nvSpPr>
          <p:cNvPr id="14" name="object 16">
            <a:extLst>
              <a:ext uri="{FF2B5EF4-FFF2-40B4-BE49-F238E27FC236}">
                <a16:creationId xmlns:a16="http://schemas.microsoft.com/office/drawing/2014/main" id="{5B5F8F41-48D6-4A6A-809A-B6B5A6F3A595}"/>
              </a:ext>
            </a:extLst>
          </p:cNvPr>
          <p:cNvSpPr txBox="1"/>
          <p:nvPr/>
        </p:nvSpPr>
        <p:spPr>
          <a:xfrm>
            <a:off x="7566152" y="4437075"/>
            <a:ext cx="300355" cy="6369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000" b="1" dirty="0">
                <a:solidFill>
                  <a:srgbClr val="FFFFFF"/>
                </a:solidFill>
                <a:latin typeface="Segoe UI Symbol"/>
                <a:cs typeface="Segoe UI Symbol"/>
              </a:rPr>
              <a:t>3</a:t>
            </a:r>
            <a:endParaRPr sz="4000" dirty="0">
              <a:latin typeface="Segoe UI Symbol"/>
              <a:cs typeface="Segoe UI Symbol"/>
            </a:endParaRPr>
          </a:p>
        </p:txBody>
      </p:sp>
      <p:sp>
        <p:nvSpPr>
          <p:cNvPr id="15" name="object 17">
            <a:extLst>
              <a:ext uri="{FF2B5EF4-FFF2-40B4-BE49-F238E27FC236}">
                <a16:creationId xmlns:a16="http://schemas.microsoft.com/office/drawing/2014/main" id="{EE5E711E-7E12-4227-8020-AE091DE2801F}"/>
              </a:ext>
            </a:extLst>
          </p:cNvPr>
          <p:cNvSpPr txBox="1"/>
          <p:nvPr/>
        </p:nvSpPr>
        <p:spPr>
          <a:xfrm>
            <a:off x="2371725" y="4082313"/>
            <a:ext cx="2736850" cy="24815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496060" algn="ctr">
              <a:lnSpc>
                <a:spcPts val="10380"/>
              </a:lnSpc>
              <a:spcBef>
                <a:spcPts val="110"/>
              </a:spcBef>
            </a:pPr>
            <a:r>
              <a:rPr sz="8800" b="1" spc="25" dirty="0">
                <a:solidFill>
                  <a:srgbClr val="FD912A"/>
                </a:solidFill>
                <a:latin typeface="Segoe UI Symbol"/>
                <a:cs typeface="Segoe UI Symbol"/>
              </a:rPr>
              <a:t>7</a:t>
            </a:r>
            <a:r>
              <a:rPr lang="es-MX" sz="8800" b="1" spc="25" dirty="0">
                <a:solidFill>
                  <a:srgbClr val="FD912A"/>
                </a:solidFill>
                <a:latin typeface="Segoe UI Symbol"/>
                <a:cs typeface="Segoe UI Symbol"/>
              </a:rPr>
              <a:t>8</a:t>
            </a:r>
            <a:endParaRPr sz="8800" dirty="0">
              <a:latin typeface="Segoe UI Symbol"/>
              <a:cs typeface="Segoe UI Symbol"/>
            </a:endParaRPr>
          </a:p>
          <a:p>
            <a:pPr marL="12700" marR="5080" indent="301625">
              <a:lnSpc>
                <a:spcPts val="4320"/>
              </a:lnSpc>
              <a:spcBef>
                <a:spcPts val="365"/>
              </a:spcBef>
            </a:pPr>
            <a:r>
              <a:rPr sz="4000" b="1" spc="30" dirty="0">
                <a:solidFill>
                  <a:srgbClr val="FD912A"/>
                </a:solidFill>
                <a:latin typeface="Segoe UI Symbol"/>
                <a:cs typeface="Segoe UI Symbol"/>
              </a:rPr>
              <a:t>P</a:t>
            </a:r>
            <a:r>
              <a:rPr sz="4000" b="1" spc="-30" dirty="0">
                <a:solidFill>
                  <a:srgbClr val="FD912A"/>
                </a:solidFill>
                <a:latin typeface="Segoe UI Symbol"/>
                <a:cs typeface="Segoe UI Symbol"/>
              </a:rPr>
              <a:t>r</a:t>
            </a:r>
            <a:r>
              <a:rPr sz="4000" b="1" dirty="0">
                <a:solidFill>
                  <a:srgbClr val="FD912A"/>
                </a:solidFill>
                <a:latin typeface="Segoe UI Symbol"/>
                <a:cs typeface="Segoe UI Symbol"/>
              </a:rPr>
              <a:t>ogr</a:t>
            </a:r>
            <a:r>
              <a:rPr sz="4000" b="1" spc="-15" dirty="0">
                <a:solidFill>
                  <a:srgbClr val="FD912A"/>
                </a:solidFill>
                <a:latin typeface="Segoe UI Symbol"/>
                <a:cs typeface="Segoe UI Symbol"/>
              </a:rPr>
              <a:t>a</a:t>
            </a:r>
            <a:r>
              <a:rPr sz="4000" b="1" spc="-5" dirty="0">
                <a:solidFill>
                  <a:srgbClr val="FD912A"/>
                </a:solidFill>
                <a:latin typeface="Segoe UI Symbol"/>
                <a:cs typeface="Segoe UI Symbol"/>
              </a:rPr>
              <a:t>mas  </a:t>
            </a:r>
            <a:r>
              <a:rPr sz="4000" b="1" spc="20" dirty="0">
                <a:solidFill>
                  <a:srgbClr val="FD912A"/>
                </a:solidFill>
                <a:latin typeface="Segoe UI Symbol"/>
                <a:cs typeface="Segoe UI Symbol"/>
              </a:rPr>
              <a:t>A</a:t>
            </a:r>
            <a:r>
              <a:rPr sz="4000" b="1" spc="15" dirty="0">
                <a:solidFill>
                  <a:srgbClr val="FD912A"/>
                </a:solidFill>
                <a:latin typeface="Segoe UI Symbol"/>
                <a:cs typeface="Segoe UI Symbol"/>
              </a:rPr>
              <a:t>c</a:t>
            </a:r>
            <a:r>
              <a:rPr sz="4000" b="1" spc="20" dirty="0">
                <a:solidFill>
                  <a:srgbClr val="FD912A"/>
                </a:solidFill>
                <a:latin typeface="Segoe UI Symbol"/>
                <a:cs typeface="Segoe UI Symbol"/>
              </a:rPr>
              <a:t>a</a:t>
            </a:r>
            <a:r>
              <a:rPr sz="4000" b="1" dirty="0">
                <a:solidFill>
                  <a:srgbClr val="FD912A"/>
                </a:solidFill>
                <a:latin typeface="Segoe UI Symbol"/>
                <a:cs typeface="Segoe UI Symbol"/>
              </a:rPr>
              <a:t>d</a:t>
            </a:r>
            <a:r>
              <a:rPr sz="4000" b="1" spc="-20" dirty="0">
                <a:solidFill>
                  <a:srgbClr val="FD912A"/>
                </a:solidFill>
                <a:latin typeface="Segoe UI Symbol"/>
                <a:cs typeface="Segoe UI Symbol"/>
              </a:rPr>
              <a:t>é</a:t>
            </a:r>
            <a:r>
              <a:rPr sz="4000" b="1" dirty="0">
                <a:solidFill>
                  <a:srgbClr val="FD912A"/>
                </a:solidFill>
                <a:latin typeface="Segoe UI Symbol"/>
                <a:cs typeface="Segoe UI Symbol"/>
              </a:rPr>
              <a:t>m</a:t>
            </a:r>
            <a:r>
              <a:rPr sz="4000" b="1" spc="10" dirty="0">
                <a:solidFill>
                  <a:srgbClr val="FD912A"/>
                </a:solidFill>
                <a:latin typeface="Segoe UI Symbol"/>
                <a:cs typeface="Segoe UI Symbol"/>
              </a:rPr>
              <a:t>i</a:t>
            </a:r>
            <a:r>
              <a:rPr sz="4000" b="1" dirty="0">
                <a:solidFill>
                  <a:srgbClr val="FD912A"/>
                </a:solidFill>
                <a:latin typeface="Segoe UI Symbol"/>
                <a:cs typeface="Segoe UI Symbol"/>
              </a:rPr>
              <a:t>cos</a:t>
            </a:r>
            <a:endParaRPr sz="4000" dirty="0">
              <a:latin typeface="Segoe UI Symbol"/>
              <a:cs typeface="Segoe UI Symbol"/>
            </a:endParaRPr>
          </a:p>
        </p:txBody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4383A039-DFE6-46E2-A67D-1C42E1DEC7AC}"/>
              </a:ext>
            </a:extLst>
          </p:cNvPr>
          <p:cNvSpPr txBox="1"/>
          <p:nvPr/>
        </p:nvSpPr>
        <p:spPr>
          <a:xfrm>
            <a:off x="174180" y="1233995"/>
            <a:ext cx="1211326" cy="17600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MX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2019-1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MX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Neiva 27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MX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Pitalito 6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MX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La plata 2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MX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Garzón  2</a:t>
            </a:r>
            <a:endParaRPr dirty="0">
              <a:solidFill>
                <a:srgbClr val="860000"/>
              </a:solidFill>
              <a:latin typeface="Segoe UI Symbol"/>
              <a:cs typeface="Segoe UI Symbol"/>
            </a:endParaRPr>
          </a:p>
          <a:p>
            <a:pPr marR="5080" algn="r">
              <a:lnSpc>
                <a:spcPct val="100000"/>
              </a:lnSpc>
              <a:spcBef>
                <a:spcPts val="1125"/>
              </a:spcBef>
            </a:pPr>
            <a:endParaRPr sz="1100" dirty="0">
              <a:solidFill>
                <a:srgbClr val="860000"/>
              </a:solidFill>
              <a:latin typeface="Segoe UI Symbol"/>
              <a:cs typeface="Segoe UI Symbol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8C167F96-6417-46FA-8BF2-7A4F44A95E4E}"/>
              </a:ext>
            </a:extLst>
          </p:cNvPr>
          <p:cNvSpPr txBox="1"/>
          <p:nvPr/>
        </p:nvSpPr>
        <p:spPr>
          <a:xfrm>
            <a:off x="1272221" y="1242381"/>
            <a:ext cx="1211326" cy="17600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MX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2019-2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MX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Neiva 27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MX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Pitalito 6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MX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La plata 1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MX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Garzón  2</a:t>
            </a:r>
            <a:endParaRPr dirty="0">
              <a:solidFill>
                <a:srgbClr val="860000"/>
              </a:solidFill>
              <a:latin typeface="Segoe UI Symbol"/>
              <a:cs typeface="Segoe UI Symbol"/>
            </a:endParaRPr>
          </a:p>
          <a:p>
            <a:pPr marR="5080" algn="r">
              <a:lnSpc>
                <a:spcPct val="100000"/>
              </a:lnSpc>
              <a:spcBef>
                <a:spcPts val="1125"/>
              </a:spcBef>
            </a:pPr>
            <a:endParaRPr sz="1100" dirty="0">
              <a:solidFill>
                <a:srgbClr val="860000"/>
              </a:solidFill>
              <a:latin typeface="Segoe UI Symbol"/>
              <a:cs typeface="Segoe UI Symbol"/>
            </a:endParaRP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F45C9D64-0457-413E-9ECE-D23F9780B3F6}"/>
              </a:ext>
            </a:extLst>
          </p:cNvPr>
          <p:cNvCxnSpPr>
            <a:cxnSpLocks/>
          </p:cNvCxnSpPr>
          <p:nvPr/>
        </p:nvCxnSpPr>
        <p:spPr>
          <a:xfrm flipH="1">
            <a:off x="2371725" y="1442332"/>
            <a:ext cx="6658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bject 22">
            <a:extLst>
              <a:ext uri="{FF2B5EF4-FFF2-40B4-BE49-F238E27FC236}">
                <a16:creationId xmlns:a16="http://schemas.microsoft.com/office/drawing/2014/main" id="{00D33CCD-7F08-4E9A-8E4D-4CAA41876F1E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24" name="object 2">
            <a:extLst>
              <a:ext uri="{FF2B5EF4-FFF2-40B4-BE49-F238E27FC236}">
                <a16:creationId xmlns:a16="http://schemas.microsoft.com/office/drawing/2014/main" id="{E52BE169-3B76-4089-92D1-5008700DFAA8}"/>
              </a:ext>
            </a:extLst>
          </p:cNvPr>
          <p:cNvSpPr/>
          <p:nvPr/>
        </p:nvSpPr>
        <p:spPr>
          <a:xfrm>
            <a:off x="9599853" y="4979223"/>
            <a:ext cx="2592146" cy="18787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6110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62AE082-2F32-45BE-A29B-AACC8B90F2FF}"/>
              </a:ext>
            </a:extLst>
          </p:cNvPr>
          <p:cNvSpPr/>
          <p:nvPr/>
        </p:nvSpPr>
        <p:spPr>
          <a:xfrm>
            <a:off x="2711116" y="2759242"/>
            <a:ext cx="7491661" cy="160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MX" sz="3200" spc="5" dirty="0">
                <a:solidFill>
                  <a:srgbClr val="860000"/>
                </a:solidFill>
              </a:rPr>
              <a:t>Plan </a:t>
            </a:r>
            <a:r>
              <a:rPr lang="es-MX" sz="3200" dirty="0">
                <a:solidFill>
                  <a:srgbClr val="860000"/>
                </a:solidFill>
              </a:rPr>
              <a:t>de </a:t>
            </a:r>
            <a:r>
              <a:rPr lang="es-MX" sz="3200" spc="-5" dirty="0">
                <a:solidFill>
                  <a:srgbClr val="860000"/>
                </a:solidFill>
              </a:rPr>
              <a:t>Desarrollo </a:t>
            </a:r>
            <a:r>
              <a:rPr lang="es-MX" sz="3200" dirty="0">
                <a:solidFill>
                  <a:srgbClr val="860000"/>
                </a:solidFill>
              </a:rPr>
              <a:t>Institucional </a:t>
            </a:r>
            <a:r>
              <a:rPr lang="es-MX" sz="3200" spc="5" dirty="0">
                <a:solidFill>
                  <a:srgbClr val="860000"/>
                </a:solidFill>
              </a:rPr>
              <a:t>2015 </a:t>
            </a:r>
            <a:r>
              <a:rPr lang="es-MX" sz="3200" spc="-5" dirty="0">
                <a:solidFill>
                  <a:srgbClr val="860000"/>
                </a:solidFill>
              </a:rPr>
              <a:t>–</a:t>
            </a:r>
            <a:r>
              <a:rPr lang="es-MX" sz="3200" spc="-200" dirty="0">
                <a:solidFill>
                  <a:srgbClr val="860000"/>
                </a:solidFill>
              </a:rPr>
              <a:t> </a:t>
            </a:r>
            <a:r>
              <a:rPr lang="es-MX" sz="3200" spc="5" dirty="0">
                <a:solidFill>
                  <a:srgbClr val="860000"/>
                </a:solidFill>
              </a:rPr>
              <a:t>2024  </a:t>
            </a:r>
            <a:r>
              <a:rPr lang="es-MX" sz="3200" dirty="0">
                <a:solidFill>
                  <a:srgbClr val="860000"/>
                </a:solidFill>
              </a:rPr>
              <a:t>Acuerdo: </a:t>
            </a:r>
            <a:r>
              <a:rPr lang="es-MX" sz="3200" spc="10" dirty="0">
                <a:solidFill>
                  <a:srgbClr val="860000"/>
                </a:solidFill>
              </a:rPr>
              <a:t>031 </a:t>
            </a:r>
            <a:r>
              <a:rPr lang="es-MX" sz="3200" dirty="0">
                <a:solidFill>
                  <a:srgbClr val="860000"/>
                </a:solidFill>
              </a:rPr>
              <a:t>de </a:t>
            </a:r>
            <a:r>
              <a:rPr lang="es-MX" sz="3200" spc="5" dirty="0">
                <a:solidFill>
                  <a:srgbClr val="860000"/>
                </a:solidFill>
              </a:rPr>
              <a:t>2014 </a:t>
            </a:r>
            <a:r>
              <a:rPr lang="es-MX" sz="3200" spc="-5" dirty="0">
                <a:solidFill>
                  <a:srgbClr val="860000"/>
                </a:solidFill>
              </a:rPr>
              <a:t>/</a:t>
            </a:r>
            <a:r>
              <a:rPr lang="es-MX" sz="3200" spc="-245" dirty="0">
                <a:solidFill>
                  <a:srgbClr val="860000"/>
                </a:solidFill>
              </a:rPr>
              <a:t> </a:t>
            </a:r>
            <a:r>
              <a:rPr lang="es-MX" sz="3200" spc="5" dirty="0">
                <a:solidFill>
                  <a:srgbClr val="860000"/>
                </a:solidFill>
              </a:rPr>
              <a:t>PDI</a:t>
            </a:r>
            <a:endParaRPr lang="es-MX" sz="3200" dirty="0">
              <a:solidFill>
                <a:srgbClr val="860000"/>
              </a:solidFill>
            </a:endParaRPr>
          </a:p>
          <a:p>
            <a:pPr marR="2540" algn="ctr">
              <a:lnSpc>
                <a:spcPct val="100000"/>
              </a:lnSpc>
            </a:pPr>
            <a:r>
              <a:rPr lang="es-MX" sz="3200" spc="-5" dirty="0">
                <a:solidFill>
                  <a:srgbClr val="860000"/>
                </a:solidFill>
              </a:rPr>
              <a:t>Proyectos </a:t>
            </a:r>
            <a:r>
              <a:rPr lang="es-MX" sz="3200" dirty="0">
                <a:solidFill>
                  <a:srgbClr val="860000"/>
                </a:solidFill>
              </a:rPr>
              <a:t>Subsistema de</a:t>
            </a:r>
            <a:r>
              <a:rPr lang="es-MX" sz="3200" spc="-175" dirty="0">
                <a:solidFill>
                  <a:srgbClr val="860000"/>
                </a:solidFill>
              </a:rPr>
              <a:t> </a:t>
            </a:r>
            <a:r>
              <a:rPr lang="es-MX" sz="3200" dirty="0">
                <a:solidFill>
                  <a:srgbClr val="860000"/>
                </a:solidFill>
              </a:rPr>
              <a:t>Formación</a:t>
            </a:r>
            <a:endParaRPr lang="es-CO" sz="3200" dirty="0">
              <a:solidFill>
                <a:srgbClr val="860000"/>
              </a:solidFill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05DEDC2A-68A7-43DA-85B4-4190D7FA68E4}"/>
              </a:ext>
            </a:extLst>
          </p:cNvPr>
          <p:cNvSpPr/>
          <p:nvPr/>
        </p:nvSpPr>
        <p:spPr>
          <a:xfrm>
            <a:off x="9599853" y="4979223"/>
            <a:ext cx="2592146" cy="18787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22">
            <a:extLst>
              <a:ext uri="{FF2B5EF4-FFF2-40B4-BE49-F238E27FC236}">
                <a16:creationId xmlns:a16="http://schemas.microsoft.com/office/drawing/2014/main" id="{88B8C7E5-D1D0-4DBD-8198-AD8F54F67D8C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2890036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599853" y="4384378"/>
            <a:ext cx="2592146" cy="24736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48671" y="4843271"/>
            <a:ext cx="1054735" cy="463550"/>
          </a:xfrm>
          <a:custGeom>
            <a:avLst/>
            <a:gdLst/>
            <a:ahLst/>
            <a:cxnLst/>
            <a:rect l="l" t="t" r="r" b="b"/>
            <a:pathLst>
              <a:path w="1054734" h="463550">
                <a:moveTo>
                  <a:pt x="977392" y="0"/>
                </a:moveTo>
                <a:lnTo>
                  <a:pt x="77216" y="0"/>
                </a:lnTo>
                <a:lnTo>
                  <a:pt x="47148" y="6064"/>
                </a:lnTo>
                <a:lnTo>
                  <a:pt x="22605" y="22606"/>
                </a:lnTo>
                <a:lnTo>
                  <a:pt x="6064" y="47148"/>
                </a:lnTo>
                <a:lnTo>
                  <a:pt x="0" y="77215"/>
                </a:lnTo>
                <a:lnTo>
                  <a:pt x="0" y="386079"/>
                </a:lnTo>
                <a:lnTo>
                  <a:pt x="6064" y="416147"/>
                </a:lnTo>
                <a:lnTo>
                  <a:pt x="22605" y="440689"/>
                </a:lnTo>
                <a:lnTo>
                  <a:pt x="47148" y="457231"/>
                </a:lnTo>
                <a:lnTo>
                  <a:pt x="77216" y="463295"/>
                </a:lnTo>
                <a:lnTo>
                  <a:pt x="977392" y="463295"/>
                </a:lnTo>
                <a:lnTo>
                  <a:pt x="1007459" y="457231"/>
                </a:lnTo>
                <a:lnTo>
                  <a:pt x="1032001" y="440689"/>
                </a:lnTo>
                <a:lnTo>
                  <a:pt x="1048543" y="416147"/>
                </a:lnTo>
                <a:lnTo>
                  <a:pt x="1054607" y="386079"/>
                </a:lnTo>
                <a:lnTo>
                  <a:pt x="1054607" y="77215"/>
                </a:lnTo>
                <a:lnTo>
                  <a:pt x="1048543" y="47148"/>
                </a:lnTo>
                <a:lnTo>
                  <a:pt x="1032001" y="22606"/>
                </a:lnTo>
                <a:lnTo>
                  <a:pt x="1007459" y="6064"/>
                </a:lnTo>
                <a:lnTo>
                  <a:pt x="97739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99904" y="3803903"/>
            <a:ext cx="1103630" cy="463550"/>
          </a:xfrm>
          <a:custGeom>
            <a:avLst/>
            <a:gdLst/>
            <a:ahLst/>
            <a:cxnLst/>
            <a:rect l="l" t="t" r="r" b="b"/>
            <a:pathLst>
              <a:path w="1103629" h="463550">
                <a:moveTo>
                  <a:pt x="1026160" y="0"/>
                </a:moveTo>
                <a:lnTo>
                  <a:pt x="77216" y="0"/>
                </a:lnTo>
                <a:lnTo>
                  <a:pt x="47148" y="6064"/>
                </a:lnTo>
                <a:lnTo>
                  <a:pt x="22605" y="22606"/>
                </a:lnTo>
                <a:lnTo>
                  <a:pt x="6064" y="47148"/>
                </a:lnTo>
                <a:lnTo>
                  <a:pt x="0" y="77216"/>
                </a:lnTo>
                <a:lnTo>
                  <a:pt x="0" y="386080"/>
                </a:lnTo>
                <a:lnTo>
                  <a:pt x="6064" y="416147"/>
                </a:lnTo>
                <a:lnTo>
                  <a:pt x="22605" y="440690"/>
                </a:lnTo>
                <a:lnTo>
                  <a:pt x="47148" y="457231"/>
                </a:lnTo>
                <a:lnTo>
                  <a:pt x="77216" y="463296"/>
                </a:lnTo>
                <a:lnTo>
                  <a:pt x="1026160" y="463296"/>
                </a:lnTo>
                <a:lnTo>
                  <a:pt x="1056227" y="457231"/>
                </a:lnTo>
                <a:lnTo>
                  <a:pt x="1080770" y="440690"/>
                </a:lnTo>
                <a:lnTo>
                  <a:pt x="1097311" y="416147"/>
                </a:lnTo>
                <a:lnTo>
                  <a:pt x="1103376" y="386080"/>
                </a:lnTo>
                <a:lnTo>
                  <a:pt x="1103376" y="77216"/>
                </a:lnTo>
                <a:lnTo>
                  <a:pt x="1097311" y="47148"/>
                </a:lnTo>
                <a:lnTo>
                  <a:pt x="1080770" y="22606"/>
                </a:lnTo>
                <a:lnTo>
                  <a:pt x="1056227" y="6064"/>
                </a:lnTo>
                <a:lnTo>
                  <a:pt x="102616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857231" y="3124200"/>
            <a:ext cx="1100455" cy="463550"/>
          </a:xfrm>
          <a:custGeom>
            <a:avLst/>
            <a:gdLst/>
            <a:ahLst/>
            <a:cxnLst/>
            <a:rect l="l" t="t" r="r" b="b"/>
            <a:pathLst>
              <a:path w="1100454" h="463550">
                <a:moveTo>
                  <a:pt x="1023112" y="0"/>
                </a:moveTo>
                <a:lnTo>
                  <a:pt x="77216" y="0"/>
                </a:lnTo>
                <a:lnTo>
                  <a:pt x="47148" y="6064"/>
                </a:lnTo>
                <a:lnTo>
                  <a:pt x="22605" y="22606"/>
                </a:lnTo>
                <a:lnTo>
                  <a:pt x="6064" y="47148"/>
                </a:lnTo>
                <a:lnTo>
                  <a:pt x="0" y="77215"/>
                </a:lnTo>
                <a:lnTo>
                  <a:pt x="0" y="386079"/>
                </a:lnTo>
                <a:lnTo>
                  <a:pt x="6064" y="416147"/>
                </a:lnTo>
                <a:lnTo>
                  <a:pt x="22605" y="440689"/>
                </a:lnTo>
                <a:lnTo>
                  <a:pt x="47148" y="457231"/>
                </a:lnTo>
                <a:lnTo>
                  <a:pt x="77216" y="463296"/>
                </a:lnTo>
                <a:lnTo>
                  <a:pt x="1023112" y="463296"/>
                </a:lnTo>
                <a:lnTo>
                  <a:pt x="1053179" y="457231"/>
                </a:lnTo>
                <a:lnTo>
                  <a:pt x="1077722" y="440689"/>
                </a:lnTo>
                <a:lnTo>
                  <a:pt x="1094263" y="416147"/>
                </a:lnTo>
                <a:lnTo>
                  <a:pt x="1100327" y="386079"/>
                </a:lnTo>
                <a:lnTo>
                  <a:pt x="1100327" y="77215"/>
                </a:lnTo>
                <a:lnTo>
                  <a:pt x="1094263" y="47148"/>
                </a:lnTo>
                <a:lnTo>
                  <a:pt x="1077722" y="22606"/>
                </a:lnTo>
                <a:lnTo>
                  <a:pt x="1053179" y="6064"/>
                </a:lnTo>
                <a:lnTo>
                  <a:pt x="102311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854183" y="2612135"/>
            <a:ext cx="1100455" cy="463550"/>
          </a:xfrm>
          <a:custGeom>
            <a:avLst/>
            <a:gdLst/>
            <a:ahLst/>
            <a:cxnLst/>
            <a:rect l="l" t="t" r="r" b="b"/>
            <a:pathLst>
              <a:path w="1100454" h="463550">
                <a:moveTo>
                  <a:pt x="1023112" y="0"/>
                </a:moveTo>
                <a:lnTo>
                  <a:pt x="77216" y="0"/>
                </a:lnTo>
                <a:lnTo>
                  <a:pt x="47148" y="6064"/>
                </a:lnTo>
                <a:lnTo>
                  <a:pt x="22605" y="22606"/>
                </a:lnTo>
                <a:lnTo>
                  <a:pt x="6064" y="47148"/>
                </a:lnTo>
                <a:lnTo>
                  <a:pt x="0" y="77215"/>
                </a:lnTo>
                <a:lnTo>
                  <a:pt x="0" y="386079"/>
                </a:lnTo>
                <a:lnTo>
                  <a:pt x="6064" y="416147"/>
                </a:lnTo>
                <a:lnTo>
                  <a:pt x="22605" y="440689"/>
                </a:lnTo>
                <a:lnTo>
                  <a:pt x="47148" y="457231"/>
                </a:lnTo>
                <a:lnTo>
                  <a:pt x="77216" y="463296"/>
                </a:lnTo>
                <a:lnTo>
                  <a:pt x="1023112" y="463296"/>
                </a:lnTo>
                <a:lnTo>
                  <a:pt x="1053179" y="457231"/>
                </a:lnTo>
                <a:lnTo>
                  <a:pt x="1077722" y="440689"/>
                </a:lnTo>
                <a:lnTo>
                  <a:pt x="1094263" y="416147"/>
                </a:lnTo>
                <a:lnTo>
                  <a:pt x="1100327" y="386079"/>
                </a:lnTo>
                <a:lnTo>
                  <a:pt x="1100327" y="77215"/>
                </a:lnTo>
                <a:lnTo>
                  <a:pt x="1094263" y="47148"/>
                </a:lnTo>
                <a:lnTo>
                  <a:pt x="1077722" y="22606"/>
                </a:lnTo>
                <a:lnTo>
                  <a:pt x="1053179" y="6064"/>
                </a:lnTo>
                <a:lnTo>
                  <a:pt x="102311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854183" y="2100072"/>
            <a:ext cx="1100455" cy="463550"/>
          </a:xfrm>
          <a:custGeom>
            <a:avLst/>
            <a:gdLst/>
            <a:ahLst/>
            <a:cxnLst/>
            <a:rect l="l" t="t" r="r" b="b"/>
            <a:pathLst>
              <a:path w="1100454" h="463550">
                <a:moveTo>
                  <a:pt x="1023112" y="0"/>
                </a:moveTo>
                <a:lnTo>
                  <a:pt x="77216" y="0"/>
                </a:lnTo>
                <a:lnTo>
                  <a:pt x="47148" y="6064"/>
                </a:lnTo>
                <a:lnTo>
                  <a:pt x="22605" y="22606"/>
                </a:lnTo>
                <a:lnTo>
                  <a:pt x="6064" y="47148"/>
                </a:lnTo>
                <a:lnTo>
                  <a:pt x="0" y="77215"/>
                </a:lnTo>
                <a:lnTo>
                  <a:pt x="0" y="386079"/>
                </a:lnTo>
                <a:lnTo>
                  <a:pt x="6064" y="416147"/>
                </a:lnTo>
                <a:lnTo>
                  <a:pt x="22606" y="440689"/>
                </a:lnTo>
                <a:lnTo>
                  <a:pt x="47148" y="457231"/>
                </a:lnTo>
                <a:lnTo>
                  <a:pt x="77216" y="463295"/>
                </a:lnTo>
                <a:lnTo>
                  <a:pt x="1023112" y="463295"/>
                </a:lnTo>
                <a:lnTo>
                  <a:pt x="1053179" y="457231"/>
                </a:lnTo>
                <a:lnTo>
                  <a:pt x="1077722" y="440689"/>
                </a:lnTo>
                <a:lnTo>
                  <a:pt x="1094263" y="416147"/>
                </a:lnTo>
                <a:lnTo>
                  <a:pt x="1100327" y="386079"/>
                </a:lnTo>
                <a:lnTo>
                  <a:pt x="1100327" y="77215"/>
                </a:lnTo>
                <a:lnTo>
                  <a:pt x="1094263" y="47148"/>
                </a:lnTo>
                <a:lnTo>
                  <a:pt x="1077722" y="22606"/>
                </a:lnTo>
                <a:lnTo>
                  <a:pt x="1053179" y="6064"/>
                </a:lnTo>
                <a:lnTo>
                  <a:pt x="102311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394447" y="2087879"/>
            <a:ext cx="2334895" cy="399415"/>
          </a:xfrm>
          <a:custGeom>
            <a:avLst/>
            <a:gdLst/>
            <a:ahLst/>
            <a:cxnLst/>
            <a:rect l="l" t="t" r="r" b="b"/>
            <a:pathLst>
              <a:path w="2334895" h="399414">
                <a:moveTo>
                  <a:pt x="0" y="399288"/>
                </a:moveTo>
                <a:lnTo>
                  <a:pt x="2334768" y="399288"/>
                </a:lnTo>
                <a:lnTo>
                  <a:pt x="2334768" y="0"/>
                </a:lnTo>
                <a:lnTo>
                  <a:pt x="0" y="0"/>
                </a:lnTo>
                <a:lnTo>
                  <a:pt x="0" y="399288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394447" y="2087879"/>
            <a:ext cx="2334895" cy="399415"/>
          </a:xfrm>
          <a:custGeom>
            <a:avLst/>
            <a:gdLst/>
            <a:ahLst/>
            <a:cxnLst/>
            <a:rect l="l" t="t" r="r" b="b"/>
            <a:pathLst>
              <a:path w="2334895" h="399414">
                <a:moveTo>
                  <a:pt x="0" y="399288"/>
                </a:moveTo>
                <a:lnTo>
                  <a:pt x="2334768" y="399288"/>
                </a:lnTo>
                <a:lnTo>
                  <a:pt x="2334768" y="0"/>
                </a:lnTo>
                <a:lnTo>
                  <a:pt x="0" y="0"/>
                </a:lnTo>
                <a:lnTo>
                  <a:pt x="0" y="399288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94447" y="2130933"/>
            <a:ext cx="23348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5095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Estudiantes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394447" y="3115055"/>
            <a:ext cx="2334895" cy="417830"/>
          </a:xfrm>
          <a:custGeom>
            <a:avLst/>
            <a:gdLst/>
            <a:ahLst/>
            <a:cxnLst/>
            <a:rect l="l" t="t" r="r" b="b"/>
            <a:pathLst>
              <a:path w="2334895" h="417829">
                <a:moveTo>
                  <a:pt x="0" y="417575"/>
                </a:moveTo>
                <a:lnTo>
                  <a:pt x="2334768" y="417575"/>
                </a:lnTo>
                <a:lnTo>
                  <a:pt x="2334768" y="0"/>
                </a:lnTo>
                <a:lnTo>
                  <a:pt x="0" y="0"/>
                </a:lnTo>
                <a:lnTo>
                  <a:pt x="0" y="417575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394447" y="3115055"/>
            <a:ext cx="2334895" cy="417830"/>
          </a:xfrm>
          <a:custGeom>
            <a:avLst/>
            <a:gdLst/>
            <a:ahLst/>
            <a:cxnLst/>
            <a:rect l="l" t="t" r="r" b="b"/>
            <a:pathLst>
              <a:path w="2334895" h="417829">
                <a:moveTo>
                  <a:pt x="0" y="417575"/>
                </a:moveTo>
                <a:lnTo>
                  <a:pt x="2334768" y="417575"/>
                </a:lnTo>
                <a:lnTo>
                  <a:pt x="2334768" y="0"/>
                </a:lnTo>
                <a:lnTo>
                  <a:pt x="0" y="0"/>
                </a:lnTo>
                <a:lnTo>
                  <a:pt x="0" y="417575"/>
                </a:lnTo>
                <a:close/>
              </a:path>
            </a:pathLst>
          </a:custGeom>
          <a:ln w="1219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94447" y="3160013"/>
            <a:ext cx="2334895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5095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Administrativos</a:t>
            </a: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62000" y="2093976"/>
            <a:ext cx="1094740" cy="826135"/>
          </a:xfrm>
          <a:custGeom>
            <a:avLst/>
            <a:gdLst/>
            <a:ahLst/>
            <a:cxnLst/>
            <a:rect l="l" t="t" r="r" b="b"/>
            <a:pathLst>
              <a:path w="1094739" h="826135">
                <a:moveTo>
                  <a:pt x="417753" y="0"/>
                </a:moveTo>
                <a:lnTo>
                  <a:pt x="0" y="0"/>
                </a:lnTo>
                <a:lnTo>
                  <a:pt x="676529" y="826008"/>
                </a:lnTo>
                <a:lnTo>
                  <a:pt x="1094232" y="826008"/>
                </a:lnTo>
                <a:lnTo>
                  <a:pt x="417753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62000" y="2910839"/>
            <a:ext cx="1094740" cy="822960"/>
          </a:xfrm>
          <a:custGeom>
            <a:avLst/>
            <a:gdLst/>
            <a:ahLst/>
            <a:cxnLst/>
            <a:rect l="l" t="t" r="r" b="b"/>
            <a:pathLst>
              <a:path w="1094739" h="822960">
                <a:moveTo>
                  <a:pt x="1094232" y="0"/>
                </a:moveTo>
                <a:lnTo>
                  <a:pt x="673988" y="0"/>
                </a:lnTo>
                <a:lnTo>
                  <a:pt x="0" y="822960"/>
                </a:lnTo>
                <a:lnTo>
                  <a:pt x="420255" y="822960"/>
                </a:lnTo>
                <a:lnTo>
                  <a:pt x="109423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43255" y="2069592"/>
            <a:ext cx="1094740" cy="822960"/>
          </a:xfrm>
          <a:custGeom>
            <a:avLst/>
            <a:gdLst/>
            <a:ahLst/>
            <a:cxnLst/>
            <a:rect l="l" t="t" r="r" b="b"/>
            <a:pathLst>
              <a:path w="1094740" h="822960">
                <a:moveTo>
                  <a:pt x="420255" y="0"/>
                </a:moveTo>
                <a:lnTo>
                  <a:pt x="0" y="0"/>
                </a:lnTo>
                <a:lnTo>
                  <a:pt x="673976" y="822960"/>
                </a:lnTo>
                <a:lnTo>
                  <a:pt x="1094232" y="822960"/>
                </a:lnTo>
                <a:lnTo>
                  <a:pt x="420255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43255" y="2883407"/>
            <a:ext cx="1094740" cy="822960"/>
          </a:xfrm>
          <a:custGeom>
            <a:avLst/>
            <a:gdLst/>
            <a:ahLst/>
            <a:cxnLst/>
            <a:rect l="l" t="t" r="r" b="b"/>
            <a:pathLst>
              <a:path w="1094740" h="822960">
                <a:moveTo>
                  <a:pt x="1094232" y="0"/>
                </a:moveTo>
                <a:lnTo>
                  <a:pt x="673976" y="0"/>
                </a:lnTo>
                <a:lnTo>
                  <a:pt x="0" y="822959"/>
                </a:lnTo>
                <a:lnTo>
                  <a:pt x="420255" y="822959"/>
                </a:lnTo>
                <a:lnTo>
                  <a:pt x="1094232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359408" y="2115311"/>
            <a:ext cx="1097280" cy="826135"/>
          </a:xfrm>
          <a:custGeom>
            <a:avLst/>
            <a:gdLst/>
            <a:ahLst/>
            <a:cxnLst/>
            <a:rect l="l" t="t" r="r" b="b"/>
            <a:pathLst>
              <a:path w="1097280" h="826135">
                <a:moveTo>
                  <a:pt x="420750" y="0"/>
                </a:moveTo>
                <a:lnTo>
                  <a:pt x="0" y="0"/>
                </a:lnTo>
                <a:lnTo>
                  <a:pt x="676529" y="826008"/>
                </a:lnTo>
                <a:lnTo>
                  <a:pt x="1097280" y="826008"/>
                </a:lnTo>
                <a:lnTo>
                  <a:pt x="420750" y="0"/>
                </a:lnTo>
                <a:close/>
              </a:path>
            </a:pathLst>
          </a:custGeom>
          <a:solidFill>
            <a:srgbClr val="960A0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359408" y="2932176"/>
            <a:ext cx="1097280" cy="822960"/>
          </a:xfrm>
          <a:custGeom>
            <a:avLst/>
            <a:gdLst/>
            <a:ahLst/>
            <a:cxnLst/>
            <a:rect l="l" t="t" r="r" b="b"/>
            <a:pathLst>
              <a:path w="1097280" h="822960">
                <a:moveTo>
                  <a:pt x="1097280" y="0"/>
                </a:moveTo>
                <a:lnTo>
                  <a:pt x="673989" y="0"/>
                </a:lnTo>
                <a:lnTo>
                  <a:pt x="0" y="822960"/>
                </a:lnTo>
                <a:lnTo>
                  <a:pt x="423291" y="822960"/>
                </a:lnTo>
                <a:lnTo>
                  <a:pt x="1097280" y="0"/>
                </a:lnTo>
                <a:close/>
              </a:path>
            </a:pathLst>
          </a:custGeom>
          <a:solidFill>
            <a:srgbClr val="960A0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688335" y="2130551"/>
            <a:ext cx="1475740" cy="1600200"/>
          </a:xfrm>
          <a:custGeom>
            <a:avLst/>
            <a:gdLst/>
            <a:ahLst/>
            <a:cxnLst/>
            <a:rect l="l" t="t" r="r" b="b"/>
            <a:pathLst>
              <a:path w="1475739" h="1600200">
                <a:moveTo>
                  <a:pt x="0" y="1600200"/>
                </a:moveTo>
                <a:lnTo>
                  <a:pt x="1475232" y="1600200"/>
                </a:lnTo>
                <a:lnTo>
                  <a:pt x="1475232" y="0"/>
                </a:lnTo>
                <a:lnTo>
                  <a:pt x="0" y="0"/>
                </a:lnTo>
                <a:lnTo>
                  <a:pt x="0" y="1600200"/>
                </a:lnTo>
                <a:close/>
              </a:path>
            </a:pathLst>
          </a:custGeom>
          <a:solidFill>
            <a:srgbClr val="960A0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858255" y="2130551"/>
            <a:ext cx="1447800" cy="1600200"/>
          </a:xfrm>
          <a:custGeom>
            <a:avLst/>
            <a:gdLst/>
            <a:ahLst/>
            <a:cxnLst/>
            <a:rect l="l" t="t" r="r" b="b"/>
            <a:pathLst>
              <a:path w="1447800" h="1600200">
                <a:moveTo>
                  <a:pt x="0" y="1600200"/>
                </a:moveTo>
                <a:lnTo>
                  <a:pt x="1447800" y="1600200"/>
                </a:lnTo>
                <a:lnTo>
                  <a:pt x="1447800" y="0"/>
                </a:lnTo>
                <a:lnTo>
                  <a:pt x="0" y="0"/>
                </a:lnTo>
                <a:lnTo>
                  <a:pt x="0" y="1600200"/>
                </a:lnTo>
                <a:close/>
              </a:path>
            </a:pathLst>
          </a:custGeom>
          <a:solidFill>
            <a:srgbClr val="960A0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245864" y="2130551"/>
            <a:ext cx="1536700" cy="1600200"/>
          </a:xfrm>
          <a:custGeom>
            <a:avLst/>
            <a:gdLst/>
            <a:ahLst/>
            <a:cxnLst/>
            <a:rect l="l" t="t" r="r" b="b"/>
            <a:pathLst>
              <a:path w="1536700" h="1600200">
                <a:moveTo>
                  <a:pt x="0" y="1600200"/>
                </a:moveTo>
                <a:lnTo>
                  <a:pt x="1536191" y="1600200"/>
                </a:lnTo>
                <a:lnTo>
                  <a:pt x="1536191" y="0"/>
                </a:lnTo>
                <a:lnTo>
                  <a:pt x="0" y="0"/>
                </a:lnTo>
                <a:lnTo>
                  <a:pt x="0" y="1600200"/>
                </a:lnTo>
                <a:close/>
              </a:path>
            </a:pathLst>
          </a:custGeom>
          <a:solidFill>
            <a:srgbClr val="960A0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797301" y="2147138"/>
            <a:ext cx="441833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👦 </a:t>
            </a:r>
            <a:r>
              <a:rPr kumimoji="0" sz="9600" b="0" i="0" u="none" strike="noStrike" kern="1200" cap="none" spc="0" normalizeH="0" baseline="0" noProof="0" dirty="0">
                <a:ln>
                  <a:noFill/>
                </a:ln>
                <a:solidFill>
                  <a:srgbClr val="FAE4D5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👩</a:t>
            </a:r>
            <a:r>
              <a:rPr kumimoji="0" sz="9600" b="0" i="0" u="none" strike="noStrike" kern="1200" cap="none" spc="425" normalizeH="0" baseline="0" noProof="0" dirty="0">
                <a:ln>
                  <a:noFill/>
                </a:ln>
                <a:solidFill>
                  <a:srgbClr val="FAE4D5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 </a:t>
            </a:r>
            <a:r>
              <a:rPr kumimoji="0" sz="9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👨</a:t>
            </a:r>
            <a:endParaRPr kumimoji="0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394447" y="2593848"/>
            <a:ext cx="2334895" cy="399415"/>
          </a:xfrm>
          <a:custGeom>
            <a:avLst/>
            <a:gdLst/>
            <a:ahLst/>
            <a:cxnLst/>
            <a:rect l="l" t="t" r="r" b="b"/>
            <a:pathLst>
              <a:path w="2334895" h="399414">
                <a:moveTo>
                  <a:pt x="0" y="399288"/>
                </a:moveTo>
                <a:lnTo>
                  <a:pt x="2334768" y="399288"/>
                </a:lnTo>
                <a:lnTo>
                  <a:pt x="2334768" y="0"/>
                </a:lnTo>
                <a:lnTo>
                  <a:pt x="0" y="0"/>
                </a:lnTo>
                <a:lnTo>
                  <a:pt x="0" y="399288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7394447" y="2593848"/>
            <a:ext cx="2334895" cy="399415"/>
          </a:xfrm>
          <a:custGeom>
            <a:avLst/>
            <a:gdLst/>
            <a:ahLst/>
            <a:cxnLst/>
            <a:rect l="l" t="t" r="r" b="b"/>
            <a:pathLst>
              <a:path w="2334895" h="399414">
                <a:moveTo>
                  <a:pt x="0" y="399288"/>
                </a:moveTo>
                <a:lnTo>
                  <a:pt x="2334768" y="399288"/>
                </a:lnTo>
                <a:lnTo>
                  <a:pt x="2334768" y="0"/>
                </a:lnTo>
                <a:lnTo>
                  <a:pt x="0" y="0"/>
                </a:lnTo>
                <a:lnTo>
                  <a:pt x="0" y="399288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394447" y="2636901"/>
            <a:ext cx="23348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5095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Docentes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7394447" y="3557015"/>
            <a:ext cx="2334895" cy="1000125"/>
          </a:xfrm>
          <a:custGeom>
            <a:avLst/>
            <a:gdLst/>
            <a:ahLst/>
            <a:cxnLst/>
            <a:rect l="l" t="t" r="r" b="b"/>
            <a:pathLst>
              <a:path w="2334895" h="1000125">
                <a:moveTo>
                  <a:pt x="0" y="999743"/>
                </a:moveTo>
                <a:lnTo>
                  <a:pt x="2334768" y="999743"/>
                </a:lnTo>
                <a:lnTo>
                  <a:pt x="2334768" y="0"/>
                </a:lnTo>
                <a:lnTo>
                  <a:pt x="0" y="0"/>
                </a:lnTo>
                <a:lnTo>
                  <a:pt x="0" y="999743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7394447" y="3557015"/>
            <a:ext cx="2334895" cy="1000125"/>
          </a:xfrm>
          <a:custGeom>
            <a:avLst/>
            <a:gdLst/>
            <a:ahLst/>
            <a:cxnLst/>
            <a:rect l="l" t="t" r="r" b="b"/>
            <a:pathLst>
              <a:path w="2334895" h="1000125">
                <a:moveTo>
                  <a:pt x="0" y="999743"/>
                </a:moveTo>
                <a:lnTo>
                  <a:pt x="2334768" y="999743"/>
                </a:lnTo>
                <a:lnTo>
                  <a:pt x="2334768" y="0"/>
                </a:lnTo>
                <a:lnTo>
                  <a:pt x="0" y="0"/>
                </a:lnTo>
                <a:lnTo>
                  <a:pt x="0" y="999743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394447" y="3600399"/>
            <a:ext cx="2334895" cy="8947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5095" marR="667385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Bachilleres </a:t>
            </a:r>
            <a:r>
              <a:rPr kumimoji="0" sz="1900" b="1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y  </a:t>
            </a:r>
            <a:r>
              <a:rPr kumimoji="0" sz="1900" b="1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comunidad</a:t>
            </a:r>
            <a:r>
              <a:rPr kumimoji="0" sz="1900" b="1" i="0" u="none" strike="noStrike" kern="1200" cap="none" spc="-1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 </a:t>
            </a:r>
            <a:r>
              <a:rPr kumimoji="0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en  </a:t>
            </a:r>
            <a:r>
              <a:rPr kumimoji="0" sz="1900" b="1" i="0" u="none" strike="noStrike" kern="1200" cap="none" spc="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general</a:t>
            </a:r>
            <a:endParaRPr kumimoji="0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965180" y="2034270"/>
            <a:ext cx="989457" cy="2224327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0" marR="66040" lvl="0" indent="0" algn="r" defTabSz="914400" rtl="0" eaLnBrk="1" fontAlgn="auto" latinLnBrk="0" hangingPunct="1">
              <a:lnSpc>
                <a:spcPct val="100000"/>
              </a:lnSpc>
              <a:spcBef>
                <a:spcPts val="78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700" b="1" spc="25" dirty="0">
                <a:solidFill>
                  <a:prstClr val="black"/>
                </a:solidFill>
                <a:latin typeface="Segoe UI Symbol"/>
                <a:cs typeface="Segoe UI Symbol"/>
              </a:rPr>
              <a:t>2.678</a:t>
            </a:r>
            <a:endParaRPr kumimoji="0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  <a:p>
            <a:pPr marL="0" marR="83820" lvl="0" indent="0" algn="r" defTabSz="914400" rtl="0" eaLnBrk="1" fontAlgn="auto" latinLnBrk="0" hangingPunct="1">
              <a:lnSpc>
                <a:spcPct val="100000"/>
              </a:lnSpc>
              <a:spcBef>
                <a:spcPts val="68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700" b="1" spc="25" dirty="0">
                <a:solidFill>
                  <a:prstClr val="black"/>
                </a:solidFill>
                <a:latin typeface="Segoe UI Symbol"/>
                <a:cs typeface="Segoe UI Symbol"/>
              </a:rPr>
              <a:t>70</a:t>
            </a:r>
            <a:endParaRPr kumimoji="0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  <a:p>
            <a:pPr marL="0" marR="83820" lvl="0" indent="0" algn="r" defTabSz="914400" rtl="0" eaLnBrk="1" fontAlgn="auto" latinLnBrk="0" hangingPunct="1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700" b="1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1</a:t>
            </a:r>
            <a:r>
              <a:rPr kumimoji="0" lang="es-MX" sz="2700" b="1" i="0" u="none" strike="noStrike" kern="1200" cap="none" spc="2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,240</a:t>
            </a:r>
            <a:endParaRPr kumimoji="0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  <a:p>
            <a:pPr marL="0" marR="5080" lvl="0" indent="0" algn="r" defTabSz="914400" rtl="0" eaLnBrk="1" fontAlgn="auto" latinLnBrk="0" hangingPunct="1">
              <a:lnSpc>
                <a:spcPct val="100000"/>
              </a:lnSpc>
              <a:spcBef>
                <a:spcPts val="227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700" b="1" spc="25" dirty="0">
                <a:solidFill>
                  <a:prstClr val="black"/>
                </a:solidFill>
                <a:latin typeface="Segoe UI Symbol"/>
                <a:cs typeface="Segoe UI Symbol"/>
              </a:rPr>
              <a:t>4.156</a:t>
            </a:r>
            <a:endParaRPr kumimoji="0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204831" y="4849114"/>
            <a:ext cx="592455" cy="4387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700" b="1" spc="30" dirty="0">
                <a:solidFill>
                  <a:prstClr val="black"/>
                </a:solidFill>
                <a:latin typeface="Segoe UI Symbol"/>
                <a:cs typeface="Segoe UI Symbol"/>
              </a:rPr>
              <a:t>92</a:t>
            </a:r>
            <a:endParaRPr kumimoji="0" sz="2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394447" y="4654296"/>
            <a:ext cx="2334895" cy="1201420"/>
          </a:xfrm>
          <a:custGeom>
            <a:avLst/>
            <a:gdLst/>
            <a:ahLst/>
            <a:cxnLst/>
            <a:rect l="l" t="t" r="r" b="b"/>
            <a:pathLst>
              <a:path w="2334895" h="1201420">
                <a:moveTo>
                  <a:pt x="0" y="1200911"/>
                </a:moveTo>
                <a:lnTo>
                  <a:pt x="2334768" y="1200911"/>
                </a:lnTo>
                <a:lnTo>
                  <a:pt x="2334768" y="0"/>
                </a:lnTo>
                <a:lnTo>
                  <a:pt x="0" y="0"/>
                </a:lnTo>
                <a:lnTo>
                  <a:pt x="0" y="1200911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394447" y="4654296"/>
            <a:ext cx="2334895" cy="1201420"/>
          </a:xfrm>
          <a:custGeom>
            <a:avLst/>
            <a:gdLst/>
            <a:ahLst/>
            <a:cxnLst/>
            <a:rect l="l" t="t" r="r" b="b"/>
            <a:pathLst>
              <a:path w="2334895" h="1201420">
                <a:moveTo>
                  <a:pt x="0" y="1200911"/>
                </a:moveTo>
                <a:lnTo>
                  <a:pt x="2334768" y="1200911"/>
                </a:lnTo>
                <a:lnTo>
                  <a:pt x="2334768" y="0"/>
                </a:lnTo>
                <a:lnTo>
                  <a:pt x="0" y="0"/>
                </a:lnTo>
                <a:lnTo>
                  <a:pt x="0" y="1200911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394447" y="4697679"/>
            <a:ext cx="2334895" cy="8489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5095" marR="21209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Directivos USCO  </a:t>
            </a:r>
            <a:r>
              <a:rPr kumimoji="0" sz="1600" b="1" i="0" u="none" strike="noStrike" kern="1200" cap="none" spc="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Plan </a:t>
            </a:r>
            <a:r>
              <a:rPr kumimoji="0" sz="1600" b="1" i="0" u="none" strike="noStrike" kern="1200" cap="none" spc="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de</a:t>
            </a:r>
            <a:r>
              <a:rPr kumimoji="0" sz="1600" b="1" i="0" u="none" strike="noStrike" kern="1200" cap="none" spc="-1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 </a:t>
            </a:r>
            <a:r>
              <a:rPr kumimoji="0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mejoramiento  </a:t>
            </a:r>
            <a:r>
              <a:rPr kumimoji="0" sz="1900" b="1" i="0" u="none" strike="noStrike" kern="1200" cap="none" spc="-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(Re</a:t>
            </a:r>
            <a:r>
              <a:rPr kumimoji="0" sz="1900" b="1" i="0" u="none" strike="noStrike" kern="1200" cap="none" spc="-4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 </a:t>
            </a:r>
            <a:r>
              <a:rPr kumimoji="0" sz="1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acreditación)</a:t>
            </a:r>
            <a:endParaRPr kumimoji="0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025448" y="3849446"/>
            <a:ext cx="5966460" cy="82907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3700" b="1" i="0" u="none" strike="noStrike" kern="1200" cap="none" spc="-7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Total </a:t>
            </a:r>
            <a:r>
              <a:rPr kumimoji="0" lang="es-CO" sz="3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capacitados</a:t>
            </a:r>
            <a:r>
              <a:rPr kumimoji="0" sz="3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:</a:t>
            </a:r>
            <a:r>
              <a:rPr kumimoji="0" sz="3700" b="1" i="0" u="none" strike="noStrike" kern="1200" cap="none" spc="-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 </a:t>
            </a:r>
            <a:r>
              <a:rPr lang="es-MX" sz="5300" b="1" spc="5" dirty="0">
                <a:solidFill>
                  <a:prstClr val="black"/>
                </a:solidFill>
                <a:latin typeface="Segoe UI Symbol"/>
                <a:cs typeface="Segoe UI Symbol"/>
              </a:rPr>
              <a:t>8.236</a:t>
            </a:r>
            <a:endParaRPr kumimoji="0" sz="5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43255" y="1348246"/>
            <a:ext cx="1152969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1" i="0" u="none" strike="noStrike" kern="1200" cap="none" spc="1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PY1.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Identidad </a:t>
            </a:r>
            <a:r>
              <a:rPr kumimoji="0" sz="2800" b="1" i="0" u="none" strike="noStrike" kern="1200" cap="none" spc="1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con </a:t>
            </a:r>
            <a:r>
              <a:rPr kumimoji="0" sz="2800" b="1" i="0" u="none" strike="noStrike" kern="1200" cap="none" spc="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la </a:t>
            </a:r>
            <a:r>
              <a:rPr kumimoji="0" sz="2800" b="1" i="0" u="none" strike="noStrike" kern="1200" cap="none" spc="-3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Teleología</a:t>
            </a:r>
            <a:r>
              <a:rPr kumimoji="0" sz="2800" b="1" i="0" u="none" strike="noStrike" kern="1200" cap="none" spc="-335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 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Segoe UI Symbol"/>
                <a:ea typeface="+mn-ea"/>
                <a:cs typeface="Segoe UI Symbol"/>
              </a:rPr>
              <a:t>Institucional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Symbol"/>
              <a:ea typeface="+mn-ea"/>
              <a:cs typeface="Segoe UI Symbol"/>
            </a:endParaRPr>
          </a:p>
        </p:txBody>
      </p:sp>
      <p:sp>
        <p:nvSpPr>
          <p:cNvPr id="38" name="object 22">
            <a:extLst>
              <a:ext uri="{FF2B5EF4-FFF2-40B4-BE49-F238E27FC236}">
                <a16:creationId xmlns:a16="http://schemas.microsoft.com/office/drawing/2014/main" id="{4E7F162C-42DD-41E4-8AA5-3BB4E91DF754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ect 22">
            <a:extLst>
              <a:ext uri="{FF2B5EF4-FFF2-40B4-BE49-F238E27FC236}">
                <a16:creationId xmlns:a16="http://schemas.microsoft.com/office/drawing/2014/main" id="{5F272DA0-4036-4EA0-B1D4-AE14E0EE8CA7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40" name="object 23">
            <a:extLst>
              <a:ext uri="{FF2B5EF4-FFF2-40B4-BE49-F238E27FC236}">
                <a16:creationId xmlns:a16="http://schemas.microsoft.com/office/drawing/2014/main" id="{FE105FB2-33F7-4551-8308-32678256F952}"/>
              </a:ext>
            </a:extLst>
          </p:cNvPr>
          <p:cNvSpPr txBox="1"/>
          <p:nvPr/>
        </p:nvSpPr>
        <p:spPr>
          <a:xfrm>
            <a:off x="487960" y="1598513"/>
            <a:ext cx="389021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635" algn="ctr">
              <a:lnSpc>
                <a:spcPct val="100000"/>
              </a:lnSpc>
              <a:spcBef>
                <a:spcPts val="100"/>
              </a:spcBef>
            </a:pPr>
            <a:r>
              <a:rPr lang="es-MX" sz="24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PY.2 </a:t>
            </a:r>
            <a:r>
              <a:rPr sz="2400" b="1" spc="5" dirty="0" err="1">
                <a:solidFill>
                  <a:srgbClr val="860000"/>
                </a:solidFill>
                <a:latin typeface="Segoe UI Symbol"/>
                <a:cs typeface="Segoe UI Symbol"/>
              </a:rPr>
              <a:t>Creación</a:t>
            </a:r>
            <a:r>
              <a:rPr sz="24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 </a:t>
            </a:r>
            <a:r>
              <a:rPr sz="2400" b="1" spc="10" dirty="0">
                <a:solidFill>
                  <a:srgbClr val="860000"/>
                </a:solidFill>
                <a:latin typeface="Segoe UI Symbol"/>
                <a:cs typeface="Segoe UI Symbol"/>
              </a:rPr>
              <a:t>de  </a:t>
            </a:r>
            <a:r>
              <a:rPr sz="2400" b="1" spc="-20" dirty="0">
                <a:solidFill>
                  <a:srgbClr val="860000"/>
                </a:solidFill>
                <a:latin typeface="Segoe UI Symbol"/>
                <a:cs typeface="Segoe UI Symbol"/>
              </a:rPr>
              <a:t>NUEVA</a:t>
            </a:r>
            <a:r>
              <a:rPr sz="2400" b="1" spc="-130" dirty="0">
                <a:solidFill>
                  <a:srgbClr val="860000"/>
                </a:solidFill>
                <a:latin typeface="Segoe UI Symbol"/>
                <a:cs typeface="Segoe UI Symbol"/>
              </a:rPr>
              <a:t> </a:t>
            </a:r>
            <a:r>
              <a:rPr sz="2400" b="1" spc="-35" dirty="0">
                <a:solidFill>
                  <a:srgbClr val="860000"/>
                </a:solidFill>
                <a:latin typeface="Segoe UI Symbol"/>
                <a:cs typeface="Segoe UI Symbol"/>
              </a:rPr>
              <a:t>OFERTA  </a:t>
            </a:r>
            <a:r>
              <a:rPr sz="2400" b="1" dirty="0">
                <a:solidFill>
                  <a:srgbClr val="860000"/>
                </a:solidFill>
                <a:latin typeface="Segoe UI Symbol"/>
                <a:cs typeface="Segoe UI Symbol"/>
              </a:rPr>
              <a:t>ACADÉMICA</a:t>
            </a:r>
            <a:endParaRPr sz="2400" dirty="0">
              <a:solidFill>
                <a:srgbClr val="860000"/>
              </a:solidFill>
              <a:latin typeface="Segoe UI Symbol"/>
              <a:cs typeface="Segoe UI Symbol"/>
            </a:endParaRPr>
          </a:p>
          <a:p>
            <a:pPr marR="7620" algn="ctr">
              <a:lnSpc>
                <a:spcPct val="100000"/>
              </a:lnSpc>
              <a:spcBef>
                <a:spcPts val="5"/>
              </a:spcBef>
            </a:pPr>
            <a:r>
              <a:rPr sz="2400" b="1" dirty="0" err="1">
                <a:solidFill>
                  <a:srgbClr val="860000"/>
                </a:solidFill>
                <a:latin typeface="Segoe UI Symbol"/>
                <a:cs typeface="Segoe UI Symbol"/>
              </a:rPr>
              <a:t>en</a:t>
            </a:r>
            <a:r>
              <a:rPr sz="2400" b="1" dirty="0">
                <a:solidFill>
                  <a:srgbClr val="860000"/>
                </a:solidFill>
                <a:latin typeface="Segoe UI Symbol"/>
                <a:cs typeface="Segoe UI Symbol"/>
              </a:rPr>
              <a:t> </a:t>
            </a:r>
            <a:r>
              <a:rPr sz="2400" b="1" spc="10" dirty="0">
                <a:solidFill>
                  <a:srgbClr val="860000"/>
                </a:solidFill>
                <a:latin typeface="Segoe UI Symbol"/>
                <a:cs typeface="Segoe UI Symbol"/>
              </a:rPr>
              <a:t>las</a:t>
            </a:r>
            <a:r>
              <a:rPr sz="2400" b="1" spc="-50" dirty="0">
                <a:solidFill>
                  <a:srgbClr val="860000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 err="1">
                <a:solidFill>
                  <a:srgbClr val="860000"/>
                </a:solidFill>
                <a:latin typeface="Segoe UI Symbol"/>
                <a:cs typeface="Segoe UI Symbol"/>
              </a:rPr>
              <a:t>sedes</a:t>
            </a:r>
            <a:endParaRPr sz="2400" dirty="0">
              <a:solidFill>
                <a:srgbClr val="860000"/>
              </a:solidFill>
              <a:latin typeface="Segoe UI Symbol"/>
              <a:cs typeface="Segoe UI Symbol"/>
            </a:endParaRPr>
          </a:p>
        </p:txBody>
      </p:sp>
      <p:sp>
        <p:nvSpPr>
          <p:cNvPr id="41" name="object 2">
            <a:extLst>
              <a:ext uri="{FF2B5EF4-FFF2-40B4-BE49-F238E27FC236}">
                <a16:creationId xmlns:a16="http://schemas.microsoft.com/office/drawing/2014/main" id="{C2BA3D6F-ECD9-4FEF-8E8A-7A59F718F331}"/>
              </a:ext>
            </a:extLst>
          </p:cNvPr>
          <p:cNvSpPr/>
          <p:nvPr/>
        </p:nvSpPr>
        <p:spPr>
          <a:xfrm>
            <a:off x="254278" y="4144360"/>
            <a:ext cx="3188806" cy="24766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036FD3D-B43A-4166-9CBB-8966FD81BF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759" t="26475" r="21833" b="15881"/>
          <a:stretch/>
        </p:blipFill>
        <p:spPr>
          <a:xfrm>
            <a:off x="4378170" y="1598513"/>
            <a:ext cx="7709731" cy="442964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C3E07F8E-B44E-4210-9055-9C99AD78CA06}"/>
              </a:ext>
            </a:extLst>
          </p:cNvPr>
          <p:cNvSpPr/>
          <p:nvPr/>
        </p:nvSpPr>
        <p:spPr>
          <a:xfrm>
            <a:off x="344148" y="1603717"/>
            <a:ext cx="3418449" cy="1825283"/>
          </a:xfrm>
          <a:prstGeom prst="round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EBBEC0E3-2A18-4CDF-8A7A-BD1CBEF69B1B}"/>
              </a:ext>
            </a:extLst>
          </p:cNvPr>
          <p:cNvSpPr txBox="1"/>
          <p:nvPr/>
        </p:nvSpPr>
        <p:spPr>
          <a:xfrm>
            <a:off x="440153" y="1854647"/>
            <a:ext cx="3746228" cy="130676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0"/>
              </a:spcBef>
            </a:pPr>
            <a:r>
              <a:rPr sz="2800" b="1" spc="5" dirty="0">
                <a:solidFill>
                  <a:schemeClr val="bg1"/>
                </a:solidFill>
                <a:latin typeface="Segoe UI Symbol"/>
                <a:cs typeface="Segoe UI Symbol"/>
              </a:rPr>
              <a:t>Nuevos  </a:t>
            </a:r>
            <a:r>
              <a:rPr sz="2800" b="1" dirty="0">
                <a:solidFill>
                  <a:schemeClr val="bg1"/>
                </a:solidFill>
                <a:latin typeface="Segoe UI Symbol"/>
                <a:cs typeface="Segoe UI Symbol"/>
              </a:rPr>
              <a:t>Programas  </a:t>
            </a:r>
            <a:r>
              <a:rPr sz="2800" b="1" spc="30" dirty="0">
                <a:solidFill>
                  <a:schemeClr val="bg1"/>
                </a:solidFill>
                <a:latin typeface="Segoe UI Symbol"/>
                <a:cs typeface="Segoe UI Symbol"/>
              </a:rPr>
              <a:t>o</a:t>
            </a:r>
            <a:r>
              <a:rPr sz="2800" b="1" spc="25" dirty="0">
                <a:solidFill>
                  <a:schemeClr val="bg1"/>
                </a:solidFill>
                <a:latin typeface="Segoe UI Symbol"/>
                <a:cs typeface="Segoe UI Symbol"/>
              </a:rPr>
              <a:t>b</a:t>
            </a:r>
            <a:r>
              <a:rPr sz="2800" b="1" dirty="0">
                <a:solidFill>
                  <a:schemeClr val="bg1"/>
                </a:solidFill>
                <a:latin typeface="Segoe UI Symbol"/>
                <a:cs typeface="Segoe UI Symbol"/>
              </a:rPr>
              <a:t>tu</a:t>
            </a:r>
            <a:r>
              <a:rPr sz="2800" b="1" spc="-25" dirty="0">
                <a:solidFill>
                  <a:schemeClr val="bg1"/>
                </a:solidFill>
                <a:latin typeface="Segoe UI Symbol"/>
                <a:cs typeface="Segoe UI Symbol"/>
              </a:rPr>
              <a:t>v</a:t>
            </a:r>
            <a:r>
              <a:rPr sz="2800" b="1" spc="10" dirty="0">
                <a:solidFill>
                  <a:schemeClr val="bg1"/>
                </a:solidFill>
                <a:latin typeface="Segoe UI Symbol"/>
                <a:cs typeface="Segoe UI Symbol"/>
              </a:rPr>
              <a:t>i</a:t>
            </a:r>
            <a:r>
              <a:rPr sz="2800" b="1" dirty="0">
                <a:solidFill>
                  <a:schemeClr val="bg1"/>
                </a:solidFill>
                <a:latin typeface="Segoe UI Symbol"/>
                <a:cs typeface="Segoe UI Symbol"/>
              </a:rPr>
              <a:t>e</a:t>
            </a:r>
            <a:r>
              <a:rPr sz="2800" b="1" spc="-50" dirty="0">
                <a:solidFill>
                  <a:schemeClr val="bg1"/>
                </a:solidFill>
                <a:latin typeface="Segoe UI Symbol"/>
                <a:cs typeface="Segoe UI Symbol"/>
              </a:rPr>
              <a:t>r</a:t>
            </a:r>
            <a:r>
              <a:rPr sz="2800" b="1" spc="-15" dirty="0">
                <a:solidFill>
                  <a:schemeClr val="bg1"/>
                </a:solidFill>
                <a:latin typeface="Segoe UI Symbol"/>
                <a:cs typeface="Segoe UI Symbol"/>
              </a:rPr>
              <a:t>o</a:t>
            </a:r>
            <a:r>
              <a:rPr sz="2800" b="1" dirty="0">
                <a:solidFill>
                  <a:schemeClr val="bg1"/>
                </a:solidFill>
                <a:latin typeface="Segoe UI Symbol"/>
                <a:cs typeface="Segoe UI Symbol"/>
              </a:rPr>
              <a:t>n  </a:t>
            </a:r>
            <a:r>
              <a:rPr sz="2800" b="1" spc="-5" dirty="0">
                <a:solidFill>
                  <a:schemeClr val="bg1"/>
                </a:solidFill>
                <a:latin typeface="Segoe UI Symbol"/>
                <a:cs typeface="Segoe UI Symbol"/>
              </a:rPr>
              <a:t>registro  </a:t>
            </a:r>
            <a:r>
              <a:rPr sz="2800" b="1" dirty="0">
                <a:solidFill>
                  <a:schemeClr val="bg1"/>
                </a:solidFill>
                <a:latin typeface="Segoe UI Symbol"/>
                <a:cs typeface="Segoe UI Symbol"/>
              </a:rPr>
              <a:t>calificado</a:t>
            </a:r>
            <a:endParaRPr sz="2800" dirty="0">
              <a:solidFill>
                <a:schemeClr val="bg1"/>
              </a:solidFill>
              <a:latin typeface="Segoe UI Symbol"/>
              <a:cs typeface="Segoe UI Symbol"/>
            </a:endParaRP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A06C5B1B-1249-42B3-9EC3-7054ACBA1EF7}"/>
              </a:ext>
            </a:extLst>
          </p:cNvPr>
          <p:cNvSpPr/>
          <p:nvPr/>
        </p:nvSpPr>
        <p:spPr>
          <a:xfrm>
            <a:off x="2962940" y="4996398"/>
            <a:ext cx="1369215" cy="1355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353C37D6-F974-400C-8029-4331675DF9DF}"/>
              </a:ext>
            </a:extLst>
          </p:cNvPr>
          <p:cNvSpPr txBox="1"/>
          <p:nvPr/>
        </p:nvSpPr>
        <p:spPr>
          <a:xfrm>
            <a:off x="585927" y="5199889"/>
            <a:ext cx="2143760" cy="1000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sz="3200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¡Aprobados  </a:t>
            </a:r>
            <a:r>
              <a:rPr sz="3200" b="1" spc="-35" dirty="0">
                <a:solidFill>
                  <a:srgbClr val="860000"/>
                </a:solidFill>
                <a:latin typeface="Segoe UI Symbol"/>
                <a:cs typeface="Segoe UI Symbol"/>
              </a:rPr>
              <a:t>Por </a:t>
            </a:r>
            <a:r>
              <a:rPr sz="32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el</a:t>
            </a:r>
            <a:r>
              <a:rPr sz="3200" b="1" spc="-105" dirty="0">
                <a:solidFill>
                  <a:srgbClr val="860000"/>
                </a:solidFill>
                <a:latin typeface="Segoe UI Symbol"/>
                <a:cs typeface="Segoe UI Symbol"/>
              </a:rPr>
              <a:t> </a:t>
            </a:r>
            <a:r>
              <a:rPr sz="3200" b="1" dirty="0">
                <a:solidFill>
                  <a:srgbClr val="860000"/>
                </a:solidFill>
                <a:latin typeface="Segoe UI Symbol"/>
                <a:cs typeface="Segoe UI Symbol"/>
              </a:rPr>
              <a:t>MEN!</a:t>
            </a:r>
            <a:endParaRPr sz="3200" dirty="0">
              <a:solidFill>
                <a:srgbClr val="860000"/>
              </a:solidFill>
              <a:latin typeface="Segoe UI Symbol"/>
              <a:cs typeface="Segoe UI Symbol"/>
            </a:endParaRPr>
          </a:p>
        </p:txBody>
      </p:sp>
      <p:sp>
        <p:nvSpPr>
          <p:cNvPr id="9" name="object 22">
            <a:extLst>
              <a:ext uri="{FF2B5EF4-FFF2-40B4-BE49-F238E27FC236}">
                <a16:creationId xmlns:a16="http://schemas.microsoft.com/office/drawing/2014/main" id="{995A5655-4342-4A32-BFB9-07ADC398AA13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78089A1-8723-445D-A4DB-88919016FE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02" t="25109" r="20001" b="14572"/>
          <a:stretch/>
        </p:blipFill>
        <p:spPr>
          <a:xfrm>
            <a:off x="4625273" y="1232454"/>
            <a:ext cx="7182427" cy="4373216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5F546BFD-6019-480E-9543-AE5065146645}"/>
              </a:ext>
            </a:extLst>
          </p:cNvPr>
          <p:cNvSpPr/>
          <p:nvPr/>
        </p:nvSpPr>
        <p:spPr>
          <a:xfrm>
            <a:off x="9599853" y="4384378"/>
            <a:ext cx="2592146" cy="247361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BD17BE4-5308-4D0E-8212-7B5CCF07B583}"/>
              </a:ext>
            </a:extLst>
          </p:cNvPr>
          <p:cNvSpPr/>
          <p:nvPr/>
        </p:nvSpPr>
        <p:spPr>
          <a:xfrm>
            <a:off x="4565408" y="5628337"/>
            <a:ext cx="4262705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kern="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Dirección General de Currículo </a:t>
            </a:r>
            <a:endParaRPr lang="es-CO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383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599853" y="4384378"/>
            <a:ext cx="2592146" cy="24736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3328415"/>
            <a:ext cx="6156960" cy="1588135"/>
          </a:xfrm>
          <a:custGeom>
            <a:avLst/>
            <a:gdLst/>
            <a:ahLst/>
            <a:cxnLst/>
            <a:rect l="l" t="t" r="r" b="b"/>
            <a:pathLst>
              <a:path w="6156960" h="1588135">
                <a:moveTo>
                  <a:pt x="5892292" y="0"/>
                </a:moveTo>
                <a:lnTo>
                  <a:pt x="0" y="0"/>
                </a:lnTo>
                <a:lnTo>
                  <a:pt x="0" y="1588008"/>
                </a:lnTo>
                <a:lnTo>
                  <a:pt x="5892292" y="1588008"/>
                </a:lnTo>
                <a:lnTo>
                  <a:pt x="5939867" y="1583744"/>
                </a:lnTo>
                <a:lnTo>
                  <a:pt x="5984645" y="1571450"/>
                </a:lnTo>
                <a:lnTo>
                  <a:pt x="6025877" y="1551874"/>
                </a:lnTo>
                <a:lnTo>
                  <a:pt x="6062816" y="1525763"/>
                </a:lnTo>
                <a:lnTo>
                  <a:pt x="6094715" y="1493864"/>
                </a:lnTo>
                <a:lnTo>
                  <a:pt x="6120826" y="1456925"/>
                </a:lnTo>
                <a:lnTo>
                  <a:pt x="6140402" y="1415693"/>
                </a:lnTo>
                <a:lnTo>
                  <a:pt x="6152696" y="1370915"/>
                </a:lnTo>
                <a:lnTo>
                  <a:pt x="6156960" y="1323340"/>
                </a:lnTo>
                <a:lnTo>
                  <a:pt x="6156960" y="264668"/>
                </a:lnTo>
                <a:lnTo>
                  <a:pt x="6152696" y="217092"/>
                </a:lnTo>
                <a:lnTo>
                  <a:pt x="6140402" y="172314"/>
                </a:lnTo>
                <a:lnTo>
                  <a:pt x="6120826" y="131082"/>
                </a:lnTo>
                <a:lnTo>
                  <a:pt x="6094715" y="94143"/>
                </a:lnTo>
                <a:lnTo>
                  <a:pt x="6062816" y="62244"/>
                </a:lnTo>
                <a:lnTo>
                  <a:pt x="6025877" y="36133"/>
                </a:lnTo>
                <a:lnTo>
                  <a:pt x="5984645" y="16557"/>
                </a:lnTo>
                <a:lnTo>
                  <a:pt x="5939867" y="4263"/>
                </a:lnTo>
                <a:lnTo>
                  <a:pt x="5892292" y="0"/>
                </a:lnTo>
                <a:close/>
              </a:path>
            </a:pathLst>
          </a:custGeom>
          <a:solidFill>
            <a:srgbClr val="860000"/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12711" y="2230951"/>
            <a:ext cx="4301490" cy="15557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54050">
              <a:lnSpc>
                <a:spcPct val="119300"/>
              </a:lnSpc>
              <a:spcBef>
                <a:spcPts val="95"/>
              </a:spcBef>
              <a:buFont typeface="Arial"/>
              <a:buChar char="•"/>
              <a:tabLst>
                <a:tab pos="241935" algn="l"/>
              </a:tabLst>
            </a:pPr>
            <a:r>
              <a:rPr sz="2800" b="1" spc="5" dirty="0">
                <a:latin typeface="Segoe UI Symbol"/>
                <a:cs typeface="Segoe UI Symbol"/>
              </a:rPr>
              <a:t>Escuela </a:t>
            </a:r>
            <a:r>
              <a:rPr sz="2800" b="1" spc="10" dirty="0">
                <a:latin typeface="Segoe UI Symbol"/>
                <a:cs typeface="Segoe UI Symbol"/>
              </a:rPr>
              <a:t>de</a:t>
            </a:r>
            <a:r>
              <a:rPr sz="2800" b="1" spc="-185" dirty="0">
                <a:latin typeface="Segoe UI Symbol"/>
                <a:cs typeface="Segoe UI Symbol"/>
              </a:rPr>
              <a:t> </a:t>
            </a:r>
            <a:r>
              <a:rPr sz="2800" b="1" dirty="0">
                <a:latin typeface="Segoe UI Symbol"/>
                <a:cs typeface="Segoe UI Symbol"/>
              </a:rPr>
              <a:t>Formación  </a:t>
            </a:r>
            <a:r>
              <a:rPr sz="2800" b="1" spc="-5" dirty="0">
                <a:latin typeface="Segoe UI Symbol"/>
                <a:cs typeface="Segoe UI Symbol"/>
              </a:rPr>
              <a:t>Pedagógica</a:t>
            </a:r>
            <a:endParaRPr sz="2800">
              <a:latin typeface="Segoe UI Symbol"/>
              <a:cs typeface="Segoe UI Symbol"/>
            </a:endParaRPr>
          </a:p>
          <a:p>
            <a:pPr marL="241300" indent="-229235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241935" algn="l"/>
              </a:tabLst>
            </a:pPr>
            <a:r>
              <a:rPr sz="2800" b="1" dirty="0">
                <a:latin typeface="Segoe UI Symbol"/>
                <a:cs typeface="Segoe UI Symbol"/>
              </a:rPr>
              <a:t>Interlingua </a:t>
            </a:r>
            <a:r>
              <a:rPr sz="2800" b="1" spc="5" dirty="0">
                <a:latin typeface="Segoe UI Symbol"/>
                <a:cs typeface="Segoe UI Symbol"/>
              </a:rPr>
              <a:t>para</a:t>
            </a:r>
            <a:r>
              <a:rPr sz="2800" b="1" spc="-190" dirty="0">
                <a:latin typeface="Segoe UI Symbol"/>
                <a:cs typeface="Segoe UI Symbol"/>
              </a:rPr>
              <a:t> </a:t>
            </a:r>
            <a:r>
              <a:rPr sz="2800" b="1" dirty="0">
                <a:latin typeface="Segoe UI Symbol"/>
                <a:cs typeface="Segoe UI Symbol"/>
              </a:rPr>
              <a:t>Docentes</a:t>
            </a:r>
            <a:endParaRPr sz="2800">
              <a:latin typeface="Segoe UI Symbol"/>
              <a:cs typeface="Segoe UI 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12711" y="4354829"/>
            <a:ext cx="3985895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41935" algn="l"/>
                <a:tab pos="2439035" algn="l"/>
              </a:tabLst>
            </a:pPr>
            <a:r>
              <a:rPr sz="2800" b="1" spc="-5" dirty="0">
                <a:latin typeface="Segoe UI Symbol"/>
                <a:cs typeface="Segoe UI Symbol"/>
              </a:rPr>
              <a:t>Capacitación	</a:t>
            </a:r>
            <a:r>
              <a:rPr sz="2800" b="1" dirty="0">
                <a:latin typeface="Segoe UI Symbol"/>
                <a:cs typeface="Segoe UI Symbol"/>
              </a:rPr>
              <a:t>Individual</a:t>
            </a:r>
            <a:endParaRPr sz="2800">
              <a:latin typeface="Segoe UI Symbol"/>
              <a:cs typeface="Segoe UI Symbo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690871" y="5431535"/>
            <a:ext cx="2261870" cy="585470"/>
          </a:xfrm>
          <a:custGeom>
            <a:avLst/>
            <a:gdLst/>
            <a:ahLst/>
            <a:cxnLst/>
            <a:rect l="l" t="t" r="r" b="b"/>
            <a:pathLst>
              <a:path w="2261870" h="585470">
                <a:moveTo>
                  <a:pt x="0" y="585216"/>
                </a:moveTo>
                <a:lnTo>
                  <a:pt x="2261616" y="585216"/>
                </a:lnTo>
                <a:lnTo>
                  <a:pt x="2261616" y="0"/>
                </a:lnTo>
                <a:lnTo>
                  <a:pt x="0" y="0"/>
                </a:lnTo>
                <a:lnTo>
                  <a:pt x="0" y="585216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1036807" y="4133088"/>
            <a:ext cx="768857" cy="671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1271504" y="4245864"/>
            <a:ext cx="357390" cy="50368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1097768" y="4175759"/>
            <a:ext cx="649605" cy="551815"/>
          </a:xfrm>
          <a:custGeom>
            <a:avLst/>
            <a:gdLst/>
            <a:ahLst/>
            <a:cxnLst/>
            <a:rect l="l" t="t" r="r" b="b"/>
            <a:pathLst>
              <a:path w="649604" h="551814">
                <a:moveTo>
                  <a:pt x="324611" y="0"/>
                </a:moveTo>
                <a:lnTo>
                  <a:pt x="271947" y="3608"/>
                </a:lnTo>
                <a:lnTo>
                  <a:pt x="221991" y="14057"/>
                </a:lnTo>
                <a:lnTo>
                  <a:pt x="175413" y="30778"/>
                </a:lnTo>
                <a:lnTo>
                  <a:pt x="132880" y="53205"/>
                </a:lnTo>
                <a:lnTo>
                  <a:pt x="95059" y="80772"/>
                </a:lnTo>
                <a:lnTo>
                  <a:pt x="62618" y="112910"/>
                </a:lnTo>
                <a:lnTo>
                  <a:pt x="36223" y="149053"/>
                </a:lnTo>
                <a:lnTo>
                  <a:pt x="16544" y="188634"/>
                </a:lnTo>
                <a:lnTo>
                  <a:pt x="4247" y="231087"/>
                </a:lnTo>
                <a:lnTo>
                  <a:pt x="0" y="275844"/>
                </a:lnTo>
                <a:lnTo>
                  <a:pt x="4247" y="320600"/>
                </a:lnTo>
                <a:lnTo>
                  <a:pt x="16544" y="363053"/>
                </a:lnTo>
                <a:lnTo>
                  <a:pt x="36223" y="402634"/>
                </a:lnTo>
                <a:lnTo>
                  <a:pt x="62618" y="438777"/>
                </a:lnTo>
                <a:lnTo>
                  <a:pt x="95059" y="470916"/>
                </a:lnTo>
                <a:lnTo>
                  <a:pt x="132880" y="498482"/>
                </a:lnTo>
                <a:lnTo>
                  <a:pt x="175413" y="520909"/>
                </a:lnTo>
                <a:lnTo>
                  <a:pt x="221991" y="537630"/>
                </a:lnTo>
                <a:lnTo>
                  <a:pt x="271947" y="548079"/>
                </a:lnTo>
                <a:lnTo>
                  <a:pt x="324611" y="551688"/>
                </a:lnTo>
                <a:lnTo>
                  <a:pt x="377276" y="548079"/>
                </a:lnTo>
                <a:lnTo>
                  <a:pt x="427232" y="537630"/>
                </a:lnTo>
                <a:lnTo>
                  <a:pt x="473810" y="520909"/>
                </a:lnTo>
                <a:lnTo>
                  <a:pt x="516343" y="498482"/>
                </a:lnTo>
                <a:lnTo>
                  <a:pt x="554164" y="470916"/>
                </a:lnTo>
                <a:lnTo>
                  <a:pt x="586605" y="438777"/>
                </a:lnTo>
                <a:lnTo>
                  <a:pt x="613000" y="402634"/>
                </a:lnTo>
                <a:lnTo>
                  <a:pt x="632679" y="363053"/>
                </a:lnTo>
                <a:lnTo>
                  <a:pt x="644976" y="320600"/>
                </a:lnTo>
                <a:lnTo>
                  <a:pt x="649224" y="275844"/>
                </a:lnTo>
                <a:lnTo>
                  <a:pt x="644976" y="231087"/>
                </a:lnTo>
                <a:lnTo>
                  <a:pt x="632679" y="188634"/>
                </a:lnTo>
                <a:lnTo>
                  <a:pt x="613000" y="149053"/>
                </a:lnTo>
                <a:lnTo>
                  <a:pt x="586605" y="112910"/>
                </a:lnTo>
                <a:lnTo>
                  <a:pt x="554164" y="80772"/>
                </a:lnTo>
                <a:lnTo>
                  <a:pt x="516343" y="53205"/>
                </a:lnTo>
                <a:lnTo>
                  <a:pt x="473810" y="30778"/>
                </a:lnTo>
                <a:lnTo>
                  <a:pt x="427232" y="14057"/>
                </a:lnTo>
                <a:lnTo>
                  <a:pt x="377276" y="3608"/>
                </a:lnTo>
                <a:lnTo>
                  <a:pt x="324611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1329416" y="4285475"/>
            <a:ext cx="241541" cy="38482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1342116" y="4296790"/>
            <a:ext cx="185420" cy="331470"/>
          </a:xfrm>
          <a:custGeom>
            <a:avLst/>
            <a:gdLst/>
            <a:ahLst/>
            <a:cxnLst/>
            <a:rect l="l" t="t" r="r" b="b"/>
            <a:pathLst>
              <a:path w="185420" h="331470">
                <a:moveTo>
                  <a:pt x="0" y="274319"/>
                </a:moveTo>
                <a:lnTo>
                  <a:pt x="0" y="313562"/>
                </a:lnTo>
                <a:lnTo>
                  <a:pt x="14692" y="321230"/>
                </a:lnTo>
                <a:lnTo>
                  <a:pt x="31718" y="326707"/>
                </a:lnTo>
                <a:lnTo>
                  <a:pt x="51077" y="329993"/>
                </a:lnTo>
                <a:lnTo>
                  <a:pt x="72770" y="331088"/>
                </a:lnTo>
                <a:lnTo>
                  <a:pt x="84986" y="330640"/>
                </a:lnTo>
                <a:lnTo>
                  <a:pt x="128514" y="320297"/>
                </a:lnTo>
                <a:lnTo>
                  <a:pt x="159284" y="299719"/>
                </a:lnTo>
                <a:lnTo>
                  <a:pt x="74167" y="299719"/>
                </a:lnTo>
                <a:lnTo>
                  <a:pt x="53828" y="298144"/>
                </a:lnTo>
                <a:lnTo>
                  <a:pt x="34702" y="293401"/>
                </a:lnTo>
                <a:lnTo>
                  <a:pt x="16767" y="285468"/>
                </a:lnTo>
                <a:lnTo>
                  <a:pt x="0" y="274319"/>
                </a:lnTo>
                <a:close/>
              </a:path>
              <a:path w="185420" h="331470">
                <a:moveTo>
                  <a:pt x="158608" y="30987"/>
                </a:moveTo>
                <a:lnTo>
                  <a:pt x="75945" y="30987"/>
                </a:lnTo>
                <a:lnTo>
                  <a:pt x="102282" y="34393"/>
                </a:lnTo>
                <a:lnTo>
                  <a:pt x="121094" y="44608"/>
                </a:lnTo>
                <a:lnTo>
                  <a:pt x="132381" y="61634"/>
                </a:lnTo>
                <a:lnTo>
                  <a:pt x="136143" y="85470"/>
                </a:lnTo>
                <a:lnTo>
                  <a:pt x="131212" y="111234"/>
                </a:lnTo>
                <a:lnTo>
                  <a:pt x="116411" y="129651"/>
                </a:lnTo>
                <a:lnTo>
                  <a:pt x="91727" y="140710"/>
                </a:lnTo>
                <a:lnTo>
                  <a:pt x="57150" y="144398"/>
                </a:lnTo>
                <a:lnTo>
                  <a:pt x="31876" y="144398"/>
                </a:lnTo>
                <a:lnTo>
                  <a:pt x="31876" y="175386"/>
                </a:lnTo>
                <a:lnTo>
                  <a:pt x="58547" y="175386"/>
                </a:lnTo>
                <a:lnTo>
                  <a:pt x="97571" y="179314"/>
                </a:lnTo>
                <a:lnTo>
                  <a:pt x="125475" y="191087"/>
                </a:lnTo>
                <a:lnTo>
                  <a:pt x="142236" y="210694"/>
                </a:lnTo>
                <a:lnTo>
                  <a:pt x="147827" y="238124"/>
                </a:lnTo>
                <a:lnTo>
                  <a:pt x="147494" y="245098"/>
                </a:lnTo>
                <a:lnTo>
                  <a:pt x="127634" y="283209"/>
                </a:lnTo>
                <a:lnTo>
                  <a:pt x="90042" y="298672"/>
                </a:lnTo>
                <a:lnTo>
                  <a:pt x="74167" y="299719"/>
                </a:lnTo>
                <a:lnTo>
                  <a:pt x="159284" y="299719"/>
                </a:lnTo>
                <a:lnTo>
                  <a:pt x="180738" y="265094"/>
                </a:lnTo>
                <a:lnTo>
                  <a:pt x="185292" y="234822"/>
                </a:lnTo>
                <a:lnTo>
                  <a:pt x="184935" y="226988"/>
                </a:lnTo>
                <a:lnTo>
                  <a:pt x="168594" y="187465"/>
                </a:lnTo>
                <a:lnTo>
                  <a:pt x="132857" y="163585"/>
                </a:lnTo>
                <a:lnTo>
                  <a:pt x="109854" y="158495"/>
                </a:lnTo>
                <a:lnTo>
                  <a:pt x="109854" y="157606"/>
                </a:lnTo>
                <a:lnTo>
                  <a:pt x="137785" y="145746"/>
                </a:lnTo>
                <a:lnTo>
                  <a:pt x="157749" y="128254"/>
                </a:lnTo>
                <a:lnTo>
                  <a:pt x="169737" y="105118"/>
                </a:lnTo>
                <a:lnTo>
                  <a:pt x="173735" y="76326"/>
                </a:lnTo>
                <a:lnTo>
                  <a:pt x="173331" y="68020"/>
                </a:lnTo>
                <a:lnTo>
                  <a:pt x="159638" y="32226"/>
                </a:lnTo>
                <a:lnTo>
                  <a:pt x="158608" y="30987"/>
                </a:lnTo>
                <a:close/>
              </a:path>
              <a:path w="185420" h="331470">
                <a:moveTo>
                  <a:pt x="85089" y="0"/>
                </a:moveTo>
                <a:lnTo>
                  <a:pt x="64682" y="1142"/>
                </a:lnTo>
                <a:lnTo>
                  <a:pt x="45751" y="4571"/>
                </a:lnTo>
                <a:lnTo>
                  <a:pt x="28297" y="10286"/>
                </a:lnTo>
                <a:lnTo>
                  <a:pt x="12318" y="18287"/>
                </a:lnTo>
                <a:lnTo>
                  <a:pt x="12318" y="53720"/>
                </a:lnTo>
                <a:lnTo>
                  <a:pt x="27439" y="43793"/>
                </a:lnTo>
                <a:lnTo>
                  <a:pt x="43084" y="36687"/>
                </a:lnTo>
                <a:lnTo>
                  <a:pt x="59253" y="32414"/>
                </a:lnTo>
                <a:lnTo>
                  <a:pt x="75945" y="30987"/>
                </a:lnTo>
                <a:lnTo>
                  <a:pt x="158608" y="30987"/>
                </a:lnTo>
                <a:lnTo>
                  <a:pt x="154828" y="26443"/>
                </a:lnTo>
                <a:lnTo>
                  <a:pt x="121411" y="5587"/>
                </a:lnTo>
                <a:lnTo>
                  <a:pt x="94872" y="337"/>
                </a:lnTo>
                <a:lnTo>
                  <a:pt x="8508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1342116" y="4296790"/>
            <a:ext cx="185420" cy="331470"/>
          </a:xfrm>
          <a:custGeom>
            <a:avLst/>
            <a:gdLst/>
            <a:ahLst/>
            <a:cxnLst/>
            <a:rect l="l" t="t" r="r" b="b"/>
            <a:pathLst>
              <a:path w="185420" h="331470">
                <a:moveTo>
                  <a:pt x="85089" y="0"/>
                </a:moveTo>
                <a:lnTo>
                  <a:pt x="129295" y="8635"/>
                </a:lnTo>
                <a:lnTo>
                  <a:pt x="159638" y="32226"/>
                </a:lnTo>
                <a:lnTo>
                  <a:pt x="173331" y="68020"/>
                </a:lnTo>
                <a:lnTo>
                  <a:pt x="173735" y="76326"/>
                </a:lnTo>
                <a:lnTo>
                  <a:pt x="169737" y="105118"/>
                </a:lnTo>
                <a:lnTo>
                  <a:pt x="157749" y="128254"/>
                </a:lnTo>
                <a:lnTo>
                  <a:pt x="137785" y="145746"/>
                </a:lnTo>
                <a:lnTo>
                  <a:pt x="109854" y="157606"/>
                </a:lnTo>
                <a:lnTo>
                  <a:pt x="109854" y="158495"/>
                </a:lnTo>
                <a:lnTo>
                  <a:pt x="146649" y="169656"/>
                </a:lnTo>
                <a:lnTo>
                  <a:pt x="176456" y="199034"/>
                </a:lnTo>
                <a:lnTo>
                  <a:pt x="185292" y="234822"/>
                </a:lnTo>
                <a:lnTo>
                  <a:pt x="184790" y="245421"/>
                </a:lnTo>
                <a:lnTo>
                  <a:pt x="172662" y="282739"/>
                </a:lnTo>
                <a:lnTo>
                  <a:pt x="146369" y="310495"/>
                </a:lnTo>
                <a:lnTo>
                  <a:pt x="107846" y="327124"/>
                </a:lnTo>
                <a:lnTo>
                  <a:pt x="72770" y="331088"/>
                </a:lnTo>
                <a:lnTo>
                  <a:pt x="51077" y="329993"/>
                </a:lnTo>
                <a:lnTo>
                  <a:pt x="31718" y="326707"/>
                </a:lnTo>
                <a:lnTo>
                  <a:pt x="14692" y="321230"/>
                </a:lnTo>
                <a:lnTo>
                  <a:pt x="0" y="313562"/>
                </a:lnTo>
                <a:lnTo>
                  <a:pt x="0" y="274319"/>
                </a:lnTo>
                <a:lnTo>
                  <a:pt x="16767" y="285468"/>
                </a:lnTo>
                <a:lnTo>
                  <a:pt x="34702" y="293401"/>
                </a:lnTo>
                <a:lnTo>
                  <a:pt x="53828" y="298144"/>
                </a:lnTo>
                <a:lnTo>
                  <a:pt x="74167" y="299719"/>
                </a:lnTo>
                <a:lnTo>
                  <a:pt x="82284" y="299458"/>
                </a:lnTo>
                <a:lnTo>
                  <a:pt x="122539" y="287045"/>
                </a:lnTo>
                <a:lnTo>
                  <a:pt x="146494" y="251713"/>
                </a:lnTo>
                <a:lnTo>
                  <a:pt x="147827" y="238124"/>
                </a:lnTo>
                <a:lnTo>
                  <a:pt x="142236" y="210694"/>
                </a:lnTo>
                <a:lnTo>
                  <a:pt x="125475" y="191087"/>
                </a:lnTo>
                <a:lnTo>
                  <a:pt x="97571" y="179314"/>
                </a:lnTo>
                <a:lnTo>
                  <a:pt x="58547" y="175386"/>
                </a:lnTo>
                <a:lnTo>
                  <a:pt x="31876" y="175386"/>
                </a:lnTo>
                <a:lnTo>
                  <a:pt x="31876" y="144398"/>
                </a:lnTo>
                <a:lnTo>
                  <a:pt x="57150" y="144398"/>
                </a:lnTo>
                <a:lnTo>
                  <a:pt x="91727" y="140710"/>
                </a:lnTo>
                <a:lnTo>
                  <a:pt x="116411" y="129651"/>
                </a:lnTo>
                <a:lnTo>
                  <a:pt x="131212" y="111234"/>
                </a:lnTo>
                <a:lnTo>
                  <a:pt x="136143" y="85470"/>
                </a:lnTo>
                <a:lnTo>
                  <a:pt x="132381" y="61634"/>
                </a:lnTo>
                <a:lnTo>
                  <a:pt x="121094" y="44608"/>
                </a:lnTo>
                <a:lnTo>
                  <a:pt x="102282" y="34393"/>
                </a:lnTo>
                <a:lnTo>
                  <a:pt x="75945" y="30987"/>
                </a:lnTo>
                <a:lnTo>
                  <a:pt x="59253" y="32414"/>
                </a:lnTo>
                <a:lnTo>
                  <a:pt x="43084" y="36687"/>
                </a:lnTo>
                <a:lnTo>
                  <a:pt x="27439" y="43793"/>
                </a:lnTo>
                <a:lnTo>
                  <a:pt x="12318" y="53720"/>
                </a:lnTo>
                <a:lnTo>
                  <a:pt x="12318" y="18287"/>
                </a:lnTo>
                <a:lnTo>
                  <a:pt x="28297" y="10286"/>
                </a:lnTo>
                <a:lnTo>
                  <a:pt x="45751" y="4571"/>
                </a:lnTo>
                <a:lnTo>
                  <a:pt x="64682" y="1142"/>
                </a:lnTo>
                <a:lnTo>
                  <a:pt x="85089" y="0"/>
                </a:lnTo>
                <a:close/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1076403" y="2377389"/>
            <a:ext cx="720146" cy="6683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1298935" y="2487180"/>
            <a:ext cx="281177" cy="497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1128247" y="2410967"/>
            <a:ext cx="619125" cy="567055"/>
          </a:xfrm>
          <a:custGeom>
            <a:avLst/>
            <a:gdLst/>
            <a:ahLst/>
            <a:cxnLst/>
            <a:rect l="l" t="t" r="r" b="b"/>
            <a:pathLst>
              <a:path w="619125" h="567055">
                <a:moveTo>
                  <a:pt x="309372" y="0"/>
                </a:moveTo>
                <a:lnTo>
                  <a:pt x="259201" y="3709"/>
                </a:lnTo>
                <a:lnTo>
                  <a:pt x="211604" y="14447"/>
                </a:lnTo>
                <a:lnTo>
                  <a:pt x="167218" y="31632"/>
                </a:lnTo>
                <a:lnTo>
                  <a:pt x="126680" y="54681"/>
                </a:lnTo>
                <a:lnTo>
                  <a:pt x="90630" y="83010"/>
                </a:lnTo>
                <a:lnTo>
                  <a:pt x="59704" y="116037"/>
                </a:lnTo>
                <a:lnTo>
                  <a:pt x="34540" y="153179"/>
                </a:lnTo>
                <a:lnTo>
                  <a:pt x="15776" y="193852"/>
                </a:lnTo>
                <a:lnTo>
                  <a:pt x="4050" y="237475"/>
                </a:lnTo>
                <a:lnTo>
                  <a:pt x="0" y="283464"/>
                </a:lnTo>
                <a:lnTo>
                  <a:pt x="4050" y="329452"/>
                </a:lnTo>
                <a:lnTo>
                  <a:pt x="15776" y="373075"/>
                </a:lnTo>
                <a:lnTo>
                  <a:pt x="34540" y="413748"/>
                </a:lnTo>
                <a:lnTo>
                  <a:pt x="59704" y="450890"/>
                </a:lnTo>
                <a:lnTo>
                  <a:pt x="90630" y="483917"/>
                </a:lnTo>
                <a:lnTo>
                  <a:pt x="126680" y="512246"/>
                </a:lnTo>
                <a:lnTo>
                  <a:pt x="167218" y="535295"/>
                </a:lnTo>
                <a:lnTo>
                  <a:pt x="211604" y="552480"/>
                </a:lnTo>
                <a:lnTo>
                  <a:pt x="259201" y="563218"/>
                </a:lnTo>
                <a:lnTo>
                  <a:pt x="309372" y="566928"/>
                </a:lnTo>
                <a:lnTo>
                  <a:pt x="359542" y="563218"/>
                </a:lnTo>
                <a:lnTo>
                  <a:pt x="407139" y="552480"/>
                </a:lnTo>
                <a:lnTo>
                  <a:pt x="451525" y="535295"/>
                </a:lnTo>
                <a:lnTo>
                  <a:pt x="492063" y="512246"/>
                </a:lnTo>
                <a:lnTo>
                  <a:pt x="528113" y="483917"/>
                </a:lnTo>
                <a:lnTo>
                  <a:pt x="559039" y="450890"/>
                </a:lnTo>
                <a:lnTo>
                  <a:pt x="584203" y="413748"/>
                </a:lnTo>
                <a:lnTo>
                  <a:pt x="602967" y="373075"/>
                </a:lnTo>
                <a:lnTo>
                  <a:pt x="614693" y="329452"/>
                </a:lnTo>
                <a:lnTo>
                  <a:pt x="618744" y="283464"/>
                </a:lnTo>
                <a:lnTo>
                  <a:pt x="614693" y="237475"/>
                </a:lnTo>
                <a:lnTo>
                  <a:pt x="602967" y="193852"/>
                </a:lnTo>
                <a:lnTo>
                  <a:pt x="584203" y="153179"/>
                </a:lnTo>
                <a:lnTo>
                  <a:pt x="559039" y="116037"/>
                </a:lnTo>
                <a:lnTo>
                  <a:pt x="528113" y="83010"/>
                </a:lnTo>
                <a:lnTo>
                  <a:pt x="492063" y="54681"/>
                </a:lnTo>
                <a:lnTo>
                  <a:pt x="451525" y="31632"/>
                </a:lnTo>
                <a:lnTo>
                  <a:pt x="407139" y="14447"/>
                </a:lnTo>
                <a:lnTo>
                  <a:pt x="359542" y="3709"/>
                </a:lnTo>
                <a:lnTo>
                  <a:pt x="309372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1356847" y="2523731"/>
            <a:ext cx="165379" cy="38482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1367769" y="2537205"/>
            <a:ext cx="111125" cy="327660"/>
          </a:xfrm>
          <a:custGeom>
            <a:avLst/>
            <a:gdLst/>
            <a:ahLst/>
            <a:cxnLst/>
            <a:rect l="l" t="t" r="r" b="b"/>
            <a:pathLst>
              <a:path w="111125" h="327660">
                <a:moveTo>
                  <a:pt x="110616" y="50673"/>
                </a:moveTo>
                <a:lnTo>
                  <a:pt x="74040" y="50673"/>
                </a:lnTo>
                <a:lnTo>
                  <a:pt x="74040" y="327279"/>
                </a:lnTo>
                <a:lnTo>
                  <a:pt x="110616" y="327279"/>
                </a:lnTo>
                <a:lnTo>
                  <a:pt x="110616" y="50673"/>
                </a:lnTo>
                <a:close/>
              </a:path>
              <a:path w="111125" h="327660">
                <a:moveTo>
                  <a:pt x="110616" y="0"/>
                </a:moveTo>
                <a:lnTo>
                  <a:pt x="96774" y="0"/>
                </a:lnTo>
                <a:lnTo>
                  <a:pt x="91185" y="4826"/>
                </a:lnTo>
                <a:lnTo>
                  <a:pt x="84454" y="9906"/>
                </a:lnTo>
                <a:lnTo>
                  <a:pt x="45493" y="33168"/>
                </a:lnTo>
                <a:lnTo>
                  <a:pt x="6096" y="49724"/>
                </a:lnTo>
                <a:lnTo>
                  <a:pt x="0" y="51562"/>
                </a:lnTo>
                <a:lnTo>
                  <a:pt x="0" y="88646"/>
                </a:lnTo>
                <a:lnTo>
                  <a:pt x="36575" y="74803"/>
                </a:lnTo>
                <a:lnTo>
                  <a:pt x="71247" y="53467"/>
                </a:lnTo>
                <a:lnTo>
                  <a:pt x="74040" y="50673"/>
                </a:lnTo>
                <a:lnTo>
                  <a:pt x="110616" y="50673"/>
                </a:lnTo>
                <a:lnTo>
                  <a:pt x="1106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1367769" y="2537205"/>
            <a:ext cx="111125" cy="327660"/>
          </a:xfrm>
          <a:custGeom>
            <a:avLst/>
            <a:gdLst/>
            <a:ahLst/>
            <a:cxnLst/>
            <a:rect l="l" t="t" r="r" b="b"/>
            <a:pathLst>
              <a:path w="111125" h="327660">
                <a:moveTo>
                  <a:pt x="96774" y="0"/>
                </a:moveTo>
                <a:lnTo>
                  <a:pt x="110616" y="0"/>
                </a:lnTo>
                <a:lnTo>
                  <a:pt x="110616" y="327279"/>
                </a:lnTo>
                <a:lnTo>
                  <a:pt x="74040" y="327279"/>
                </a:lnTo>
                <a:lnTo>
                  <a:pt x="74040" y="50673"/>
                </a:lnTo>
                <a:lnTo>
                  <a:pt x="71247" y="53467"/>
                </a:lnTo>
                <a:lnTo>
                  <a:pt x="67055" y="56769"/>
                </a:lnTo>
                <a:lnTo>
                  <a:pt x="61722" y="60325"/>
                </a:lnTo>
                <a:lnTo>
                  <a:pt x="56260" y="64008"/>
                </a:lnTo>
                <a:lnTo>
                  <a:pt x="21971" y="81280"/>
                </a:lnTo>
                <a:lnTo>
                  <a:pt x="0" y="88646"/>
                </a:lnTo>
                <a:lnTo>
                  <a:pt x="0" y="51562"/>
                </a:lnTo>
                <a:lnTo>
                  <a:pt x="6096" y="49724"/>
                </a:lnTo>
                <a:lnTo>
                  <a:pt x="12382" y="47625"/>
                </a:lnTo>
                <a:lnTo>
                  <a:pt x="52070" y="29718"/>
                </a:lnTo>
                <a:lnTo>
                  <a:pt x="91185" y="4826"/>
                </a:lnTo>
                <a:lnTo>
                  <a:pt x="96774" y="0"/>
                </a:lnTo>
                <a:close/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1076423" y="3328362"/>
            <a:ext cx="735348" cy="63180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1280647" y="3419868"/>
            <a:ext cx="369557" cy="49757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128247" y="3361944"/>
            <a:ext cx="634365" cy="530860"/>
          </a:xfrm>
          <a:custGeom>
            <a:avLst/>
            <a:gdLst/>
            <a:ahLst/>
            <a:cxnLst/>
            <a:rect l="l" t="t" r="r" b="b"/>
            <a:pathLst>
              <a:path w="634365" h="530860">
                <a:moveTo>
                  <a:pt x="316992" y="0"/>
                </a:moveTo>
                <a:lnTo>
                  <a:pt x="265558" y="3471"/>
                </a:lnTo>
                <a:lnTo>
                  <a:pt x="216773" y="13520"/>
                </a:lnTo>
                <a:lnTo>
                  <a:pt x="171288" y="29602"/>
                </a:lnTo>
                <a:lnTo>
                  <a:pt x="129753" y="51169"/>
                </a:lnTo>
                <a:lnTo>
                  <a:pt x="92821" y="77676"/>
                </a:lnTo>
                <a:lnTo>
                  <a:pt x="61142" y="108575"/>
                </a:lnTo>
                <a:lnTo>
                  <a:pt x="35370" y="143321"/>
                </a:lnTo>
                <a:lnTo>
                  <a:pt x="16154" y="181368"/>
                </a:lnTo>
                <a:lnTo>
                  <a:pt x="4147" y="222168"/>
                </a:lnTo>
                <a:lnTo>
                  <a:pt x="0" y="265175"/>
                </a:lnTo>
                <a:lnTo>
                  <a:pt x="4147" y="308183"/>
                </a:lnTo>
                <a:lnTo>
                  <a:pt x="16154" y="348983"/>
                </a:lnTo>
                <a:lnTo>
                  <a:pt x="35370" y="387030"/>
                </a:lnTo>
                <a:lnTo>
                  <a:pt x="61142" y="421776"/>
                </a:lnTo>
                <a:lnTo>
                  <a:pt x="92821" y="452675"/>
                </a:lnTo>
                <a:lnTo>
                  <a:pt x="129753" y="479182"/>
                </a:lnTo>
                <a:lnTo>
                  <a:pt x="171288" y="500749"/>
                </a:lnTo>
                <a:lnTo>
                  <a:pt x="216773" y="516831"/>
                </a:lnTo>
                <a:lnTo>
                  <a:pt x="265558" y="526880"/>
                </a:lnTo>
                <a:lnTo>
                  <a:pt x="316992" y="530351"/>
                </a:lnTo>
                <a:lnTo>
                  <a:pt x="368394" y="526880"/>
                </a:lnTo>
                <a:lnTo>
                  <a:pt x="417161" y="516831"/>
                </a:lnTo>
                <a:lnTo>
                  <a:pt x="462639" y="500749"/>
                </a:lnTo>
                <a:lnTo>
                  <a:pt x="504175" y="479182"/>
                </a:lnTo>
                <a:lnTo>
                  <a:pt x="541115" y="452675"/>
                </a:lnTo>
                <a:lnTo>
                  <a:pt x="572804" y="421776"/>
                </a:lnTo>
                <a:lnTo>
                  <a:pt x="598589" y="387030"/>
                </a:lnTo>
                <a:lnTo>
                  <a:pt x="617817" y="348983"/>
                </a:lnTo>
                <a:lnTo>
                  <a:pt x="629833" y="308183"/>
                </a:lnTo>
                <a:lnTo>
                  <a:pt x="633983" y="265175"/>
                </a:lnTo>
                <a:lnTo>
                  <a:pt x="629833" y="222168"/>
                </a:lnTo>
                <a:lnTo>
                  <a:pt x="617817" y="181368"/>
                </a:lnTo>
                <a:lnTo>
                  <a:pt x="598589" y="143321"/>
                </a:lnTo>
                <a:lnTo>
                  <a:pt x="572804" y="108575"/>
                </a:lnTo>
                <a:lnTo>
                  <a:pt x="541115" y="77676"/>
                </a:lnTo>
                <a:lnTo>
                  <a:pt x="504175" y="51169"/>
                </a:lnTo>
                <a:lnTo>
                  <a:pt x="462639" y="29602"/>
                </a:lnTo>
                <a:lnTo>
                  <a:pt x="417161" y="13520"/>
                </a:lnTo>
                <a:lnTo>
                  <a:pt x="368394" y="3471"/>
                </a:lnTo>
                <a:lnTo>
                  <a:pt x="316992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1338559" y="3459479"/>
            <a:ext cx="253746" cy="38176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1352403" y="3471417"/>
            <a:ext cx="198120" cy="325755"/>
          </a:xfrm>
          <a:custGeom>
            <a:avLst/>
            <a:gdLst/>
            <a:ahLst/>
            <a:cxnLst/>
            <a:rect l="l" t="t" r="r" b="b"/>
            <a:pathLst>
              <a:path w="198120" h="325754">
                <a:moveTo>
                  <a:pt x="167127" y="30987"/>
                </a:moveTo>
                <a:lnTo>
                  <a:pt x="97408" y="30987"/>
                </a:lnTo>
                <a:lnTo>
                  <a:pt x="105155" y="32131"/>
                </a:lnTo>
                <a:lnTo>
                  <a:pt x="119379" y="36957"/>
                </a:lnTo>
                <a:lnTo>
                  <a:pt x="145383" y="69296"/>
                </a:lnTo>
                <a:lnTo>
                  <a:pt x="147954" y="98044"/>
                </a:lnTo>
                <a:lnTo>
                  <a:pt x="147066" y="106299"/>
                </a:lnTo>
                <a:lnTo>
                  <a:pt x="130988" y="142928"/>
                </a:lnTo>
                <a:lnTo>
                  <a:pt x="102838" y="171672"/>
                </a:lnTo>
                <a:lnTo>
                  <a:pt x="75247" y="192518"/>
                </a:lnTo>
                <a:lnTo>
                  <a:pt x="64579" y="200675"/>
                </a:lnTo>
                <a:lnTo>
                  <a:pt x="31067" y="229631"/>
                </a:lnTo>
                <a:lnTo>
                  <a:pt x="7068" y="265715"/>
                </a:lnTo>
                <a:lnTo>
                  <a:pt x="0" y="309626"/>
                </a:lnTo>
                <a:lnTo>
                  <a:pt x="0" y="325374"/>
                </a:lnTo>
                <a:lnTo>
                  <a:pt x="197612" y="325374"/>
                </a:lnTo>
                <a:lnTo>
                  <a:pt x="197612" y="292608"/>
                </a:lnTo>
                <a:lnTo>
                  <a:pt x="38226" y="292608"/>
                </a:lnTo>
                <a:lnTo>
                  <a:pt x="38226" y="283972"/>
                </a:lnTo>
                <a:lnTo>
                  <a:pt x="58388" y="244762"/>
                </a:lnTo>
                <a:lnTo>
                  <a:pt x="93503" y="216011"/>
                </a:lnTo>
                <a:lnTo>
                  <a:pt x="114046" y="201041"/>
                </a:lnTo>
                <a:lnTo>
                  <a:pt x="122807" y="194607"/>
                </a:lnTo>
                <a:lnTo>
                  <a:pt x="151943" y="169302"/>
                </a:lnTo>
                <a:lnTo>
                  <a:pt x="175466" y="135477"/>
                </a:lnTo>
                <a:lnTo>
                  <a:pt x="185029" y="95394"/>
                </a:lnTo>
                <a:lnTo>
                  <a:pt x="185293" y="86106"/>
                </a:lnTo>
                <a:lnTo>
                  <a:pt x="184862" y="76011"/>
                </a:lnTo>
                <a:lnTo>
                  <a:pt x="169941" y="34512"/>
                </a:lnTo>
                <a:lnTo>
                  <a:pt x="167127" y="30987"/>
                </a:lnTo>
                <a:close/>
              </a:path>
              <a:path w="198120" h="325754">
                <a:moveTo>
                  <a:pt x="93599" y="0"/>
                </a:moveTo>
                <a:lnTo>
                  <a:pt x="46990" y="7874"/>
                </a:lnTo>
                <a:lnTo>
                  <a:pt x="12446" y="30734"/>
                </a:lnTo>
                <a:lnTo>
                  <a:pt x="12446" y="69977"/>
                </a:lnTo>
                <a:lnTo>
                  <a:pt x="17652" y="64262"/>
                </a:lnTo>
                <a:lnTo>
                  <a:pt x="23368" y="58928"/>
                </a:lnTo>
                <a:lnTo>
                  <a:pt x="61214" y="35814"/>
                </a:lnTo>
                <a:lnTo>
                  <a:pt x="68072" y="33909"/>
                </a:lnTo>
                <a:lnTo>
                  <a:pt x="74929" y="31877"/>
                </a:lnTo>
                <a:lnTo>
                  <a:pt x="81915" y="30987"/>
                </a:lnTo>
                <a:lnTo>
                  <a:pt x="167127" y="30987"/>
                </a:lnTo>
                <a:lnTo>
                  <a:pt x="164788" y="28059"/>
                </a:lnTo>
                <a:lnTo>
                  <a:pt x="129921" y="5587"/>
                </a:lnTo>
                <a:lnTo>
                  <a:pt x="103221" y="337"/>
                </a:lnTo>
                <a:lnTo>
                  <a:pt x="9359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1352403" y="3471417"/>
            <a:ext cx="198120" cy="325755"/>
          </a:xfrm>
          <a:custGeom>
            <a:avLst/>
            <a:gdLst/>
            <a:ahLst/>
            <a:cxnLst/>
            <a:rect l="l" t="t" r="r" b="b"/>
            <a:pathLst>
              <a:path w="198120" h="325754">
                <a:moveTo>
                  <a:pt x="93599" y="0"/>
                </a:moveTo>
                <a:lnTo>
                  <a:pt x="138019" y="8776"/>
                </a:lnTo>
                <a:lnTo>
                  <a:pt x="169941" y="34512"/>
                </a:lnTo>
                <a:lnTo>
                  <a:pt x="184862" y="76011"/>
                </a:lnTo>
                <a:lnTo>
                  <a:pt x="185293" y="86106"/>
                </a:lnTo>
                <a:lnTo>
                  <a:pt x="185029" y="95394"/>
                </a:lnTo>
                <a:lnTo>
                  <a:pt x="175466" y="135477"/>
                </a:lnTo>
                <a:lnTo>
                  <a:pt x="151943" y="169302"/>
                </a:lnTo>
                <a:lnTo>
                  <a:pt x="122807" y="194607"/>
                </a:lnTo>
                <a:lnTo>
                  <a:pt x="103286" y="208829"/>
                </a:lnTo>
                <a:lnTo>
                  <a:pt x="93503" y="216011"/>
                </a:lnTo>
                <a:lnTo>
                  <a:pt x="58388" y="244762"/>
                </a:lnTo>
                <a:lnTo>
                  <a:pt x="38226" y="283972"/>
                </a:lnTo>
                <a:lnTo>
                  <a:pt x="38226" y="292608"/>
                </a:lnTo>
                <a:lnTo>
                  <a:pt x="197612" y="292608"/>
                </a:lnTo>
                <a:lnTo>
                  <a:pt x="197612" y="325374"/>
                </a:lnTo>
                <a:lnTo>
                  <a:pt x="0" y="325374"/>
                </a:lnTo>
                <a:lnTo>
                  <a:pt x="0" y="309626"/>
                </a:lnTo>
                <a:lnTo>
                  <a:pt x="7068" y="265715"/>
                </a:lnTo>
                <a:lnTo>
                  <a:pt x="31067" y="229631"/>
                </a:lnTo>
                <a:lnTo>
                  <a:pt x="64579" y="200675"/>
                </a:lnTo>
                <a:lnTo>
                  <a:pt x="86868" y="183896"/>
                </a:lnTo>
                <a:lnTo>
                  <a:pt x="95198" y="177700"/>
                </a:lnTo>
                <a:lnTo>
                  <a:pt x="126555" y="148605"/>
                </a:lnTo>
                <a:lnTo>
                  <a:pt x="145033" y="114173"/>
                </a:lnTo>
                <a:lnTo>
                  <a:pt x="147954" y="98044"/>
                </a:lnTo>
                <a:lnTo>
                  <a:pt x="147954" y="89281"/>
                </a:lnTo>
                <a:lnTo>
                  <a:pt x="136271" y="50165"/>
                </a:lnTo>
                <a:lnTo>
                  <a:pt x="97408" y="30987"/>
                </a:lnTo>
                <a:lnTo>
                  <a:pt x="89026" y="30987"/>
                </a:lnTo>
                <a:lnTo>
                  <a:pt x="81915" y="30987"/>
                </a:lnTo>
                <a:lnTo>
                  <a:pt x="74929" y="31877"/>
                </a:lnTo>
                <a:lnTo>
                  <a:pt x="68072" y="33909"/>
                </a:lnTo>
                <a:lnTo>
                  <a:pt x="61214" y="35814"/>
                </a:lnTo>
                <a:lnTo>
                  <a:pt x="29337" y="54229"/>
                </a:lnTo>
                <a:lnTo>
                  <a:pt x="23368" y="58928"/>
                </a:lnTo>
                <a:lnTo>
                  <a:pt x="17652" y="64262"/>
                </a:lnTo>
                <a:lnTo>
                  <a:pt x="12446" y="69977"/>
                </a:lnTo>
                <a:lnTo>
                  <a:pt x="12446" y="30734"/>
                </a:lnTo>
                <a:lnTo>
                  <a:pt x="46990" y="7874"/>
                </a:lnTo>
                <a:lnTo>
                  <a:pt x="80333" y="480"/>
                </a:lnTo>
                <a:lnTo>
                  <a:pt x="93599" y="0"/>
                </a:lnTo>
                <a:close/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210108" y="1371041"/>
            <a:ext cx="6033770" cy="304827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02920" marR="5080" indent="-635" algn="ctr">
              <a:lnSpc>
                <a:spcPct val="100000"/>
              </a:lnSpc>
              <a:spcBef>
                <a:spcPts val="110"/>
              </a:spcBef>
            </a:pPr>
            <a:r>
              <a:rPr sz="2400" b="1" dirty="0">
                <a:solidFill>
                  <a:srgbClr val="860000"/>
                </a:solidFill>
                <a:latin typeface="Lucida Sans"/>
                <a:cs typeface="Lucida Sans"/>
              </a:rPr>
              <a:t>PY3. </a:t>
            </a:r>
            <a:r>
              <a:rPr sz="2400" b="1" spc="-10" dirty="0">
                <a:solidFill>
                  <a:srgbClr val="860000"/>
                </a:solidFill>
                <a:latin typeface="Lucida Sans"/>
                <a:cs typeface="Lucida Sans"/>
              </a:rPr>
              <a:t>Desarrollo </a:t>
            </a:r>
            <a:r>
              <a:rPr sz="2400" b="1" spc="-5" dirty="0">
                <a:solidFill>
                  <a:srgbClr val="860000"/>
                </a:solidFill>
                <a:latin typeface="Lucida Sans"/>
                <a:cs typeface="Lucida Sans"/>
              </a:rPr>
              <a:t>profesoral  permanente </a:t>
            </a:r>
            <a:r>
              <a:rPr sz="2400" b="1" spc="5" dirty="0">
                <a:solidFill>
                  <a:srgbClr val="860000"/>
                </a:solidFill>
                <a:latin typeface="Lucida Sans"/>
                <a:cs typeface="Lucida Sans"/>
              </a:rPr>
              <a:t>en </a:t>
            </a:r>
            <a:r>
              <a:rPr sz="2400" b="1" spc="-15" dirty="0">
                <a:solidFill>
                  <a:srgbClr val="860000"/>
                </a:solidFill>
                <a:latin typeface="Lucida Sans"/>
                <a:cs typeface="Lucida Sans"/>
              </a:rPr>
              <a:t>lo </a:t>
            </a:r>
            <a:r>
              <a:rPr sz="2400" b="1" spc="-5" dirty="0">
                <a:solidFill>
                  <a:srgbClr val="860000"/>
                </a:solidFill>
                <a:latin typeface="Lucida Sans"/>
                <a:cs typeface="Lucida Sans"/>
              </a:rPr>
              <a:t>pedagógico,  </a:t>
            </a:r>
            <a:r>
              <a:rPr sz="2400" b="1" spc="-15" dirty="0">
                <a:solidFill>
                  <a:srgbClr val="860000"/>
                </a:solidFill>
                <a:latin typeface="Lucida Sans"/>
                <a:cs typeface="Lucida Sans"/>
              </a:rPr>
              <a:t>disciplinar </a:t>
            </a:r>
            <a:r>
              <a:rPr sz="2400" b="1" dirty="0">
                <a:solidFill>
                  <a:srgbClr val="860000"/>
                </a:solidFill>
                <a:latin typeface="Lucida Sans"/>
                <a:cs typeface="Lucida Sans"/>
              </a:rPr>
              <a:t>y</a:t>
            </a:r>
            <a:r>
              <a:rPr sz="2400" b="1" spc="120" dirty="0">
                <a:solidFill>
                  <a:srgbClr val="860000"/>
                </a:solidFill>
                <a:latin typeface="Lucida Sans"/>
                <a:cs typeface="Lucida Sans"/>
              </a:rPr>
              <a:t> </a:t>
            </a:r>
            <a:r>
              <a:rPr sz="2400" b="1" spc="-10" dirty="0">
                <a:solidFill>
                  <a:srgbClr val="860000"/>
                </a:solidFill>
                <a:latin typeface="Lucida Sans"/>
                <a:cs typeface="Lucida Sans"/>
              </a:rPr>
              <a:t>profesional</a:t>
            </a:r>
            <a:endParaRPr sz="2400" dirty="0">
              <a:solidFill>
                <a:srgbClr val="860000"/>
              </a:solidFill>
              <a:latin typeface="Lucida Sans"/>
              <a:cs typeface="Lucida Sans"/>
            </a:endParaRPr>
          </a:p>
          <a:p>
            <a:pPr marL="133985">
              <a:lnSpc>
                <a:spcPct val="100000"/>
              </a:lnSpc>
              <a:spcBef>
                <a:spcPts val="2065"/>
              </a:spcBef>
            </a:pPr>
            <a:r>
              <a:rPr sz="24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Objetivo</a:t>
            </a:r>
            <a:endParaRPr sz="2400" dirty="0">
              <a:solidFill>
                <a:srgbClr val="860000"/>
              </a:solidFill>
              <a:latin typeface="Segoe UI Symbol"/>
              <a:cs typeface="Segoe UI Symbol"/>
            </a:endParaRPr>
          </a:p>
          <a:p>
            <a:pPr marL="12700" marR="303530" indent="1270" algn="ctr">
              <a:lnSpc>
                <a:spcPct val="86400"/>
              </a:lnSpc>
              <a:spcBef>
                <a:spcPts val="2270"/>
              </a:spcBef>
            </a:pPr>
            <a:r>
              <a:rPr sz="2500" b="1" i="1" spc="-40" dirty="0">
                <a:solidFill>
                  <a:schemeClr val="bg1"/>
                </a:solidFill>
                <a:latin typeface="Segoe UI Symbol"/>
                <a:cs typeface="Segoe UI Symbol"/>
              </a:rPr>
              <a:t>Diseñar </a:t>
            </a:r>
            <a:r>
              <a:rPr sz="2500" b="1" i="1" spc="-55" dirty="0">
                <a:solidFill>
                  <a:schemeClr val="bg1"/>
                </a:solidFill>
                <a:latin typeface="Segoe UI Symbol"/>
                <a:cs typeface="Segoe UI Symbol"/>
              </a:rPr>
              <a:t>e </a:t>
            </a:r>
            <a:r>
              <a:rPr sz="2500" b="1" i="1" spc="-50" dirty="0">
                <a:solidFill>
                  <a:schemeClr val="bg1"/>
                </a:solidFill>
                <a:latin typeface="Segoe UI Symbol"/>
                <a:cs typeface="Segoe UI Symbol"/>
              </a:rPr>
              <a:t>implementar </a:t>
            </a:r>
            <a:r>
              <a:rPr sz="2500" b="1" i="1" spc="-40" dirty="0">
                <a:solidFill>
                  <a:schemeClr val="bg1"/>
                </a:solidFill>
                <a:latin typeface="Segoe UI Symbol"/>
                <a:cs typeface="Segoe UI Symbol"/>
              </a:rPr>
              <a:t>estrategias </a:t>
            </a:r>
            <a:r>
              <a:rPr sz="2500" b="1" i="1" spc="-50" dirty="0">
                <a:solidFill>
                  <a:schemeClr val="bg1"/>
                </a:solidFill>
                <a:latin typeface="Segoe UI Symbol"/>
                <a:cs typeface="Segoe UI Symbol"/>
              </a:rPr>
              <a:t>de  </a:t>
            </a:r>
            <a:r>
              <a:rPr sz="2500" b="1" i="1" spc="-45" dirty="0">
                <a:solidFill>
                  <a:schemeClr val="bg1"/>
                </a:solidFill>
                <a:latin typeface="Segoe UI Symbol"/>
                <a:cs typeface="Segoe UI Symbol"/>
              </a:rPr>
              <a:t>capacitación </a:t>
            </a:r>
            <a:r>
              <a:rPr sz="2500" b="1" i="1" spc="-50" dirty="0">
                <a:solidFill>
                  <a:schemeClr val="bg1"/>
                </a:solidFill>
                <a:latin typeface="Segoe UI Symbol"/>
                <a:cs typeface="Segoe UI Symbol"/>
              </a:rPr>
              <a:t>y formación </a:t>
            </a:r>
            <a:r>
              <a:rPr sz="2500" b="1" i="1" spc="-45" dirty="0">
                <a:solidFill>
                  <a:schemeClr val="bg1"/>
                </a:solidFill>
                <a:latin typeface="Segoe UI Symbol"/>
                <a:cs typeface="Segoe UI Symbol"/>
              </a:rPr>
              <a:t>pedagógica,  </a:t>
            </a:r>
            <a:r>
              <a:rPr sz="2500" b="1" i="1" spc="-35" dirty="0">
                <a:solidFill>
                  <a:schemeClr val="bg1"/>
                </a:solidFill>
                <a:latin typeface="Segoe UI Symbol"/>
                <a:cs typeface="Segoe UI Symbol"/>
              </a:rPr>
              <a:t>disciplinar </a:t>
            </a:r>
            <a:r>
              <a:rPr sz="2500" b="1" i="1" spc="-50" dirty="0">
                <a:solidFill>
                  <a:schemeClr val="bg1"/>
                </a:solidFill>
                <a:latin typeface="Segoe UI Symbol"/>
                <a:cs typeface="Segoe UI Symbol"/>
              </a:rPr>
              <a:t>y profesional </a:t>
            </a:r>
            <a:r>
              <a:rPr sz="2500" b="1" i="1" spc="-40" dirty="0">
                <a:solidFill>
                  <a:schemeClr val="bg1"/>
                </a:solidFill>
                <a:latin typeface="Segoe UI Symbol"/>
                <a:cs typeface="Segoe UI Symbol"/>
              </a:rPr>
              <a:t>para </a:t>
            </a:r>
            <a:r>
              <a:rPr sz="2500" b="1" i="1" spc="-30" dirty="0">
                <a:solidFill>
                  <a:schemeClr val="bg1"/>
                </a:solidFill>
                <a:latin typeface="Segoe UI Symbol"/>
                <a:cs typeface="Segoe UI Symbol"/>
              </a:rPr>
              <a:t>los</a:t>
            </a:r>
            <a:r>
              <a:rPr sz="2500" b="1" i="1" spc="-185" dirty="0">
                <a:solidFill>
                  <a:schemeClr val="bg1"/>
                </a:solidFill>
                <a:latin typeface="Segoe UI Symbol"/>
                <a:cs typeface="Segoe UI Symbol"/>
              </a:rPr>
              <a:t> </a:t>
            </a:r>
            <a:r>
              <a:rPr sz="2500" b="1" i="1" spc="-40" dirty="0">
                <a:solidFill>
                  <a:schemeClr val="bg1"/>
                </a:solidFill>
                <a:latin typeface="Segoe UI Symbol"/>
                <a:cs typeface="Segoe UI Symbol"/>
              </a:rPr>
              <a:t>docentes.</a:t>
            </a:r>
            <a:endParaRPr sz="2500" dirty="0">
              <a:solidFill>
                <a:schemeClr val="bg1"/>
              </a:solidFill>
              <a:latin typeface="Segoe UI Symbol"/>
              <a:cs typeface="Segoe UI Symbol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8516111" y="1524000"/>
            <a:ext cx="3676015" cy="585470"/>
          </a:xfrm>
          <a:custGeom>
            <a:avLst/>
            <a:gdLst/>
            <a:ahLst/>
            <a:cxnLst/>
            <a:rect l="l" t="t" r="r" b="b"/>
            <a:pathLst>
              <a:path w="3676015" h="585469">
                <a:moveTo>
                  <a:pt x="0" y="585215"/>
                </a:moveTo>
                <a:lnTo>
                  <a:pt x="3675887" y="585215"/>
                </a:lnTo>
                <a:lnTo>
                  <a:pt x="3675887" y="0"/>
                </a:lnTo>
                <a:lnTo>
                  <a:pt x="0" y="0"/>
                </a:lnTo>
                <a:lnTo>
                  <a:pt x="0" y="585215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8596376" y="1548764"/>
            <a:ext cx="2171700" cy="5124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3200" b="1" dirty="0">
                <a:solidFill>
                  <a:srgbClr val="3A3838"/>
                </a:solidFill>
                <a:latin typeface="Segoe UI Symbol"/>
                <a:cs typeface="Segoe UI Symbol"/>
              </a:rPr>
              <a:t>Actividades:</a:t>
            </a:r>
            <a:endParaRPr sz="3200">
              <a:latin typeface="Segoe UI Symbol"/>
              <a:cs typeface="Segoe UI Symbol"/>
            </a:endParaRPr>
          </a:p>
        </p:txBody>
      </p:sp>
      <p:sp>
        <p:nvSpPr>
          <p:cNvPr id="41" name="object 22">
            <a:extLst>
              <a:ext uri="{FF2B5EF4-FFF2-40B4-BE49-F238E27FC236}">
                <a16:creationId xmlns:a16="http://schemas.microsoft.com/office/drawing/2014/main" id="{F2F1DF9B-387C-4A5D-A73F-5A52CC7C5A39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734592" y="1447876"/>
            <a:ext cx="6104890" cy="53475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2039112"/>
            <a:ext cx="6705600" cy="3030194"/>
          </a:xfrm>
          <a:custGeom>
            <a:avLst/>
            <a:gdLst/>
            <a:ahLst/>
            <a:cxnLst/>
            <a:rect l="l" t="t" r="r" b="b"/>
            <a:pathLst>
              <a:path w="6705600" h="4819015">
                <a:moveTo>
                  <a:pt x="6705600" y="0"/>
                </a:moveTo>
                <a:lnTo>
                  <a:pt x="1050950" y="0"/>
                </a:lnTo>
                <a:lnTo>
                  <a:pt x="0" y="4121773"/>
                </a:lnTo>
                <a:lnTo>
                  <a:pt x="0" y="4818885"/>
                </a:lnTo>
                <a:lnTo>
                  <a:pt x="5476925" y="4818885"/>
                </a:lnTo>
                <a:lnTo>
                  <a:pt x="6705600" y="0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20815" y="1447876"/>
            <a:ext cx="6705600" cy="336181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400" b="1" dirty="0">
                <a:solidFill>
                  <a:srgbClr val="860000"/>
                </a:solidFill>
                <a:latin typeface="Segoe UI Symbol"/>
                <a:cs typeface="Segoe UI Symbol"/>
              </a:rPr>
              <a:t>Escuela de Formación</a:t>
            </a:r>
            <a:r>
              <a:rPr sz="2400" b="1" spc="-150" dirty="0">
                <a:solidFill>
                  <a:srgbClr val="860000"/>
                </a:solidFill>
                <a:latin typeface="Segoe UI Symbol"/>
                <a:cs typeface="Segoe UI Symbol"/>
              </a:rPr>
              <a:t> </a:t>
            </a:r>
            <a:r>
              <a:rPr sz="2400" b="1" spc="-10" dirty="0" err="1">
                <a:solidFill>
                  <a:srgbClr val="860000"/>
                </a:solidFill>
                <a:latin typeface="Segoe UI Symbol"/>
                <a:cs typeface="Segoe UI Symbol"/>
              </a:rPr>
              <a:t>Pedagógica</a:t>
            </a:r>
            <a:endParaRPr lang="es-CO" sz="2400" b="1" spc="-10" dirty="0">
              <a:solidFill>
                <a:srgbClr val="860000"/>
              </a:solidFill>
              <a:latin typeface="Segoe UI Symbol"/>
              <a:cs typeface="Segoe UI Symbol"/>
            </a:endParaRPr>
          </a:p>
          <a:p>
            <a:pPr marL="125095" marR="1767205" indent="-10160" algn="ctr">
              <a:lnSpc>
                <a:spcPct val="150100"/>
              </a:lnSpc>
              <a:spcBef>
                <a:spcPts val="1285"/>
              </a:spcBef>
            </a:pPr>
            <a:r>
              <a:rPr lang="es-MX" sz="1400" spc="-15" dirty="0">
                <a:latin typeface="Segoe UI Symbol"/>
                <a:cs typeface="Segoe UI Symbol"/>
              </a:rPr>
              <a:t>Seminarios-Taller: </a:t>
            </a:r>
            <a:r>
              <a:rPr lang="es-MX" sz="1400" spc="-5" dirty="0">
                <a:latin typeface="Segoe UI Symbol"/>
                <a:cs typeface="Segoe UI Symbol"/>
              </a:rPr>
              <a:t>Espacios </a:t>
            </a:r>
            <a:r>
              <a:rPr lang="es-MX" sz="1400" spc="-10" dirty="0">
                <a:latin typeface="Segoe UI Symbol"/>
                <a:cs typeface="Segoe UI Symbol"/>
              </a:rPr>
              <a:t>permanentes  </a:t>
            </a:r>
            <a:r>
              <a:rPr lang="es-MX" sz="1400" dirty="0">
                <a:latin typeface="Segoe UI Symbol"/>
                <a:cs typeface="Segoe UI Symbol"/>
              </a:rPr>
              <a:t>de </a:t>
            </a:r>
            <a:r>
              <a:rPr lang="es-MX" sz="1400" spc="-10" dirty="0">
                <a:latin typeface="Segoe UI Symbol"/>
                <a:cs typeface="Segoe UI Symbol"/>
              </a:rPr>
              <a:t>reflexión </a:t>
            </a:r>
            <a:r>
              <a:rPr lang="es-MX" sz="1400" dirty="0">
                <a:latin typeface="Segoe UI Symbol"/>
                <a:cs typeface="Segoe UI Symbol"/>
              </a:rPr>
              <a:t>académica </a:t>
            </a:r>
            <a:r>
              <a:rPr lang="es-MX" sz="1400" spc="-5" dirty="0">
                <a:latin typeface="Segoe UI Symbol"/>
                <a:cs typeface="Segoe UI Symbol"/>
              </a:rPr>
              <a:t>sobre educación </a:t>
            </a:r>
            <a:r>
              <a:rPr lang="es-MX" sz="1400" dirty="0">
                <a:latin typeface="Segoe UI Symbol"/>
                <a:cs typeface="Segoe UI Symbol"/>
              </a:rPr>
              <a:t>y  </a:t>
            </a:r>
            <a:r>
              <a:rPr lang="es-MX" sz="1400" spc="-10" dirty="0">
                <a:latin typeface="Segoe UI Symbol"/>
                <a:cs typeface="Segoe UI Symbol"/>
              </a:rPr>
              <a:t>pedagogía, </a:t>
            </a:r>
            <a:r>
              <a:rPr lang="es-MX" sz="1400" dirty="0">
                <a:latin typeface="Segoe UI Symbol"/>
                <a:cs typeface="Segoe UI Symbol"/>
              </a:rPr>
              <a:t>a </a:t>
            </a:r>
            <a:r>
              <a:rPr lang="es-MX" sz="1400" spc="-5" dirty="0">
                <a:latin typeface="Segoe UI Symbol"/>
                <a:cs typeface="Segoe UI Symbol"/>
              </a:rPr>
              <a:t>partir de la praxis </a:t>
            </a:r>
            <a:r>
              <a:rPr lang="es-MX" sz="1400" spc="-10" dirty="0">
                <a:latin typeface="Segoe UI Symbol"/>
                <a:cs typeface="Segoe UI Symbol"/>
              </a:rPr>
              <a:t>incitadas  </a:t>
            </a:r>
            <a:r>
              <a:rPr lang="es-MX" sz="1400" dirty="0">
                <a:latin typeface="Segoe UI Symbol"/>
                <a:cs typeface="Segoe UI Symbol"/>
              </a:rPr>
              <a:t>por </a:t>
            </a:r>
            <a:r>
              <a:rPr lang="es-MX" sz="1400" spc="-10" dirty="0">
                <a:latin typeface="Segoe UI Symbol"/>
                <a:cs typeface="Segoe UI Symbol"/>
              </a:rPr>
              <a:t>conferencistas </a:t>
            </a:r>
            <a:r>
              <a:rPr lang="es-MX" sz="1400" spc="-5" dirty="0">
                <a:latin typeface="Segoe UI Symbol"/>
                <a:cs typeface="Segoe UI Symbol"/>
              </a:rPr>
              <a:t>invitados </a:t>
            </a:r>
            <a:r>
              <a:rPr lang="es-MX" sz="1400" dirty="0">
                <a:latin typeface="Segoe UI Symbol"/>
                <a:cs typeface="Segoe UI Symbol"/>
              </a:rPr>
              <a:t>con </a:t>
            </a:r>
            <a:r>
              <a:rPr lang="es-MX" sz="1400" spc="-15" dirty="0">
                <a:latin typeface="Segoe UI Symbol"/>
                <a:cs typeface="Segoe UI Symbol"/>
              </a:rPr>
              <a:t>alto  </a:t>
            </a:r>
            <a:r>
              <a:rPr lang="es-MX" sz="1400" spc="-10" dirty="0">
                <a:latin typeface="Segoe UI Symbol"/>
                <a:cs typeface="Segoe UI Symbol"/>
              </a:rPr>
              <a:t>nivel </a:t>
            </a:r>
            <a:r>
              <a:rPr lang="es-MX" sz="1400" spc="-5" dirty="0">
                <a:latin typeface="Segoe UI Symbol"/>
                <a:cs typeface="Segoe UI Symbol"/>
              </a:rPr>
              <a:t>de formación académica </a:t>
            </a:r>
            <a:r>
              <a:rPr lang="es-MX" sz="1400" dirty="0">
                <a:latin typeface="Segoe UI Symbol"/>
                <a:cs typeface="Segoe UI Symbol"/>
              </a:rPr>
              <a:t>y  </a:t>
            </a:r>
            <a:r>
              <a:rPr lang="es-MX" sz="1400" spc="-5" dirty="0">
                <a:latin typeface="Segoe UI Symbol"/>
                <a:cs typeface="Segoe UI Symbol"/>
              </a:rPr>
              <a:t>trayectoria </a:t>
            </a:r>
            <a:r>
              <a:rPr lang="es-MX" sz="1400" spc="-10" dirty="0">
                <a:latin typeface="Segoe UI Symbol"/>
                <a:cs typeface="Segoe UI Symbol"/>
              </a:rPr>
              <a:t>investigativa significativa </a:t>
            </a:r>
            <a:r>
              <a:rPr lang="es-MX" sz="1400" dirty="0">
                <a:latin typeface="Segoe UI Symbol"/>
                <a:cs typeface="Segoe UI Symbol"/>
              </a:rPr>
              <a:t>en el  campo de </a:t>
            </a:r>
            <a:r>
              <a:rPr lang="es-MX" sz="1400" spc="-5" dirty="0">
                <a:latin typeface="Segoe UI Symbol"/>
                <a:cs typeface="Segoe UI Symbol"/>
              </a:rPr>
              <a:t>la Educación Superior</a:t>
            </a:r>
            <a:r>
              <a:rPr lang="es-MX" sz="1400" spc="-45" dirty="0">
                <a:latin typeface="Segoe UI Symbol"/>
                <a:cs typeface="Segoe UI Symbol"/>
              </a:rPr>
              <a:t> </a:t>
            </a:r>
            <a:r>
              <a:rPr lang="es-MX" sz="1400" dirty="0">
                <a:latin typeface="Segoe UI Symbol"/>
                <a:cs typeface="Segoe UI Symbol"/>
              </a:rPr>
              <a:t>.</a:t>
            </a:r>
          </a:p>
          <a:p>
            <a:pPr marR="1640205" algn="ctr">
              <a:lnSpc>
                <a:spcPct val="100000"/>
              </a:lnSpc>
              <a:spcBef>
                <a:spcPts val="2090"/>
              </a:spcBef>
            </a:pPr>
            <a:r>
              <a:rPr lang="es-MX" sz="1400" spc="-25" dirty="0">
                <a:latin typeface="Segoe UI Symbol"/>
                <a:cs typeface="Segoe UI Symbol"/>
              </a:rPr>
              <a:t>Tertulias </a:t>
            </a:r>
            <a:r>
              <a:rPr lang="es-MX" sz="1400" dirty="0">
                <a:latin typeface="Segoe UI Symbol"/>
                <a:cs typeface="Segoe UI Symbol"/>
              </a:rPr>
              <a:t>académicas </a:t>
            </a:r>
            <a:r>
              <a:rPr lang="es-MX" sz="1400" spc="-5" dirty="0">
                <a:latin typeface="Segoe UI Symbol"/>
                <a:cs typeface="Segoe UI Symbol"/>
              </a:rPr>
              <a:t>analíticas</a:t>
            </a:r>
            <a:r>
              <a:rPr lang="es-MX" sz="1400" spc="65" dirty="0">
                <a:latin typeface="Segoe UI Symbol"/>
                <a:cs typeface="Segoe UI Symbol"/>
              </a:rPr>
              <a:t> </a:t>
            </a:r>
            <a:r>
              <a:rPr lang="es-MX" sz="1400" spc="-10" dirty="0">
                <a:latin typeface="Segoe UI Symbol"/>
                <a:cs typeface="Segoe UI Symbol"/>
              </a:rPr>
              <a:t>evaluativas</a:t>
            </a:r>
            <a:endParaRPr lang="es-MX" sz="1400" dirty="0">
              <a:latin typeface="Segoe UI Symbol"/>
              <a:cs typeface="Segoe UI Symbol"/>
            </a:endParaRPr>
          </a:p>
          <a:p>
            <a:pPr marR="1654810" algn="ctr">
              <a:lnSpc>
                <a:spcPct val="100000"/>
              </a:lnSpc>
              <a:spcBef>
                <a:spcPts val="1080"/>
              </a:spcBef>
            </a:pPr>
            <a:r>
              <a:rPr lang="es-MX" sz="1400" spc="-5" dirty="0">
                <a:latin typeface="Segoe UI Symbol"/>
                <a:cs typeface="Segoe UI Symbol"/>
              </a:rPr>
              <a:t>del </a:t>
            </a:r>
            <a:r>
              <a:rPr lang="es-MX" sz="1400" dirty="0">
                <a:latin typeface="Segoe UI Symbol"/>
                <a:cs typeface="Segoe UI Symbol"/>
              </a:rPr>
              <a:t>PEU, </a:t>
            </a:r>
            <a:r>
              <a:rPr lang="es-MX" sz="1400" spc="-50" dirty="0">
                <a:latin typeface="Segoe UI Symbol"/>
                <a:cs typeface="Segoe UI Symbol"/>
              </a:rPr>
              <a:t>ESTATUTO</a:t>
            </a:r>
            <a:r>
              <a:rPr lang="es-MX" sz="1400" spc="-30" dirty="0">
                <a:latin typeface="Segoe UI Symbol"/>
                <a:cs typeface="Segoe UI Symbol"/>
              </a:rPr>
              <a:t> </a:t>
            </a:r>
            <a:r>
              <a:rPr lang="es-MX" sz="1400" spc="-5" dirty="0">
                <a:latin typeface="Segoe UI Symbol"/>
                <a:cs typeface="Segoe UI Symbol"/>
              </a:rPr>
              <a:t>DOCENTE.</a:t>
            </a:r>
            <a:endParaRPr lang="es-MX" sz="1400" dirty="0">
              <a:latin typeface="Segoe UI Symbol"/>
              <a:cs typeface="Segoe UI Symbol"/>
            </a:endParaRPr>
          </a:p>
          <a:p>
            <a:pPr marR="1655445" algn="ctr">
              <a:lnSpc>
                <a:spcPct val="100000"/>
              </a:lnSpc>
              <a:spcBef>
                <a:spcPts val="1085"/>
              </a:spcBef>
            </a:pPr>
            <a:r>
              <a:rPr lang="es-MX" sz="1400" spc="-5" dirty="0">
                <a:latin typeface="Segoe UI Symbol"/>
                <a:cs typeface="Segoe UI Symbol"/>
              </a:rPr>
              <a:t>Escritura </a:t>
            </a:r>
            <a:r>
              <a:rPr lang="es-MX" sz="1400" dirty="0">
                <a:latin typeface="Segoe UI Symbol"/>
                <a:cs typeface="Segoe UI Symbol"/>
              </a:rPr>
              <a:t>de </a:t>
            </a:r>
            <a:r>
              <a:rPr lang="es-MX" sz="1400" spc="-5" dirty="0">
                <a:latin typeface="Segoe UI Symbol"/>
                <a:cs typeface="Segoe UI Symbol"/>
              </a:rPr>
              <a:t>artículos</a:t>
            </a:r>
            <a:endParaRPr lang="es-MX" sz="1400" dirty="0">
              <a:latin typeface="Segoe UI Symbol"/>
              <a:cs typeface="Segoe UI 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734802" y="6587134"/>
            <a:ext cx="9461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i="1" dirty="0">
                <a:latin typeface="Arial"/>
                <a:cs typeface="Arial"/>
              </a:rPr>
              <a:t>Fuente :</a:t>
            </a:r>
            <a:r>
              <a:rPr sz="1200" i="1" spc="-110" dirty="0">
                <a:latin typeface="Arial"/>
                <a:cs typeface="Arial"/>
              </a:rPr>
              <a:t> </a:t>
            </a:r>
            <a:r>
              <a:rPr sz="1200" i="1" spc="-40" dirty="0">
                <a:latin typeface="Arial"/>
                <a:cs typeface="Arial"/>
              </a:rPr>
              <a:t>EFP.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9A37036E-E756-4E13-AE23-BB135C10F7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448" t="66207" r="38267" b="17445"/>
          <a:stretch/>
        </p:blipFill>
        <p:spPr>
          <a:xfrm>
            <a:off x="481262" y="5413384"/>
            <a:ext cx="4379496" cy="1120626"/>
          </a:xfrm>
          <a:prstGeom prst="rect">
            <a:avLst/>
          </a:prstGeom>
        </p:spPr>
      </p:pic>
      <p:sp>
        <p:nvSpPr>
          <p:cNvPr id="22" name="object 22">
            <a:extLst>
              <a:ext uri="{FF2B5EF4-FFF2-40B4-BE49-F238E27FC236}">
                <a16:creationId xmlns:a16="http://schemas.microsoft.com/office/drawing/2014/main" id="{AA080C87-9D55-4990-A439-78C94794BB8B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12005522" y="2198116"/>
            <a:ext cx="0" cy="11430"/>
          </a:xfrm>
          <a:custGeom>
            <a:avLst/>
            <a:gdLst/>
            <a:ahLst/>
            <a:cxnLst/>
            <a:rect l="l" t="t" r="r" b="b"/>
            <a:pathLst>
              <a:path h="11430">
                <a:moveTo>
                  <a:pt x="0" y="10951"/>
                </a:moveTo>
                <a:lnTo>
                  <a:pt x="0" y="0"/>
                </a:lnTo>
                <a:lnTo>
                  <a:pt x="0" y="10951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2005523" y="3013261"/>
            <a:ext cx="0" cy="11430"/>
          </a:xfrm>
          <a:custGeom>
            <a:avLst/>
            <a:gdLst/>
            <a:ahLst/>
            <a:cxnLst/>
            <a:rect l="l" t="t" r="r" b="b"/>
            <a:pathLst>
              <a:path h="11430">
                <a:moveTo>
                  <a:pt x="0" y="10951"/>
                </a:moveTo>
                <a:lnTo>
                  <a:pt x="0" y="0"/>
                </a:lnTo>
                <a:lnTo>
                  <a:pt x="0" y="10951"/>
                </a:lnTo>
                <a:close/>
              </a:path>
            </a:pathLst>
          </a:custGeom>
          <a:solidFill>
            <a:srgbClr val="D3D3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D68B600-1640-4A21-A83E-7C54D8736F54}"/>
              </a:ext>
            </a:extLst>
          </p:cNvPr>
          <p:cNvSpPr/>
          <p:nvPr/>
        </p:nvSpPr>
        <p:spPr>
          <a:xfrm>
            <a:off x="4668253" y="12770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s-ES" b="1" dirty="0">
                <a:solidFill>
                  <a:srgbClr val="86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 DE INTERLINGUA PARA DOCENTES SURCOLOMBIANOS </a:t>
            </a:r>
            <a:r>
              <a:rPr lang="es-E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7B2E5D0D-9D8C-426A-AC3C-CA73FDCDE51A}"/>
              </a:ext>
            </a:extLst>
          </p:cNvPr>
          <p:cNvSpPr/>
          <p:nvPr/>
        </p:nvSpPr>
        <p:spPr>
          <a:xfrm>
            <a:off x="834189" y="2198116"/>
            <a:ext cx="6096000" cy="21852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CO" dirty="0">
                <a:solidFill>
                  <a:srgbClr val="86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Proyecto Interlingua para Docentes, contemplado en el Subsistema de Formación del Proyecto Educativo Universitario y Plan de Desarrollo Institucional 2015-2024, se interesa en el desarrollo de competencias básicas de escucha, lectura y habla del idioma inglés en los Profesores de su institución; como estrategia oferta diferentes Niveles de esta lengua a todo el personal Docente cada intersemestral del año académico</a:t>
            </a:r>
            <a:r>
              <a:rPr lang="es-CO" sz="2000" dirty="0">
                <a:solidFill>
                  <a:srgbClr val="86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s-CO" sz="2000" dirty="0">
              <a:solidFill>
                <a:srgbClr val="86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0BF75D96-05C7-4E19-8322-3D7056445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189" y="2402988"/>
            <a:ext cx="4547732" cy="2876495"/>
          </a:xfrm>
          <a:prstGeom prst="rect">
            <a:avLst/>
          </a:prstGeom>
        </p:spPr>
      </p:pic>
      <p:sp>
        <p:nvSpPr>
          <p:cNvPr id="14" name="object 22">
            <a:extLst>
              <a:ext uri="{FF2B5EF4-FFF2-40B4-BE49-F238E27FC236}">
                <a16:creationId xmlns:a16="http://schemas.microsoft.com/office/drawing/2014/main" id="{BC64B7B6-1599-478D-A577-E49729D02A83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5949681" y="1389030"/>
            <a:ext cx="58320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4400" b="1" dirty="0">
                <a:ln w="6600">
                  <a:noFill/>
                  <a:prstDash val="solid"/>
                </a:ln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Intersemestral Marzo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/>
        </p:nvGraphicFramePr>
        <p:xfrm>
          <a:off x="628465" y="1773751"/>
          <a:ext cx="4195326" cy="438851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53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1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851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NIVELES</a:t>
                      </a:r>
                      <a:r>
                        <a:rPr lang="es-MX" sz="1400" baseline="0" dirty="0"/>
                        <a:t> OFERTADOS</a:t>
                      </a:r>
                      <a:endParaRPr lang="es-CO" sz="1400" dirty="0">
                        <a:latin typeface="Californian FB" panose="0207040306080B030204" pitchFamily="18" charset="0"/>
                      </a:endParaRPr>
                    </a:p>
                  </a:txBody>
                  <a:tcPr marL="91430" marR="91430" marT="34286" marB="34286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PROSPECTIVA</a:t>
                      </a:r>
                      <a:endParaRPr lang="es-CO" sz="1400" dirty="0">
                        <a:latin typeface="Californian FB" panose="0207040306080B030204" pitchFamily="18" charset="0"/>
                      </a:endParaRPr>
                    </a:p>
                  </a:txBody>
                  <a:tcPr marL="91430" marR="91430" marT="34286" marB="34286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851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I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13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851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II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9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851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III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12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851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IV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8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851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V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11</a:t>
                      </a:r>
                      <a:endParaRPr lang="es-CO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8851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VI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12</a:t>
                      </a:r>
                      <a:endParaRPr lang="es-CO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8851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VII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6</a:t>
                      </a:r>
                      <a:endParaRPr lang="es-CO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88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/>
                        <a:t>NIVEL VIII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/>
                        <a:t>4</a:t>
                      </a:r>
                      <a:endParaRPr lang="es-CO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8851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/>
                        <a:t>TOTAL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/>
                        <a:t>75</a:t>
                      </a:r>
                      <a:endParaRPr lang="es-CO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0" marR="91430" marT="34286" marB="34286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/>
        </p:nvGraphicFramePr>
        <p:xfrm>
          <a:off x="5303011" y="2501065"/>
          <a:ext cx="1597475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INSCRITOS</a:t>
                      </a:r>
                      <a:endParaRPr lang="es-CO" dirty="0"/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70</a:t>
                      </a:r>
                      <a:endParaRPr lang="es-CO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/>
        </p:nvGraphicFramePr>
        <p:xfrm>
          <a:off x="5316265" y="3563731"/>
          <a:ext cx="159747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ASISTENTES</a:t>
                      </a:r>
                      <a:r>
                        <a:rPr lang="es-CO" baseline="0" dirty="0"/>
                        <a:t> REGULARES</a:t>
                      </a:r>
                      <a:endParaRPr lang="es-CO" dirty="0"/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40"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57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/>
        </p:nvGraphicFramePr>
        <p:xfrm>
          <a:off x="5329516" y="5134178"/>
          <a:ext cx="1597474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74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APROBADOS</a:t>
                      </a:r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152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49</a:t>
                      </a:r>
                      <a:endParaRPr lang="es-CO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6816" y="2299784"/>
            <a:ext cx="3876071" cy="3775556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5431249" y="6075340"/>
            <a:ext cx="4253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3200" dirty="0"/>
              <a:t>72 horas </a:t>
            </a:r>
          </a:p>
        </p:txBody>
      </p:sp>
      <p:sp>
        <p:nvSpPr>
          <p:cNvPr id="10" name="object 22">
            <a:extLst>
              <a:ext uri="{FF2B5EF4-FFF2-40B4-BE49-F238E27FC236}">
                <a16:creationId xmlns:a16="http://schemas.microsoft.com/office/drawing/2014/main" id="{A889DCE6-F210-4B20-9106-0ABE1E3DDAD0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637805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675861" y="1683028"/>
          <a:ext cx="4134678" cy="454549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26707">
                  <a:extLst>
                    <a:ext uri="{9D8B030D-6E8A-4147-A177-3AD203B41FA5}">
                      <a16:colId xmlns:a16="http://schemas.microsoft.com/office/drawing/2014/main" val="2938234250"/>
                    </a:ext>
                  </a:extLst>
                </a:gridCol>
                <a:gridCol w="1285121">
                  <a:extLst>
                    <a:ext uri="{9D8B030D-6E8A-4147-A177-3AD203B41FA5}">
                      <a16:colId xmlns:a16="http://schemas.microsoft.com/office/drawing/2014/main" val="632850851"/>
                    </a:ext>
                  </a:extLst>
                </a:gridCol>
                <a:gridCol w="1722850">
                  <a:extLst>
                    <a:ext uri="{9D8B030D-6E8A-4147-A177-3AD203B41FA5}">
                      <a16:colId xmlns:a16="http://schemas.microsoft.com/office/drawing/2014/main" val="3147105771"/>
                    </a:ext>
                  </a:extLst>
                </a:gridCol>
              </a:tblGrid>
              <a:tr h="858593"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chemeClr val="tx1"/>
                          </a:solidFill>
                        </a:rPr>
                        <a:t>Multinivel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chemeClr val="tx1"/>
                          </a:solidFill>
                        </a:rPr>
                        <a:t>Nivel 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>
                          <a:solidFill>
                            <a:schemeClr val="tx1"/>
                          </a:solidFill>
                        </a:rPr>
                        <a:t>Participantes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399451"/>
                  </a:ext>
                </a:extLst>
              </a:tr>
              <a:tr h="614483">
                <a:tc rowSpan="3"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9675461"/>
                  </a:ext>
                </a:extLst>
              </a:tr>
              <a:tr h="61448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540834"/>
                  </a:ext>
                </a:extLst>
              </a:tr>
              <a:tr h="614483"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810519"/>
                  </a:ext>
                </a:extLst>
              </a:tr>
              <a:tr h="614483">
                <a:tc rowSpan="3"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185474"/>
                  </a:ext>
                </a:extLst>
              </a:tr>
              <a:tr h="614483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 VII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712181"/>
                  </a:ext>
                </a:extLst>
              </a:tr>
              <a:tr h="614483"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Nivel</a:t>
                      </a:r>
                      <a:r>
                        <a:rPr lang="es-CO" sz="1400" baseline="0" dirty="0"/>
                        <a:t> VIII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87273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5803871" y="1389030"/>
            <a:ext cx="61236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O" sz="4400" b="1" dirty="0">
                <a:ln w="6600">
                  <a:noFill/>
                  <a:prstDash val="solid"/>
                </a:ln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Intersemestral Agosto</a:t>
            </a:r>
          </a:p>
        </p:txBody>
      </p:sp>
      <p:graphicFrame>
        <p:nvGraphicFramePr>
          <p:cNvPr id="4" name="Tabla 3"/>
          <p:cNvGraphicFramePr>
            <a:graphicFrameLocks noGrp="1"/>
          </p:cNvGraphicFramePr>
          <p:nvPr/>
        </p:nvGraphicFramePr>
        <p:xfrm>
          <a:off x="5392405" y="2401743"/>
          <a:ext cx="1386383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6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solidFill>
                            <a:schemeClr val="bg1"/>
                          </a:solidFill>
                        </a:rPr>
                        <a:t>INSCRITOS</a:t>
                      </a:r>
                      <a:endParaRPr lang="es-CO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40"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71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/>
        </p:nvGraphicFramePr>
        <p:xfrm>
          <a:off x="5427493" y="3558527"/>
          <a:ext cx="1386383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6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ASISTENTES</a:t>
                      </a:r>
                      <a:r>
                        <a:rPr lang="es-CO" baseline="0" dirty="0"/>
                        <a:t> REGULARES</a:t>
                      </a:r>
                      <a:endParaRPr lang="es-CO" dirty="0"/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40"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16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/>
        </p:nvGraphicFramePr>
        <p:xfrm>
          <a:off x="5467249" y="5064064"/>
          <a:ext cx="1386383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6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solidFill>
                            <a:schemeClr val="bg1"/>
                          </a:solidFill>
                        </a:rPr>
                        <a:t>Aprobados</a:t>
                      </a:r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40">
                <a:tc>
                  <a:txBody>
                    <a:bodyPr/>
                    <a:lstStyle/>
                    <a:p>
                      <a:pPr algn="ctr"/>
                      <a:r>
                        <a:rPr lang="es-CO" b="1" dirty="0"/>
                        <a:t>15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8874" y="2694107"/>
            <a:ext cx="3530126" cy="2595244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431249" y="6075340"/>
            <a:ext cx="21955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3200" dirty="0"/>
              <a:t>68 horas </a:t>
            </a:r>
          </a:p>
        </p:txBody>
      </p:sp>
      <p:sp>
        <p:nvSpPr>
          <p:cNvPr id="9" name="object 22">
            <a:extLst>
              <a:ext uri="{FF2B5EF4-FFF2-40B4-BE49-F238E27FC236}">
                <a16:creationId xmlns:a16="http://schemas.microsoft.com/office/drawing/2014/main" id="{E1510F91-B630-474D-BDF4-8F2B6AF7B6C8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2862783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3273E543-0B28-49FA-AC11-7B26FBA0568C}"/>
              </a:ext>
            </a:extLst>
          </p:cNvPr>
          <p:cNvSpPr txBox="1"/>
          <p:nvPr/>
        </p:nvSpPr>
        <p:spPr>
          <a:xfrm>
            <a:off x="1236064" y="1939544"/>
            <a:ext cx="1798683" cy="56553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s-MX" sz="3200" b="1" spc="-110" dirty="0">
                <a:latin typeface="Arial"/>
                <a:cs typeface="Arial"/>
              </a:rPr>
              <a:t>A</a:t>
            </a:r>
            <a:r>
              <a:rPr lang="es-MX" sz="3600" b="1" spc="-5" dirty="0">
                <a:latin typeface="Arial"/>
                <a:cs typeface="Arial"/>
              </a:rPr>
              <a:t>genda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6" name="object 7">
            <a:extLst>
              <a:ext uri="{FF2B5EF4-FFF2-40B4-BE49-F238E27FC236}">
                <a16:creationId xmlns:a16="http://schemas.microsoft.com/office/drawing/2014/main" id="{11DB85E5-0A56-4B0D-A58F-8911CEC28024}"/>
              </a:ext>
            </a:extLst>
          </p:cNvPr>
          <p:cNvSpPr/>
          <p:nvPr/>
        </p:nvSpPr>
        <p:spPr>
          <a:xfrm>
            <a:off x="865632" y="2822448"/>
            <a:ext cx="11326495" cy="640080"/>
          </a:xfrm>
          <a:custGeom>
            <a:avLst/>
            <a:gdLst/>
            <a:ahLst/>
            <a:cxnLst/>
            <a:rect l="l" t="t" r="r" b="b"/>
            <a:pathLst>
              <a:path w="11326495" h="640079">
                <a:moveTo>
                  <a:pt x="11219688" y="0"/>
                </a:moveTo>
                <a:lnTo>
                  <a:pt x="0" y="0"/>
                </a:lnTo>
                <a:lnTo>
                  <a:pt x="0" y="640079"/>
                </a:lnTo>
                <a:lnTo>
                  <a:pt x="11219688" y="640079"/>
                </a:lnTo>
                <a:lnTo>
                  <a:pt x="11261217" y="631698"/>
                </a:lnTo>
                <a:lnTo>
                  <a:pt x="11295126" y="608838"/>
                </a:lnTo>
                <a:lnTo>
                  <a:pt x="11317986" y="574928"/>
                </a:lnTo>
                <a:lnTo>
                  <a:pt x="11326368" y="533400"/>
                </a:lnTo>
                <a:lnTo>
                  <a:pt x="11326368" y="106679"/>
                </a:lnTo>
                <a:lnTo>
                  <a:pt x="11317986" y="65151"/>
                </a:lnTo>
                <a:lnTo>
                  <a:pt x="11295126" y="31242"/>
                </a:lnTo>
                <a:lnTo>
                  <a:pt x="11261217" y="8382"/>
                </a:lnTo>
                <a:lnTo>
                  <a:pt x="11219688" y="0"/>
                </a:lnTo>
                <a:close/>
              </a:path>
            </a:pathLst>
          </a:cu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26456E0F-B299-4B8B-A3E2-092F7EC6149E}"/>
              </a:ext>
            </a:extLst>
          </p:cNvPr>
          <p:cNvSpPr/>
          <p:nvPr/>
        </p:nvSpPr>
        <p:spPr>
          <a:xfrm>
            <a:off x="865632" y="2822448"/>
            <a:ext cx="11326495" cy="640080"/>
          </a:xfrm>
          <a:custGeom>
            <a:avLst/>
            <a:gdLst/>
            <a:ahLst/>
            <a:cxnLst/>
            <a:rect l="l" t="t" r="r" b="b"/>
            <a:pathLst>
              <a:path w="11326495" h="640079">
                <a:moveTo>
                  <a:pt x="11326368" y="106679"/>
                </a:moveTo>
                <a:lnTo>
                  <a:pt x="11326368" y="533400"/>
                </a:lnTo>
                <a:lnTo>
                  <a:pt x="11317986" y="574928"/>
                </a:lnTo>
                <a:lnTo>
                  <a:pt x="11295126" y="608838"/>
                </a:lnTo>
                <a:lnTo>
                  <a:pt x="11261217" y="631698"/>
                </a:lnTo>
                <a:lnTo>
                  <a:pt x="11219688" y="640079"/>
                </a:lnTo>
                <a:lnTo>
                  <a:pt x="0" y="640079"/>
                </a:lnTo>
                <a:lnTo>
                  <a:pt x="0" y="0"/>
                </a:lnTo>
                <a:lnTo>
                  <a:pt x="11219688" y="0"/>
                </a:lnTo>
                <a:lnTo>
                  <a:pt x="11261217" y="8382"/>
                </a:lnTo>
                <a:lnTo>
                  <a:pt x="11295126" y="31242"/>
                </a:lnTo>
                <a:lnTo>
                  <a:pt x="11317986" y="65151"/>
                </a:lnTo>
                <a:lnTo>
                  <a:pt x="11326368" y="106679"/>
                </a:lnTo>
                <a:close/>
              </a:path>
            </a:pathLst>
          </a:custGeom>
          <a:ln w="12191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9">
            <a:extLst>
              <a:ext uri="{FF2B5EF4-FFF2-40B4-BE49-F238E27FC236}">
                <a16:creationId xmlns:a16="http://schemas.microsoft.com/office/drawing/2014/main" id="{6FE0080E-445D-4B2A-95D0-580014BD27F2}"/>
              </a:ext>
            </a:extLst>
          </p:cNvPr>
          <p:cNvSpPr txBox="1"/>
          <p:nvPr/>
        </p:nvSpPr>
        <p:spPr>
          <a:xfrm>
            <a:off x="1080008" y="2863672"/>
            <a:ext cx="7129780" cy="512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95"/>
              </a:spcBef>
              <a:tabLst>
                <a:tab pos="299720" algn="l"/>
              </a:tabLst>
            </a:pPr>
            <a:r>
              <a:rPr sz="3200" spc="-10" dirty="0">
                <a:latin typeface="Segoe UI Symbol"/>
                <a:cs typeface="Segoe UI Symbol"/>
              </a:rPr>
              <a:t>Instalación </a:t>
            </a:r>
            <a:r>
              <a:rPr sz="3200" spc="-5" dirty="0">
                <a:latin typeface="Segoe UI Symbol"/>
                <a:cs typeface="Segoe UI Symbol"/>
              </a:rPr>
              <a:t>de la </a:t>
            </a:r>
            <a:r>
              <a:rPr sz="3200" spc="-20" dirty="0">
                <a:latin typeface="Segoe UI Symbol"/>
                <a:cs typeface="Segoe UI Symbol"/>
              </a:rPr>
              <a:t>Rendición </a:t>
            </a:r>
            <a:r>
              <a:rPr sz="3200" spc="-5" dirty="0">
                <a:latin typeface="Segoe UI Symbol"/>
                <a:cs typeface="Segoe UI Symbol"/>
              </a:rPr>
              <a:t>de</a:t>
            </a:r>
            <a:r>
              <a:rPr sz="3200" spc="140" dirty="0">
                <a:latin typeface="Segoe UI Symbol"/>
                <a:cs typeface="Segoe UI Symbol"/>
              </a:rPr>
              <a:t> </a:t>
            </a:r>
            <a:r>
              <a:rPr sz="3200" spc="-10" dirty="0">
                <a:latin typeface="Segoe UI Symbol"/>
                <a:cs typeface="Segoe UI Symbol"/>
              </a:rPr>
              <a:t>cuentas</a:t>
            </a:r>
            <a:endParaRPr sz="3200" dirty="0">
              <a:latin typeface="Segoe UI Symbol"/>
              <a:cs typeface="Segoe UI Symbol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D393300F-0C82-46AB-BC3E-4EA66857A701}"/>
              </a:ext>
            </a:extLst>
          </p:cNvPr>
          <p:cNvSpPr/>
          <p:nvPr/>
        </p:nvSpPr>
        <p:spPr>
          <a:xfrm>
            <a:off x="862583" y="3614928"/>
            <a:ext cx="11329670" cy="640080"/>
          </a:xfrm>
          <a:custGeom>
            <a:avLst/>
            <a:gdLst/>
            <a:ahLst/>
            <a:cxnLst/>
            <a:rect l="l" t="t" r="r" b="b"/>
            <a:pathLst>
              <a:path w="11329670" h="640079">
                <a:moveTo>
                  <a:pt x="11222736" y="0"/>
                </a:moveTo>
                <a:lnTo>
                  <a:pt x="0" y="0"/>
                </a:lnTo>
                <a:lnTo>
                  <a:pt x="0" y="640080"/>
                </a:lnTo>
                <a:lnTo>
                  <a:pt x="11222736" y="640080"/>
                </a:lnTo>
                <a:lnTo>
                  <a:pt x="11264265" y="631698"/>
                </a:lnTo>
                <a:lnTo>
                  <a:pt x="11298174" y="608838"/>
                </a:lnTo>
                <a:lnTo>
                  <a:pt x="11321034" y="574929"/>
                </a:lnTo>
                <a:lnTo>
                  <a:pt x="11329416" y="533400"/>
                </a:lnTo>
                <a:lnTo>
                  <a:pt x="11329416" y="106680"/>
                </a:lnTo>
                <a:lnTo>
                  <a:pt x="11321034" y="65151"/>
                </a:lnTo>
                <a:lnTo>
                  <a:pt x="11298174" y="31242"/>
                </a:lnTo>
                <a:lnTo>
                  <a:pt x="11264265" y="8381"/>
                </a:lnTo>
                <a:lnTo>
                  <a:pt x="11222736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4">
            <a:extLst>
              <a:ext uri="{FF2B5EF4-FFF2-40B4-BE49-F238E27FC236}">
                <a16:creationId xmlns:a16="http://schemas.microsoft.com/office/drawing/2014/main" id="{CFE8CE1B-609B-42D0-98D1-6A4D8C2D6C39}"/>
              </a:ext>
            </a:extLst>
          </p:cNvPr>
          <p:cNvSpPr/>
          <p:nvPr/>
        </p:nvSpPr>
        <p:spPr>
          <a:xfrm>
            <a:off x="862583" y="3614928"/>
            <a:ext cx="11329670" cy="640080"/>
          </a:xfrm>
          <a:custGeom>
            <a:avLst/>
            <a:gdLst/>
            <a:ahLst/>
            <a:cxnLst/>
            <a:rect l="l" t="t" r="r" b="b"/>
            <a:pathLst>
              <a:path w="11329670" h="640079">
                <a:moveTo>
                  <a:pt x="11329416" y="106680"/>
                </a:moveTo>
                <a:lnTo>
                  <a:pt x="11329416" y="533400"/>
                </a:lnTo>
                <a:lnTo>
                  <a:pt x="11321034" y="574929"/>
                </a:lnTo>
                <a:lnTo>
                  <a:pt x="11298174" y="608838"/>
                </a:lnTo>
                <a:lnTo>
                  <a:pt x="11264265" y="631698"/>
                </a:lnTo>
                <a:lnTo>
                  <a:pt x="11222736" y="640080"/>
                </a:lnTo>
                <a:lnTo>
                  <a:pt x="0" y="640080"/>
                </a:lnTo>
                <a:lnTo>
                  <a:pt x="0" y="0"/>
                </a:lnTo>
                <a:lnTo>
                  <a:pt x="11222736" y="0"/>
                </a:lnTo>
                <a:lnTo>
                  <a:pt x="11264265" y="8381"/>
                </a:lnTo>
                <a:lnTo>
                  <a:pt x="11298174" y="31242"/>
                </a:lnTo>
                <a:lnTo>
                  <a:pt x="11321034" y="65151"/>
                </a:lnTo>
                <a:lnTo>
                  <a:pt x="11329416" y="106680"/>
                </a:lnTo>
                <a:close/>
              </a:path>
            </a:pathLst>
          </a:cu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5">
            <a:extLst>
              <a:ext uri="{FF2B5EF4-FFF2-40B4-BE49-F238E27FC236}">
                <a16:creationId xmlns:a16="http://schemas.microsoft.com/office/drawing/2014/main" id="{D3568877-D824-49B9-89D8-916D07B4EAAC}"/>
              </a:ext>
            </a:extLst>
          </p:cNvPr>
          <p:cNvSpPr txBox="1"/>
          <p:nvPr/>
        </p:nvSpPr>
        <p:spPr>
          <a:xfrm>
            <a:off x="1079093" y="3656202"/>
            <a:ext cx="7758430" cy="5124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90"/>
              </a:spcBef>
              <a:tabLst>
                <a:tab pos="299720" algn="l"/>
              </a:tabLst>
            </a:pPr>
            <a:r>
              <a:rPr sz="3200" spc="-15" dirty="0">
                <a:latin typeface="Segoe UI Symbol"/>
                <a:cs typeface="Segoe UI Symbol"/>
              </a:rPr>
              <a:t>Presentación </a:t>
            </a:r>
            <a:r>
              <a:rPr sz="3200" spc="-5" dirty="0">
                <a:latin typeface="Segoe UI Symbol"/>
                <a:cs typeface="Segoe UI Symbol"/>
              </a:rPr>
              <a:t>del </a:t>
            </a:r>
            <a:r>
              <a:rPr sz="3200" spc="-10" dirty="0">
                <a:latin typeface="Segoe UI Symbol"/>
                <a:cs typeface="Segoe UI Symbol"/>
              </a:rPr>
              <a:t>informe </a:t>
            </a:r>
            <a:r>
              <a:rPr sz="3200" spc="-5" dirty="0">
                <a:latin typeface="Segoe UI Symbol"/>
                <a:cs typeface="Segoe UI Symbol"/>
              </a:rPr>
              <a:t>de </a:t>
            </a:r>
            <a:r>
              <a:rPr sz="3200" spc="-15" dirty="0">
                <a:latin typeface="Segoe UI Symbol"/>
                <a:cs typeface="Segoe UI Symbol"/>
              </a:rPr>
              <a:t>gestión</a:t>
            </a:r>
            <a:r>
              <a:rPr sz="3200" spc="170" dirty="0">
                <a:latin typeface="Segoe UI Symbol"/>
                <a:cs typeface="Segoe UI Symbol"/>
              </a:rPr>
              <a:t> </a:t>
            </a:r>
            <a:r>
              <a:rPr sz="3200" spc="-10" dirty="0">
                <a:latin typeface="Segoe UI Symbol"/>
                <a:cs typeface="Segoe UI Symbol"/>
              </a:rPr>
              <a:t>2018</a:t>
            </a:r>
            <a:endParaRPr sz="3200" dirty="0">
              <a:latin typeface="Segoe UI Symbol"/>
              <a:cs typeface="Segoe UI Symbol"/>
            </a:endParaRPr>
          </a:p>
        </p:txBody>
      </p:sp>
      <p:sp>
        <p:nvSpPr>
          <p:cNvPr id="18" name="object 19">
            <a:extLst>
              <a:ext uri="{FF2B5EF4-FFF2-40B4-BE49-F238E27FC236}">
                <a16:creationId xmlns:a16="http://schemas.microsoft.com/office/drawing/2014/main" id="{0AEE1352-DB63-4FD3-9D3B-8587524C43B2}"/>
              </a:ext>
            </a:extLst>
          </p:cNvPr>
          <p:cNvSpPr/>
          <p:nvPr/>
        </p:nvSpPr>
        <p:spPr>
          <a:xfrm>
            <a:off x="865632" y="4373879"/>
            <a:ext cx="11326495" cy="640080"/>
          </a:xfrm>
          <a:custGeom>
            <a:avLst/>
            <a:gdLst/>
            <a:ahLst/>
            <a:cxnLst/>
            <a:rect l="l" t="t" r="r" b="b"/>
            <a:pathLst>
              <a:path w="11326495" h="640079">
                <a:moveTo>
                  <a:pt x="11219688" y="0"/>
                </a:moveTo>
                <a:lnTo>
                  <a:pt x="0" y="0"/>
                </a:lnTo>
                <a:lnTo>
                  <a:pt x="0" y="640080"/>
                </a:lnTo>
                <a:lnTo>
                  <a:pt x="11219688" y="640080"/>
                </a:lnTo>
                <a:lnTo>
                  <a:pt x="11261217" y="631698"/>
                </a:lnTo>
                <a:lnTo>
                  <a:pt x="11295126" y="608838"/>
                </a:lnTo>
                <a:lnTo>
                  <a:pt x="11317986" y="574929"/>
                </a:lnTo>
                <a:lnTo>
                  <a:pt x="11326368" y="533400"/>
                </a:lnTo>
                <a:lnTo>
                  <a:pt x="11326368" y="106680"/>
                </a:lnTo>
                <a:lnTo>
                  <a:pt x="11317986" y="65151"/>
                </a:lnTo>
                <a:lnTo>
                  <a:pt x="11295126" y="31242"/>
                </a:lnTo>
                <a:lnTo>
                  <a:pt x="11261217" y="8382"/>
                </a:lnTo>
                <a:lnTo>
                  <a:pt x="11219688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0">
            <a:extLst>
              <a:ext uri="{FF2B5EF4-FFF2-40B4-BE49-F238E27FC236}">
                <a16:creationId xmlns:a16="http://schemas.microsoft.com/office/drawing/2014/main" id="{149E2CC9-8AEB-4A72-91BF-FD5063B9A164}"/>
              </a:ext>
            </a:extLst>
          </p:cNvPr>
          <p:cNvSpPr/>
          <p:nvPr/>
        </p:nvSpPr>
        <p:spPr>
          <a:xfrm>
            <a:off x="865632" y="4373879"/>
            <a:ext cx="11326495" cy="640080"/>
          </a:xfrm>
          <a:custGeom>
            <a:avLst/>
            <a:gdLst/>
            <a:ahLst/>
            <a:cxnLst/>
            <a:rect l="l" t="t" r="r" b="b"/>
            <a:pathLst>
              <a:path w="11326495" h="640079">
                <a:moveTo>
                  <a:pt x="11326368" y="106680"/>
                </a:moveTo>
                <a:lnTo>
                  <a:pt x="11326368" y="533400"/>
                </a:lnTo>
                <a:lnTo>
                  <a:pt x="11317986" y="574929"/>
                </a:lnTo>
                <a:lnTo>
                  <a:pt x="11295126" y="608838"/>
                </a:lnTo>
                <a:lnTo>
                  <a:pt x="11261217" y="631698"/>
                </a:lnTo>
                <a:lnTo>
                  <a:pt x="11219688" y="640080"/>
                </a:lnTo>
                <a:lnTo>
                  <a:pt x="0" y="640080"/>
                </a:lnTo>
                <a:lnTo>
                  <a:pt x="0" y="0"/>
                </a:lnTo>
                <a:lnTo>
                  <a:pt x="11219688" y="0"/>
                </a:lnTo>
                <a:lnTo>
                  <a:pt x="11261217" y="8382"/>
                </a:lnTo>
                <a:lnTo>
                  <a:pt x="11295126" y="31242"/>
                </a:lnTo>
                <a:lnTo>
                  <a:pt x="11317986" y="65151"/>
                </a:lnTo>
                <a:lnTo>
                  <a:pt x="11326368" y="106680"/>
                </a:lnTo>
                <a:close/>
              </a:path>
            </a:pathLst>
          </a:cu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1">
            <a:extLst>
              <a:ext uri="{FF2B5EF4-FFF2-40B4-BE49-F238E27FC236}">
                <a16:creationId xmlns:a16="http://schemas.microsoft.com/office/drawing/2014/main" id="{95F1190C-284A-4F5E-A5DD-4EE7A930BD92}"/>
              </a:ext>
            </a:extLst>
          </p:cNvPr>
          <p:cNvSpPr txBox="1"/>
          <p:nvPr/>
        </p:nvSpPr>
        <p:spPr>
          <a:xfrm>
            <a:off x="1080008" y="4416297"/>
            <a:ext cx="10661650" cy="5124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90"/>
              </a:spcBef>
              <a:tabLst>
                <a:tab pos="299720" algn="l"/>
              </a:tabLst>
            </a:pPr>
            <a:r>
              <a:rPr sz="3200" spc="-5" dirty="0">
                <a:latin typeface="Segoe UI Symbol"/>
                <a:cs typeface="Segoe UI Symbol"/>
              </a:rPr>
              <a:t>Intervenciones </a:t>
            </a:r>
            <a:r>
              <a:rPr sz="3200" spc="-10" dirty="0">
                <a:latin typeface="Segoe UI Symbol"/>
                <a:cs typeface="Segoe UI Symbol"/>
              </a:rPr>
              <a:t>ciudadanas </a:t>
            </a:r>
            <a:r>
              <a:rPr sz="3200" spc="-5" dirty="0">
                <a:latin typeface="Segoe UI Symbol"/>
                <a:cs typeface="Segoe UI Symbol"/>
              </a:rPr>
              <a:t>y </a:t>
            </a:r>
            <a:r>
              <a:rPr sz="3200" spc="-15" dirty="0">
                <a:latin typeface="Segoe UI Symbol"/>
                <a:cs typeface="Segoe UI Symbol"/>
              </a:rPr>
              <a:t>respuesta </a:t>
            </a:r>
            <a:r>
              <a:rPr sz="3200" spc="-5" dirty="0">
                <a:latin typeface="Segoe UI Symbol"/>
                <a:cs typeface="Segoe UI Symbol"/>
              </a:rPr>
              <a:t>a </a:t>
            </a:r>
            <a:r>
              <a:rPr sz="3200" spc="-20" dirty="0">
                <a:latin typeface="Segoe UI Symbol"/>
                <a:cs typeface="Segoe UI Symbol"/>
              </a:rPr>
              <a:t>cargo </a:t>
            </a:r>
            <a:r>
              <a:rPr sz="3200" spc="-5" dirty="0">
                <a:latin typeface="Segoe UI Symbol"/>
                <a:cs typeface="Segoe UI Symbol"/>
              </a:rPr>
              <a:t>de </a:t>
            </a:r>
            <a:r>
              <a:rPr sz="3200" spc="-15" dirty="0">
                <a:latin typeface="Segoe UI Symbol"/>
                <a:cs typeface="Segoe UI Symbol"/>
              </a:rPr>
              <a:t>la</a:t>
            </a:r>
            <a:r>
              <a:rPr sz="3200" spc="290" dirty="0">
                <a:latin typeface="Segoe UI Symbol"/>
                <a:cs typeface="Segoe UI Symbol"/>
              </a:rPr>
              <a:t> </a:t>
            </a:r>
            <a:r>
              <a:rPr sz="3200" spc="-5" dirty="0">
                <a:latin typeface="Segoe UI Symbol"/>
                <a:cs typeface="Segoe UI Symbol"/>
              </a:rPr>
              <a:t>mesa</a:t>
            </a:r>
            <a:endParaRPr sz="3200" dirty="0">
              <a:latin typeface="Segoe UI Symbol"/>
              <a:cs typeface="Segoe UI Symbol"/>
            </a:endParaRPr>
          </a:p>
        </p:txBody>
      </p:sp>
      <p:sp>
        <p:nvSpPr>
          <p:cNvPr id="21" name="object 22">
            <a:extLst>
              <a:ext uri="{FF2B5EF4-FFF2-40B4-BE49-F238E27FC236}">
                <a16:creationId xmlns:a16="http://schemas.microsoft.com/office/drawing/2014/main" id="{158067F8-32AB-46B2-BE54-8AB4C855C630}"/>
              </a:ext>
            </a:extLst>
          </p:cNvPr>
          <p:cNvSpPr txBox="1"/>
          <p:nvPr/>
        </p:nvSpPr>
        <p:spPr>
          <a:xfrm>
            <a:off x="7626857" y="19210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52AB4BC0-D026-456F-B2DF-1B51255D899E}"/>
              </a:ext>
            </a:extLst>
          </p:cNvPr>
          <p:cNvSpPr/>
          <p:nvPr/>
        </p:nvSpPr>
        <p:spPr>
          <a:xfrm>
            <a:off x="371061" y="2822448"/>
            <a:ext cx="491522" cy="606552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/>
              <a:t>1</a:t>
            </a:r>
            <a:endParaRPr lang="es-CO" sz="3200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51463FD9-0FA5-497A-ABA6-28A307620744}"/>
              </a:ext>
            </a:extLst>
          </p:cNvPr>
          <p:cNvSpPr/>
          <p:nvPr/>
        </p:nvSpPr>
        <p:spPr>
          <a:xfrm>
            <a:off x="371061" y="3631692"/>
            <a:ext cx="491522" cy="606552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MX" sz="3200" dirty="0"/>
              <a:t>2</a:t>
            </a:r>
            <a:endParaRPr lang="es-CO" sz="3200" dirty="0"/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ADB5D4BE-8756-4C6C-A5DD-51E3EA13F1F5}"/>
              </a:ext>
            </a:extLst>
          </p:cNvPr>
          <p:cNvSpPr/>
          <p:nvPr/>
        </p:nvSpPr>
        <p:spPr>
          <a:xfrm>
            <a:off x="369250" y="4390643"/>
            <a:ext cx="491522" cy="606552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/>
              <a:t>3</a:t>
            </a:r>
            <a:endParaRPr lang="es-CO" sz="3200" dirty="0"/>
          </a:p>
        </p:txBody>
      </p:sp>
      <p:sp>
        <p:nvSpPr>
          <p:cNvPr id="25" name="object 2">
            <a:extLst>
              <a:ext uri="{FF2B5EF4-FFF2-40B4-BE49-F238E27FC236}">
                <a16:creationId xmlns:a16="http://schemas.microsoft.com/office/drawing/2014/main" id="{D9ABCDF0-6AEE-4231-B402-2BA960720855}"/>
              </a:ext>
            </a:extLst>
          </p:cNvPr>
          <p:cNvSpPr/>
          <p:nvPr/>
        </p:nvSpPr>
        <p:spPr>
          <a:xfrm>
            <a:off x="9648622" y="4997195"/>
            <a:ext cx="2592146" cy="18787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7408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81629" y="1224737"/>
            <a:ext cx="2894330" cy="1734820"/>
          </a:xfrm>
          <a:prstGeom prst="rect">
            <a:avLst/>
          </a:prstGeom>
        </p:spPr>
        <p:txBody>
          <a:bodyPr vert="horz" wrap="square" lIns="0" tIns="83185" rIns="0" bIns="0" rtlCol="0">
            <a:spAutoFit/>
          </a:bodyPr>
          <a:lstStyle/>
          <a:p>
            <a:pPr marL="12700" marR="5080">
              <a:lnSpc>
                <a:spcPts val="4320"/>
              </a:lnSpc>
              <a:spcBef>
                <a:spcPts val="655"/>
              </a:spcBef>
            </a:pPr>
            <a:r>
              <a:rPr sz="40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C</a:t>
            </a:r>
            <a:r>
              <a:rPr sz="4000" b="1" spc="20" dirty="0">
                <a:solidFill>
                  <a:srgbClr val="860000"/>
                </a:solidFill>
                <a:latin typeface="Segoe UI Symbol"/>
                <a:cs typeface="Segoe UI Symbol"/>
              </a:rPr>
              <a:t>a</a:t>
            </a:r>
            <a:r>
              <a:rPr sz="4000" b="1" spc="-35" dirty="0">
                <a:solidFill>
                  <a:srgbClr val="860000"/>
                </a:solidFill>
                <a:latin typeface="Segoe UI Symbol"/>
                <a:cs typeface="Segoe UI Symbol"/>
              </a:rPr>
              <a:t>p</a:t>
            </a:r>
            <a:r>
              <a:rPr sz="4000" b="1" dirty="0">
                <a:solidFill>
                  <a:srgbClr val="860000"/>
                </a:solidFill>
                <a:latin typeface="Segoe UI Symbol"/>
                <a:cs typeface="Segoe UI Symbol"/>
              </a:rPr>
              <a:t>ac</a:t>
            </a:r>
            <a:r>
              <a:rPr sz="4000" b="1" spc="-20" dirty="0">
                <a:solidFill>
                  <a:srgbClr val="860000"/>
                </a:solidFill>
                <a:latin typeface="Segoe UI Symbol"/>
                <a:cs typeface="Segoe UI Symbol"/>
              </a:rPr>
              <a:t>i</a:t>
            </a:r>
            <a:r>
              <a:rPr sz="4000" b="1" dirty="0">
                <a:solidFill>
                  <a:srgbClr val="860000"/>
                </a:solidFill>
                <a:latin typeface="Segoe UI Symbol"/>
                <a:cs typeface="Segoe UI Symbol"/>
              </a:rPr>
              <a:t>tac</a:t>
            </a:r>
            <a:r>
              <a:rPr sz="4000" b="1" spc="10" dirty="0">
                <a:solidFill>
                  <a:srgbClr val="860000"/>
                </a:solidFill>
                <a:latin typeface="Segoe UI Symbol"/>
                <a:cs typeface="Segoe UI Symbol"/>
              </a:rPr>
              <a:t>i</a:t>
            </a:r>
            <a:r>
              <a:rPr sz="4000" b="1" dirty="0">
                <a:solidFill>
                  <a:srgbClr val="860000"/>
                </a:solidFill>
                <a:latin typeface="Segoe UI Symbol"/>
                <a:cs typeface="Segoe UI Symbol"/>
              </a:rPr>
              <a:t>ón  individual  </a:t>
            </a:r>
            <a:r>
              <a:rPr sz="40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de</a:t>
            </a:r>
            <a:r>
              <a:rPr sz="4000" b="1" spc="-75" dirty="0">
                <a:solidFill>
                  <a:srgbClr val="860000"/>
                </a:solidFill>
                <a:latin typeface="Segoe UI Symbol"/>
                <a:cs typeface="Segoe UI Symbol"/>
              </a:rPr>
              <a:t> </a:t>
            </a:r>
            <a:r>
              <a:rPr sz="40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Docentes</a:t>
            </a:r>
            <a:endParaRPr sz="4000" dirty="0">
              <a:solidFill>
                <a:srgbClr val="860000"/>
              </a:solidFill>
              <a:latin typeface="Segoe UI Symbol"/>
              <a:cs typeface="Segoe UI Symbo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228334" y="2756357"/>
            <a:ext cx="4981575" cy="88074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414655" marR="5080" indent="-414655" algn="r">
              <a:lnSpc>
                <a:spcPct val="100000"/>
              </a:lnSpc>
              <a:spcBef>
                <a:spcPts val="110"/>
              </a:spcBef>
              <a:buFont typeface="Wingdings"/>
              <a:buChar char=""/>
              <a:tabLst>
                <a:tab pos="414655" algn="l"/>
              </a:tabLst>
            </a:pPr>
            <a:r>
              <a:rPr sz="2800" b="1" spc="5" dirty="0">
                <a:latin typeface="Segoe UI Symbol"/>
                <a:cs typeface="Segoe UI Symbol"/>
              </a:rPr>
              <a:t>Apoyo económico </a:t>
            </a:r>
            <a:r>
              <a:rPr sz="2800" b="1" spc="10" dirty="0">
                <a:latin typeface="Segoe UI Symbol"/>
                <a:cs typeface="Segoe UI Symbol"/>
              </a:rPr>
              <a:t>anual</a:t>
            </a:r>
            <a:r>
              <a:rPr sz="2800" b="1" spc="-305" dirty="0">
                <a:latin typeface="Segoe UI Symbol"/>
                <a:cs typeface="Segoe UI Symbol"/>
              </a:rPr>
              <a:t> </a:t>
            </a:r>
            <a:r>
              <a:rPr sz="2800" b="1" spc="15" dirty="0">
                <a:latin typeface="Segoe UI Symbol"/>
                <a:cs typeface="Segoe UI Symbol"/>
              </a:rPr>
              <a:t>de</a:t>
            </a:r>
            <a:endParaRPr sz="2800" dirty="0">
              <a:latin typeface="Segoe UI Symbol"/>
              <a:cs typeface="Segoe UI Symbol"/>
            </a:endParaRPr>
          </a:p>
          <a:p>
            <a:pPr marR="11430" algn="r">
              <a:lnSpc>
                <a:spcPct val="100000"/>
              </a:lnSpc>
            </a:pPr>
            <a:r>
              <a:rPr sz="2800" b="1" dirty="0">
                <a:latin typeface="Segoe UI Symbol"/>
                <a:cs typeface="Segoe UI Symbol"/>
              </a:rPr>
              <a:t>$ </a:t>
            </a:r>
            <a:r>
              <a:rPr sz="2800" b="1" spc="5" dirty="0">
                <a:latin typeface="Segoe UI Symbol"/>
                <a:cs typeface="Segoe UI Symbol"/>
              </a:rPr>
              <a:t>1.500.000 </a:t>
            </a:r>
            <a:r>
              <a:rPr sz="2800" b="1" dirty="0">
                <a:latin typeface="Segoe UI Symbol"/>
                <a:cs typeface="Segoe UI Symbol"/>
              </a:rPr>
              <a:t>a docentes </a:t>
            </a:r>
            <a:r>
              <a:rPr sz="2800" b="1" spc="-50" dirty="0">
                <a:latin typeface="Segoe UI Symbol"/>
                <a:cs typeface="Segoe UI Symbol"/>
              </a:rPr>
              <a:t>TC </a:t>
            </a:r>
            <a:r>
              <a:rPr sz="2800" b="1" dirty="0">
                <a:latin typeface="Segoe UI Symbol"/>
                <a:cs typeface="Segoe UI Symbol"/>
              </a:rPr>
              <a:t>y</a:t>
            </a:r>
            <a:r>
              <a:rPr sz="2800" b="1" spc="-240" dirty="0">
                <a:latin typeface="Segoe UI Symbol"/>
                <a:cs typeface="Segoe UI Symbol"/>
              </a:rPr>
              <a:t> </a:t>
            </a:r>
            <a:r>
              <a:rPr sz="2800" b="1" spc="10" dirty="0">
                <a:latin typeface="Segoe UI Symbol"/>
                <a:cs typeface="Segoe UI Symbol"/>
              </a:rPr>
              <a:t>MT</a:t>
            </a:r>
            <a:endParaRPr sz="2800" dirty="0">
              <a:latin typeface="Segoe UI Symbol"/>
              <a:cs typeface="Segoe UI Symbo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32552" y="4037152"/>
            <a:ext cx="5781675" cy="4540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426720" indent="-414655">
              <a:lnSpc>
                <a:spcPct val="100000"/>
              </a:lnSpc>
              <a:spcBef>
                <a:spcPts val="110"/>
              </a:spcBef>
              <a:buFont typeface="Wingdings"/>
              <a:buChar char=""/>
              <a:tabLst>
                <a:tab pos="427355" algn="l"/>
              </a:tabLst>
            </a:pPr>
            <a:r>
              <a:rPr sz="2800" b="1" spc="5" dirty="0">
                <a:latin typeface="Segoe UI Symbol"/>
                <a:cs typeface="Segoe UI Symbol"/>
              </a:rPr>
              <a:t>Docentes </a:t>
            </a:r>
            <a:r>
              <a:rPr sz="2800" b="1" dirty="0">
                <a:latin typeface="Segoe UI Symbol"/>
                <a:cs typeface="Segoe UI Symbol"/>
              </a:rPr>
              <a:t>ocasionales $</a:t>
            </a:r>
            <a:r>
              <a:rPr sz="2800" b="1" spc="-215" dirty="0">
                <a:latin typeface="Segoe UI Symbol"/>
                <a:cs typeface="Segoe UI Symbol"/>
              </a:rPr>
              <a:t> </a:t>
            </a:r>
            <a:r>
              <a:rPr sz="2800" b="1" spc="5" dirty="0">
                <a:latin typeface="Segoe UI Symbol"/>
                <a:cs typeface="Segoe UI Symbol"/>
              </a:rPr>
              <a:t>1.000.000.</a:t>
            </a:r>
            <a:endParaRPr sz="2800">
              <a:latin typeface="Segoe UI Symbol"/>
              <a:cs typeface="Segoe UI Symbo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2066544"/>
            <a:ext cx="1085215" cy="741045"/>
          </a:xfrm>
          <a:custGeom>
            <a:avLst/>
            <a:gdLst/>
            <a:ahLst/>
            <a:cxnLst/>
            <a:rect l="l" t="t" r="r" b="b"/>
            <a:pathLst>
              <a:path w="1085215" h="741044">
                <a:moveTo>
                  <a:pt x="1085087" y="0"/>
                </a:moveTo>
                <a:lnTo>
                  <a:pt x="499896" y="0"/>
                </a:lnTo>
                <a:lnTo>
                  <a:pt x="0" y="610400"/>
                </a:lnTo>
                <a:lnTo>
                  <a:pt x="0" y="740663"/>
                </a:lnTo>
                <a:lnTo>
                  <a:pt x="478509" y="740663"/>
                </a:lnTo>
                <a:lnTo>
                  <a:pt x="108508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1331975"/>
            <a:ext cx="1085215" cy="741045"/>
          </a:xfrm>
          <a:custGeom>
            <a:avLst/>
            <a:gdLst/>
            <a:ahLst/>
            <a:cxnLst/>
            <a:rect l="l" t="t" r="r" b="b"/>
            <a:pathLst>
              <a:path w="1085215" h="741044">
                <a:moveTo>
                  <a:pt x="478509" y="0"/>
                </a:moveTo>
                <a:lnTo>
                  <a:pt x="0" y="0"/>
                </a:lnTo>
                <a:lnTo>
                  <a:pt x="0" y="130263"/>
                </a:lnTo>
                <a:lnTo>
                  <a:pt x="499896" y="740663"/>
                </a:lnTo>
                <a:lnTo>
                  <a:pt x="1085087" y="740663"/>
                </a:lnTo>
                <a:lnTo>
                  <a:pt x="478509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52855" y="2039111"/>
            <a:ext cx="1143000" cy="741045"/>
          </a:xfrm>
          <a:custGeom>
            <a:avLst/>
            <a:gdLst/>
            <a:ahLst/>
            <a:cxnLst/>
            <a:rect l="l" t="t" r="r" b="b"/>
            <a:pathLst>
              <a:path w="1143000" h="741044">
                <a:moveTo>
                  <a:pt x="1143000" y="0"/>
                </a:moveTo>
                <a:lnTo>
                  <a:pt x="606552" y="0"/>
                </a:lnTo>
                <a:lnTo>
                  <a:pt x="0" y="740663"/>
                </a:lnTo>
                <a:lnTo>
                  <a:pt x="536447" y="740663"/>
                </a:lnTo>
                <a:lnTo>
                  <a:pt x="1143000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52855" y="1304544"/>
            <a:ext cx="1143000" cy="744220"/>
          </a:xfrm>
          <a:custGeom>
            <a:avLst/>
            <a:gdLst/>
            <a:ahLst/>
            <a:cxnLst/>
            <a:rect l="l" t="t" r="r" b="b"/>
            <a:pathLst>
              <a:path w="1143000" h="744219">
                <a:moveTo>
                  <a:pt x="533907" y="0"/>
                </a:moveTo>
                <a:lnTo>
                  <a:pt x="0" y="0"/>
                </a:lnTo>
                <a:lnTo>
                  <a:pt x="609091" y="743711"/>
                </a:lnTo>
                <a:lnTo>
                  <a:pt x="1143000" y="743711"/>
                </a:lnTo>
                <a:lnTo>
                  <a:pt x="533907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520952" y="2042160"/>
            <a:ext cx="1183005" cy="744220"/>
          </a:xfrm>
          <a:custGeom>
            <a:avLst/>
            <a:gdLst/>
            <a:ahLst/>
            <a:cxnLst/>
            <a:rect l="l" t="t" r="r" b="b"/>
            <a:pathLst>
              <a:path w="1183005" h="744219">
                <a:moveTo>
                  <a:pt x="1182623" y="0"/>
                </a:moveTo>
                <a:lnTo>
                  <a:pt x="609091" y="0"/>
                </a:lnTo>
                <a:lnTo>
                  <a:pt x="0" y="743712"/>
                </a:lnTo>
                <a:lnTo>
                  <a:pt x="573531" y="743712"/>
                </a:lnTo>
                <a:lnTo>
                  <a:pt x="1182623" y="0"/>
                </a:lnTo>
                <a:close/>
              </a:path>
            </a:pathLst>
          </a:custGeom>
          <a:solidFill>
            <a:srgbClr val="960A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20952" y="1310639"/>
            <a:ext cx="1183005" cy="741045"/>
          </a:xfrm>
          <a:custGeom>
            <a:avLst/>
            <a:gdLst/>
            <a:ahLst/>
            <a:cxnLst/>
            <a:rect l="l" t="t" r="r" b="b"/>
            <a:pathLst>
              <a:path w="1183005" h="741044">
                <a:moveTo>
                  <a:pt x="576072" y="0"/>
                </a:moveTo>
                <a:lnTo>
                  <a:pt x="0" y="0"/>
                </a:lnTo>
                <a:lnTo>
                  <a:pt x="606552" y="740663"/>
                </a:lnTo>
                <a:lnTo>
                  <a:pt x="1182623" y="740663"/>
                </a:lnTo>
                <a:lnTo>
                  <a:pt x="576072" y="0"/>
                </a:lnTo>
                <a:close/>
              </a:path>
            </a:pathLst>
          </a:custGeom>
          <a:solidFill>
            <a:srgbClr val="960A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137647" y="5077967"/>
            <a:ext cx="1005840" cy="1015365"/>
          </a:xfrm>
          <a:custGeom>
            <a:avLst/>
            <a:gdLst/>
            <a:ahLst/>
            <a:cxnLst/>
            <a:rect l="l" t="t" r="r" b="b"/>
            <a:pathLst>
              <a:path w="1005840" h="1015364">
                <a:moveTo>
                  <a:pt x="0" y="1014983"/>
                </a:moveTo>
                <a:lnTo>
                  <a:pt x="1005840" y="1014983"/>
                </a:lnTo>
                <a:lnTo>
                  <a:pt x="1005840" y="0"/>
                </a:lnTo>
                <a:lnTo>
                  <a:pt x="0" y="0"/>
                </a:lnTo>
                <a:lnTo>
                  <a:pt x="0" y="1014983"/>
                </a:lnTo>
                <a:close/>
              </a:path>
            </a:pathLst>
          </a:custGeom>
          <a:solidFill>
            <a:srgbClr val="960A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918447" y="5077967"/>
            <a:ext cx="1115695" cy="1015365"/>
          </a:xfrm>
          <a:custGeom>
            <a:avLst/>
            <a:gdLst/>
            <a:ahLst/>
            <a:cxnLst/>
            <a:rect l="l" t="t" r="r" b="b"/>
            <a:pathLst>
              <a:path w="1115695" h="1015364">
                <a:moveTo>
                  <a:pt x="0" y="1014983"/>
                </a:moveTo>
                <a:lnTo>
                  <a:pt x="1115568" y="1014983"/>
                </a:lnTo>
                <a:lnTo>
                  <a:pt x="1115568" y="0"/>
                </a:lnTo>
                <a:lnTo>
                  <a:pt x="0" y="0"/>
                </a:lnTo>
                <a:lnTo>
                  <a:pt x="0" y="1014983"/>
                </a:lnTo>
                <a:close/>
              </a:path>
            </a:pathLst>
          </a:custGeom>
          <a:solidFill>
            <a:srgbClr val="960A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998711" y="5070449"/>
            <a:ext cx="200787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31900" algn="l"/>
              </a:tabLst>
            </a:pPr>
            <a:r>
              <a:rPr sz="6000" dirty="0">
                <a:solidFill>
                  <a:srgbClr val="FFFFFF"/>
                </a:solidFill>
                <a:latin typeface="Segoe UI Symbol"/>
                <a:cs typeface="Segoe UI Symbol"/>
              </a:rPr>
              <a:t>👩	👨</a:t>
            </a:r>
            <a:endParaRPr sz="6000" dirty="0">
              <a:latin typeface="Segoe UI Symbol"/>
              <a:cs typeface="Segoe UI Symbo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860797" y="4885131"/>
            <a:ext cx="3930650" cy="113184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829"/>
              </a:lnSpc>
              <a:spcBef>
                <a:spcPts val="95"/>
              </a:spcBef>
            </a:pPr>
            <a:r>
              <a:rPr sz="3200" b="1" spc="5" dirty="0">
                <a:solidFill>
                  <a:srgbClr val="9E0000"/>
                </a:solidFill>
                <a:latin typeface="Lucida Sans"/>
                <a:cs typeface="Lucida Sans"/>
              </a:rPr>
              <a:t>Total</a:t>
            </a:r>
            <a:r>
              <a:rPr sz="3200" b="1" spc="-114" dirty="0">
                <a:solidFill>
                  <a:srgbClr val="9E0000"/>
                </a:solidFill>
                <a:latin typeface="Lucida Sans"/>
                <a:cs typeface="Lucida Sans"/>
              </a:rPr>
              <a:t> </a:t>
            </a:r>
            <a:r>
              <a:rPr sz="3200" b="1" spc="-10" dirty="0">
                <a:solidFill>
                  <a:srgbClr val="9E0000"/>
                </a:solidFill>
                <a:latin typeface="Lucida Sans"/>
                <a:cs typeface="Lucida Sans"/>
              </a:rPr>
              <a:t>beneficiarios</a:t>
            </a:r>
            <a:endParaRPr sz="3200" dirty="0">
              <a:latin typeface="Lucida Sans"/>
              <a:cs typeface="Lucida Sans"/>
            </a:endParaRPr>
          </a:p>
          <a:p>
            <a:pPr marL="822960" algn="ctr">
              <a:lnSpc>
                <a:spcPts val="5270"/>
              </a:lnSpc>
            </a:pPr>
            <a:r>
              <a:rPr sz="4400" b="1" spc="-5" dirty="0">
                <a:solidFill>
                  <a:srgbClr val="9E0000"/>
                </a:solidFill>
                <a:latin typeface="Lucida Sans"/>
                <a:cs typeface="Lucida Sans"/>
              </a:rPr>
              <a:t>24</a:t>
            </a:r>
            <a:r>
              <a:rPr lang="es-MX" sz="4400" b="1" spc="-5" dirty="0">
                <a:solidFill>
                  <a:srgbClr val="9E0000"/>
                </a:solidFill>
                <a:latin typeface="Lucida Sans"/>
                <a:cs typeface="Lucida Sans"/>
              </a:rPr>
              <a:t>4</a:t>
            </a:r>
            <a:r>
              <a:rPr sz="3200" b="1" spc="-5" dirty="0" err="1">
                <a:solidFill>
                  <a:srgbClr val="767070"/>
                </a:solidFill>
                <a:latin typeface="Lucida Sans"/>
                <a:cs typeface="Lucida Sans"/>
              </a:rPr>
              <a:t>docentes</a:t>
            </a:r>
            <a:endParaRPr sz="3200" dirty="0">
              <a:latin typeface="Lucida Sans"/>
              <a:cs typeface="Lucida Sans"/>
            </a:endParaRPr>
          </a:p>
        </p:txBody>
      </p:sp>
      <p:sp>
        <p:nvSpPr>
          <p:cNvPr id="16" name="object 22">
            <a:extLst>
              <a:ext uri="{FF2B5EF4-FFF2-40B4-BE49-F238E27FC236}">
                <a16:creationId xmlns:a16="http://schemas.microsoft.com/office/drawing/2014/main" id="{21A84B29-7E93-42BE-B4F9-683D48455934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27A18E97-CE5A-4EE0-AB2C-3275EE50B12A}"/>
              </a:ext>
            </a:extLst>
          </p:cNvPr>
          <p:cNvSpPr/>
          <p:nvPr/>
        </p:nvSpPr>
        <p:spPr>
          <a:xfrm>
            <a:off x="240632" y="2872403"/>
            <a:ext cx="6156960" cy="1284842"/>
          </a:xfrm>
          <a:custGeom>
            <a:avLst/>
            <a:gdLst/>
            <a:ahLst/>
            <a:cxnLst/>
            <a:rect l="l" t="t" r="r" b="b"/>
            <a:pathLst>
              <a:path w="6156960" h="1588135">
                <a:moveTo>
                  <a:pt x="5892292" y="0"/>
                </a:moveTo>
                <a:lnTo>
                  <a:pt x="0" y="0"/>
                </a:lnTo>
                <a:lnTo>
                  <a:pt x="0" y="1588008"/>
                </a:lnTo>
                <a:lnTo>
                  <a:pt x="5892292" y="1588008"/>
                </a:lnTo>
                <a:lnTo>
                  <a:pt x="5939867" y="1583744"/>
                </a:lnTo>
                <a:lnTo>
                  <a:pt x="5984645" y="1571450"/>
                </a:lnTo>
                <a:lnTo>
                  <a:pt x="6025877" y="1551874"/>
                </a:lnTo>
                <a:lnTo>
                  <a:pt x="6062816" y="1525763"/>
                </a:lnTo>
                <a:lnTo>
                  <a:pt x="6094715" y="1493864"/>
                </a:lnTo>
                <a:lnTo>
                  <a:pt x="6120826" y="1456925"/>
                </a:lnTo>
                <a:lnTo>
                  <a:pt x="6140402" y="1415693"/>
                </a:lnTo>
                <a:lnTo>
                  <a:pt x="6152696" y="1370915"/>
                </a:lnTo>
                <a:lnTo>
                  <a:pt x="6156960" y="1323340"/>
                </a:lnTo>
                <a:lnTo>
                  <a:pt x="6156960" y="264668"/>
                </a:lnTo>
                <a:lnTo>
                  <a:pt x="6152696" y="217092"/>
                </a:lnTo>
                <a:lnTo>
                  <a:pt x="6140402" y="172314"/>
                </a:lnTo>
                <a:lnTo>
                  <a:pt x="6120826" y="131082"/>
                </a:lnTo>
                <a:lnTo>
                  <a:pt x="6094715" y="94143"/>
                </a:lnTo>
                <a:lnTo>
                  <a:pt x="6062816" y="62244"/>
                </a:lnTo>
                <a:lnTo>
                  <a:pt x="6025877" y="36133"/>
                </a:lnTo>
                <a:lnTo>
                  <a:pt x="5984645" y="16557"/>
                </a:lnTo>
                <a:lnTo>
                  <a:pt x="5939867" y="4263"/>
                </a:lnTo>
                <a:lnTo>
                  <a:pt x="5892292" y="0"/>
                </a:lnTo>
                <a:close/>
              </a:path>
            </a:pathLst>
          </a:custGeom>
          <a:solidFill>
            <a:srgbClr val="860000"/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" name="object 22">
            <a:extLst>
              <a:ext uri="{FF2B5EF4-FFF2-40B4-BE49-F238E27FC236}">
                <a16:creationId xmlns:a16="http://schemas.microsoft.com/office/drawing/2014/main" id="{13819F77-5939-432B-B373-7D6614A5B781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6419A82-85D4-4B8E-8247-94454F59A431}"/>
              </a:ext>
            </a:extLst>
          </p:cNvPr>
          <p:cNvSpPr/>
          <p:nvPr/>
        </p:nvSpPr>
        <p:spPr>
          <a:xfrm>
            <a:off x="-89985" y="142656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02920" marR="5080" indent="-635" algn="ctr">
              <a:lnSpc>
                <a:spcPct val="100000"/>
              </a:lnSpc>
              <a:spcBef>
                <a:spcPts val="110"/>
              </a:spcBef>
            </a:pPr>
            <a:r>
              <a:rPr lang="es-MX" sz="2400" b="1" dirty="0">
                <a:solidFill>
                  <a:srgbClr val="860000"/>
                </a:solidFill>
                <a:latin typeface="Lucida Sans"/>
                <a:cs typeface="Lucida Sans"/>
              </a:rPr>
              <a:t>PY4. </a:t>
            </a:r>
            <a:r>
              <a:rPr lang="es-CO" sz="2400" b="1" dirty="0">
                <a:solidFill>
                  <a:srgbClr val="860000"/>
                </a:solidFill>
                <a:latin typeface="Lucida Sans"/>
              </a:rPr>
              <a:t>Autoevaluación permanente de programas de pregrado y postgrados </a:t>
            </a:r>
            <a:endParaRPr lang="es-MX" sz="2400" b="1" dirty="0">
              <a:solidFill>
                <a:srgbClr val="860000"/>
              </a:solidFill>
              <a:latin typeface="Lucida Sans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B803047-5542-4DDD-9FDB-7DEC8FEF4C27}"/>
              </a:ext>
            </a:extLst>
          </p:cNvPr>
          <p:cNvSpPr/>
          <p:nvPr/>
        </p:nvSpPr>
        <p:spPr>
          <a:xfrm>
            <a:off x="301592" y="3053400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0"/>
              </a:spcBef>
            </a:pPr>
            <a:r>
              <a:rPr lang="es-MX" sz="2000" dirty="0">
                <a:solidFill>
                  <a:schemeClr val="bg1"/>
                </a:solidFill>
                <a:latin typeface="Segoe UI Symbol"/>
                <a:cs typeface="Segoe UI Symbol"/>
              </a:rPr>
              <a:t>Implementar </a:t>
            </a:r>
            <a:r>
              <a:rPr lang="es-MX" sz="2000" spc="-10" dirty="0">
                <a:solidFill>
                  <a:schemeClr val="bg1"/>
                </a:solidFill>
                <a:latin typeface="Segoe UI Symbol"/>
                <a:cs typeface="Segoe UI Symbol"/>
              </a:rPr>
              <a:t>procesos  </a:t>
            </a:r>
            <a:r>
              <a:rPr lang="es-MX" sz="2000" spc="-5" dirty="0">
                <a:solidFill>
                  <a:schemeClr val="bg1"/>
                </a:solidFill>
                <a:latin typeface="Segoe UI Symbol"/>
                <a:cs typeface="Segoe UI Symbol"/>
              </a:rPr>
              <a:t>de autoevaluación </a:t>
            </a:r>
            <a:r>
              <a:rPr lang="es-MX" sz="2000" dirty="0">
                <a:solidFill>
                  <a:schemeClr val="bg1"/>
                </a:solidFill>
                <a:latin typeface="Segoe UI Symbol"/>
                <a:cs typeface="Segoe UI Symbol"/>
              </a:rPr>
              <a:t>permanentes  </a:t>
            </a:r>
            <a:r>
              <a:rPr lang="es-MX" sz="2000" spc="-5" dirty="0">
                <a:solidFill>
                  <a:schemeClr val="bg1"/>
                </a:solidFill>
                <a:latin typeface="Segoe UI Symbol"/>
                <a:cs typeface="Segoe UI Symbol"/>
              </a:rPr>
              <a:t>que </a:t>
            </a:r>
            <a:r>
              <a:rPr lang="es-MX" sz="2000" dirty="0">
                <a:solidFill>
                  <a:schemeClr val="bg1"/>
                </a:solidFill>
                <a:latin typeface="Segoe UI Symbol"/>
                <a:cs typeface="Segoe UI Symbol"/>
              </a:rPr>
              <a:t>conduzcan al </a:t>
            </a:r>
            <a:r>
              <a:rPr lang="es-MX" sz="2000" spc="-5" dirty="0">
                <a:solidFill>
                  <a:schemeClr val="bg1"/>
                </a:solidFill>
                <a:latin typeface="Segoe UI Symbol"/>
                <a:cs typeface="Segoe UI Symbol"/>
              </a:rPr>
              <a:t>mejoramiento</a:t>
            </a:r>
            <a:r>
              <a:rPr lang="es-MX" sz="2000" spc="-120" dirty="0">
                <a:solidFill>
                  <a:schemeClr val="bg1"/>
                </a:solidFill>
                <a:latin typeface="Segoe UI Symbol"/>
                <a:cs typeface="Segoe UI Symbol"/>
              </a:rPr>
              <a:t> </a:t>
            </a:r>
            <a:r>
              <a:rPr lang="es-MX" sz="2000" spc="-5" dirty="0">
                <a:solidFill>
                  <a:schemeClr val="bg1"/>
                </a:solidFill>
                <a:latin typeface="Segoe UI Symbol"/>
                <a:cs typeface="Segoe UI Symbol"/>
              </a:rPr>
              <a:t>de  la</a:t>
            </a:r>
            <a:r>
              <a:rPr lang="es-MX" sz="2000" spc="-15" dirty="0">
                <a:solidFill>
                  <a:schemeClr val="bg1"/>
                </a:solidFill>
                <a:latin typeface="Segoe UI Symbol"/>
                <a:cs typeface="Segoe UI Symbol"/>
              </a:rPr>
              <a:t> </a:t>
            </a:r>
            <a:r>
              <a:rPr lang="es-MX" sz="2000" dirty="0">
                <a:solidFill>
                  <a:schemeClr val="bg1"/>
                </a:solidFill>
                <a:latin typeface="Segoe UI Symbol"/>
                <a:cs typeface="Segoe UI Symbol"/>
              </a:rPr>
              <a:t>calidad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F76A423-C9CE-4EDF-9F95-AE015C60872C}"/>
              </a:ext>
            </a:extLst>
          </p:cNvPr>
          <p:cNvSpPr/>
          <p:nvPr/>
        </p:nvSpPr>
        <p:spPr>
          <a:xfrm>
            <a:off x="240632" y="2410738"/>
            <a:ext cx="1683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OBJETIVO: </a:t>
            </a:r>
            <a:endParaRPr lang="es-CO" sz="2400" dirty="0">
              <a:solidFill>
                <a:srgbClr val="860000"/>
              </a:solidFill>
            </a:endParaRPr>
          </a:p>
        </p:txBody>
      </p:sp>
      <p:sp>
        <p:nvSpPr>
          <p:cNvPr id="17" name="object 14">
            <a:extLst>
              <a:ext uri="{FF2B5EF4-FFF2-40B4-BE49-F238E27FC236}">
                <a16:creationId xmlns:a16="http://schemas.microsoft.com/office/drawing/2014/main" id="{2F0A3C45-0B5B-43BA-B15B-C72390C22A33}"/>
              </a:ext>
            </a:extLst>
          </p:cNvPr>
          <p:cNvSpPr txBox="1"/>
          <p:nvPr/>
        </p:nvSpPr>
        <p:spPr>
          <a:xfrm>
            <a:off x="7241246" y="3561231"/>
            <a:ext cx="4246245" cy="1569720"/>
          </a:xfrm>
          <a:prstGeom prst="rect">
            <a:avLst/>
          </a:prstGeom>
          <a:ln w="6096">
            <a:solidFill>
              <a:srgbClr val="EC7C30"/>
            </a:solidFill>
          </a:ln>
        </p:spPr>
        <p:txBody>
          <a:bodyPr vert="horz" wrap="square" lIns="0" tIns="42545" rIns="0" bIns="0" rtlCol="0">
            <a:spAutoFit/>
          </a:bodyPr>
          <a:lstStyle/>
          <a:p>
            <a:pPr marL="92710" marR="303530">
              <a:lnSpc>
                <a:spcPct val="100000"/>
              </a:lnSpc>
              <a:spcBef>
                <a:spcPts val="335"/>
              </a:spcBef>
            </a:pPr>
            <a:r>
              <a:rPr sz="1600" spc="-25" dirty="0">
                <a:solidFill>
                  <a:srgbClr val="860000"/>
                </a:solidFill>
                <a:latin typeface="Arial"/>
                <a:cs typeface="Arial"/>
              </a:rPr>
              <a:t>Talleres </a:t>
            </a:r>
            <a:r>
              <a:rPr sz="1600" spc="-5" dirty="0">
                <a:solidFill>
                  <a:srgbClr val="860000"/>
                </a:solidFill>
                <a:latin typeface="Arial"/>
                <a:cs typeface="Arial"/>
              </a:rPr>
              <a:t>de </a:t>
            </a:r>
            <a:r>
              <a:rPr sz="1600" dirty="0">
                <a:solidFill>
                  <a:srgbClr val="860000"/>
                </a:solidFill>
                <a:latin typeface="Arial"/>
                <a:cs typeface="Arial"/>
              </a:rPr>
              <a:t>Análisis de </a:t>
            </a:r>
            <a:r>
              <a:rPr sz="1600" spc="5" dirty="0">
                <a:solidFill>
                  <a:srgbClr val="860000"/>
                </a:solidFill>
                <a:latin typeface="Arial"/>
                <a:cs typeface="Arial"/>
              </a:rPr>
              <a:t>información </a:t>
            </a:r>
            <a:r>
              <a:rPr sz="1600" dirty="0">
                <a:solidFill>
                  <a:srgbClr val="860000"/>
                </a:solidFill>
                <a:latin typeface="Arial"/>
                <a:cs typeface="Arial"/>
              </a:rPr>
              <a:t>de  producción de juicios de </a:t>
            </a:r>
            <a:r>
              <a:rPr sz="1600" spc="-5" dirty="0">
                <a:solidFill>
                  <a:srgbClr val="860000"/>
                </a:solidFill>
                <a:latin typeface="Arial"/>
                <a:cs typeface="Arial"/>
              </a:rPr>
              <a:t>valor; </a:t>
            </a:r>
            <a:r>
              <a:rPr sz="1600" spc="-25" dirty="0">
                <a:solidFill>
                  <a:srgbClr val="860000"/>
                </a:solidFill>
                <a:latin typeface="Arial"/>
                <a:cs typeface="Arial"/>
              </a:rPr>
              <a:t>Talleres </a:t>
            </a:r>
            <a:r>
              <a:rPr sz="1600" dirty="0">
                <a:solidFill>
                  <a:srgbClr val="860000"/>
                </a:solidFill>
                <a:latin typeface="Arial"/>
                <a:cs typeface="Arial"/>
              </a:rPr>
              <a:t>de  socialización </a:t>
            </a:r>
            <a:r>
              <a:rPr sz="1600" spc="-5" dirty="0">
                <a:solidFill>
                  <a:srgbClr val="860000"/>
                </a:solidFill>
                <a:latin typeface="Arial"/>
                <a:cs typeface="Arial"/>
              </a:rPr>
              <a:t>de resultados;</a:t>
            </a:r>
            <a:r>
              <a:rPr sz="1600" spc="-130" dirty="0">
                <a:solidFill>
                  <a:srgbClr val="86000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860000"/>
                </a:solidFill>
                <a:latin typeface="Arial"/>
                <a:cs typeface="Arial"/>
              </a:rPr>
              <a:t>conocimientos  </a:t>
            </a:r>
            <a:r>
              <a:rPr sz="1600" spc="-5" dirty="0">
                <a:solidFill>
                  <a:srgbClr val="860000"/>
                </a:solidFill>
                <a:latin typeface="Arial"/>
                <a:cs typeface="Arial"/>
              </a:rPr>
              <a:t>de referencias; asesorías de pares  colaborativos; reproducción </a:t>
            </a:r>
            <a:r>
              <a:rPr sz="1600" dirty="0">
                <a:solidFill>
                  <a:srgbClr val="860000"/>
                </a:solidFill>
                <a:latin typeface="Arial"/>
                <a:cs typeface="Arial"/>
              </a:rPr>
              <a:t>de material;  </a:t>
            </a:r>
            <a:r>
              <a:rPr sz="1600" spc="-5" dirty="0">
                <a:solidFill>
                  <a:srgbClr val="860000"/>
                </a:solidFill>
                <a:latin typeface="Arial"/>
                <a:cs typeface="Arial"/>
              </a:rPr>
              <a:t>asesoría en </a:t>
            </a:r>
            <a:r>
              <a:rPr sz="1600" dirty="0">
                <a:solidFill>
                  <a:srgbClr val="860000"/>
                </a:solidFill>
                <a:latin typeface="Arial"/>
                <a:cs typeface="Arial"/>
              </a:rPr>
              <a:t>documentos</a:t>
            </a:r>
            <a:r>
              <a:rPr sz="1600" spc="-75" dirty="0">
                <a:solidFill>
                  <a:srgbClr val="860000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860000"/>
                </a:solidFill>
                <a:latin typeface="Arial"/>
                <a:cs typeface="Arial"/>
              </a:rPr>
              <a:t>maestros,etc.</a:t>
            </a:r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id="{08F7E48D-A2C2-4CD5-91D7-DDDB771DD57C}"/>
              </a:ext>
            </a:extLst>
          </p:cNvPr>
          <p:cNvSpPr txBox="1"/>
          <p:nvPr/>
        </p:nvSpPr>
        <p:spPr>
          <a:xfrm>
            <a:off x="7066749" y="1426568"/>
            <a:ext cx="3947160" cy="149143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s-MX" sz="1600" dirty="0">
                <a:latin typeface="Lucida Sans"/>
                <a:cs typeface="Lucida Sans"/>
              </a:rPr>
              <a:t>Durante el año 2019 se mantuvo el proceso de autoevaluación permanente en cada programa y brindando asesorías en todo lo correspondiente a la renovación de sus registros calificados </a:t>
            </a:r>
            <a:endParaRPr sz="1600" dirty="0">
              <a:latin typeface="Lucida Sans"/>
              <a:cs typeface="Lucida Sans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0596D955-4E21-4EB9-B462-065F4ED326CF}"/>
              </a:ext>
            </a:extLst>
          </p:cNvPr>
          <p:cNvSpPr/>
          <p:nvPr/>
        </p:nvSpPr>
        <p:spPr>
          <a:xfrm>
            <a:off x="738117" y="4338242"/>
            <a:ext cx="6096000" cy="24482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 el año </a:t>
            </a:r>
            <a:r>
              <a:rPr lang="es-CO" dirty="0">
                <a:solidFill>
                  <a:srgbClr val="86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recibieron 19 Resoluciones por parte del MEN de las cuales:</a:t>
            </a:r>
            <a:b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s-CO" dirty="0">
                <a:solidFill>
                  <a:srgbClr val="86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Cuatro (4)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corresponden a otorgamiento a Registro Calificado por primera vez.</a:t>
            </a:r>
            <a:b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dirty="0">
                <a:solidFill>
                  <a:srgbClr val="86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Once (11)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corresponden a Renovación de Registro Calificado </a:t>
            </a:r>
            <a:b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CO" dirty="0">
                <a:solidFill>
                  <a:srgbClr val="86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Cuatro (4) </a:t>
            </a: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corresponden a modificaciones del Registro Calificado 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630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B097C1C-EC10-42E1-8673-6F1A8367A6BB}"/>
              </a:ext>
            </a:extLst>
          </p:cNvPr>
          <p:cNvSpPr/>
          <p:nvPr/>
        </p:nvSpPr>
        <p:spPr>
          <a:xfrm>
            <a:off x="607699" y="3272384"/>
            <a:ext cx="6096000" cy="215193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CO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el 2019 se cuenta con 15 programas acreditados y 27 Programas Acreditables en la sede principal de Neiva. De esta forma, se superó la meta del proyecto del 40% y se obtuvo un porcentaje del 55.55% de programas acreditados sobre programas acreditables en la sede Neiva. Todo esto con el fin de la Renovación de la Acreditación de Alta Calidad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BED36DB-12CE-4540-901B-E93CAA9C3AF2}"/>
              </a:ext>
            </a:extLst>
          </p:cNvPr>
          <p:cNvPicPr/>
          <p:nvPr/>
        </p:nvPicPr>
        <p:blipFill rotWithShape="1">
          <a:blip r:embed="rId2"/>
          <a:srcRect l="33435" t="25659" r="32281" b="26041"/>
          <a:stretch/>
        </p:blipFill>
        <p:spPr bwMode="auto">
          <a:xfrm>
            <a:off x="7579747" y="2056233"/>
            <a:ext cx="4004554" cy="3565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983BF566-2E23-4B50-9D41-CC65A99BEB96}"/>
              </a:ext>
            </a:extLst>
          </p:cNvPr>
          <p:cNvSpPr/>
          <p:nvPr/>
        </p:nvSpPr>
        <p:spPr>
          <a:xfrm>
            <a:off x="-89985" y="1594568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02920" marR="5080" indent="-635" algn="ctr">
              <a:lnSpc>
                <a:spcPct val="100000"/>
              </a:lnSpc>
              <a:spcBef>
                <a:spcPts val="110"/>
              </a:spcBef>
            </a:pPr>
            <a:r>
              <a:rPr lang="es-MX" sz="2800" b="1" dirty="0">
                <a:solidFill>
                  <a:srgbClr val="860000"/>
                </a:solidFill>
                <a:latin typeface="Lucida Sans"/>
                <a:cs typeface="Lucida Sans"/>
              </a:rPr>
              <a:t>PY5. </a:t>
            </a:r>
            <a:r>
              <a:rPr lang="es-CO" sz="2800" b="1" dirty="0">
                <a:solidFill>
                  <a:srgbClr val="860000"/>
                </a:solidFill>
                <a:latin typeface="Lucida Sans"/>
              </a:rPr>
              <a:t>Acreditación Institucional </a:t>
            </a:r>
            <a:endParaRPr lang="es-MX" sz="2800" b="1" dirty="0">
              <a:solidFill>
                <a:srgbClr val="860000"/>
              </a:solidFill>
              <a:latin typeface="Lucida Sans"/>
            </a:endParaRPr>
          </a:p>
        </p:txBody>
      </p:sp>
      <p:sp>
        <p:nvSpPr>
          <p:cNvPr id="6" name="Flecha: curvada hacia la izquierda 5">
            <a:extLst>
              <a:ext uri="{FF2B5EF4-FFF2-40B4-BE49-F238E27FC236}">
                <a16:creationId xmlns:a16="http://schemas.microsoft.com/office/drawing/2014/main" id="{632886A8-E078-4940-AC81-51C207A6AABE}"/>
              </a:ext>
            </a:extLst>
          </p:cNvPr>
          <p:cNvSpPr/>
          <p:nvPr/>
        </p:nvSpPr>
        <p:spPr>
          <a:xfrm>
            <a:off x="5820227" y="1825400"/>
            <a:ext cx="731520" cy="1216152"/>
          </a:xfrm>
          <a:prstGeom prst="curvedLeftArrow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7" name="object 22">
            <a:extLst>
              <a:ext uri="{FF2B5EF4-FFF2-40B4-BE49-F238E27FC236}">
                <a16:creationId xmlns:a16="http://schemas.microsoft.com/office/drawing/2014/main" id="{0C41A957-168D-4EBB-89E3-73C6071DC6E2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11491640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BC140A9-6E9B-4905-911E-428B396C42DD}"/>
              </a:ext>
            </a:extLst>
          </p:cNvPr>
          <p:cNvSpPr/>
          <p:nvPr/>
        </p:nvSpPr>
        <p:spPr>
          <a:xfrm>
            <a:off x="0" y="1543870"/>
            <a:ext cx="71547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2920" marR="5080" indent="-635" algn="ctr">
              <a:lnSpc>
                <a:spcPct val="100000"/>
              </a:lnSpc>
              <a:spcBef>
                <a:spcPts val="110"/>
              </a:spcBef>
            </a:pPr>
            <a:r>
              <a:rPr lang="es-MX" sz="2400" b="1" dirty="0">
                <a:solidFill>
                  <a:srgbClr val="860000"/>
                </a:solidFill>
                <a:latin typeface="Lucida Sans"/>
              </a:rPr>
              <a:t>PY7 .</a:t>
            </a:r>
            <a:r>
              <a:rPr lang="es-MX" b="1" dirty="0">
                <a:solidFill>
                  <a:srgbClr val="860000"/>
                </a:solidFill>
                <a:latin typeface="Lucida Sans"/>
                <a:cs typeface="Lucida Sans"/>
              </a:rPr>
              <a:t> </a:t>
            </a:r>
            <a:r>
              <a:rPr lang="es-CO" sz="2400" b="1" dirty="0">
                <a:solidFill>
                  <a:srgbClr val="860000"/>
                </a:solidFill>
                <a:latin typeface="Lucida Sans"/>
              </a:rPr>
              <a:t>Fortalecimiento de los vínculos Universidad – Egresados</a:t>
            </a:r>
            <a:endParaRPr lang="es-MX" sz="2400" b="1" dirty="0">
              <a:solidFill>
                <a:srgbClr val="860000"/>
              </a:solidFill>
              <a:latin typeface="Lucida Sans"/>
            </a:endParaRPr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EA0D2072-061F-4DFF-9A0F-78857FF13C98}"/>
              </a:ext>
            </a:extLst>
          </p:cNvPr>
          <p:cNvSpPr txBox="1"/>
          <p:nvPr/>
        </p:nvSpPr>
        <p:spPr>
          <a:xfrm>
            <a:off x="690232" y="2542256"/>
            <a:ext cx="141795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solidFill>
                  <a:srgbClr val="860000"/>
                </a:solidFill>
                <a:latin typeface="Segoe UI Symbol"/>
                <a:cs typeface="Segoe UI Symbol"/>
              </a:rPr>
              <a:t>OB</a:t>
            </a:r>
            <a:r>
              <a:rPr sz="2400" b="1" dirty="0">
                <a:solidFill>
                  <a:srgbClr val="860000"/>
                </a:solidFill>
                <a:latin typeface="Segoe UI Symbol"/>
                <a:cs typeface="Segoe UI Symbol"/>
              </a:rPr>
              <a:t>J</a:t>
            </a:r>
            <a:r>
              <a:rPr sz="2400" b="1" spc="10" dirty="0">
                <a:solidFill>
                  <a:srgbClr val="860000"/>
                </a:solidFill>
                <a:latin typeface="Segoe UI Symbol"/>
                <a:cs typeface="Segoe UI Symbol"/>
              </a:rPr>
              <a:t>E</a:t>
            </a:r>
            <a:r>
              <a:rPr sz="2400" b="1" spc="-15" dirty="0">
                <a:solidFill>
                  <a:srgbClr val="860000"/>
                </a:solidFill>
                <a:latin typeface="Segoe UI Symbol"/>
                <a:cs typeface="Segoe UI Symbol"/>
              </a:rPr>
              <a:t>T</a:t>
            </a:r>
            <a:r>
              <a:rPr sz="24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I</a:t>
            </a:r>
            <a:r>
              <a:rPr sz="2400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V</a:t>
            </a:r>
            <a:r>
              <a:rPr sz="2400" b="1" spc="-10" dirty="0">
                <a:solidFill>
                  <a:srgbClr val="860000"/>
                </a:solidFill>
                <a:latin typeface="Segoe UI Symbol"/>
                <a:cs typeface="Segoe UI Symbol"/>
              </a:rPr>
              <a:t>O</a:t>
            </a:r>
            <a:r>
              <a:rPr sz="2400" dirty="0">
                <a:solidFill>
                  <a:srgbClr val="860000"/>
                </a:solidFill>
                <a:latin typeface="Segoe UI Symbol"/>
                <a:cs typeface="Segoe UI Symbol"/>
              </a:rPr>
              <a:t>:</a:t>
            </a: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46BD2D91-CDF5-47DB-ACA9-688FF869CBBE}"/>
              </a:ext>
            </a:extLst>
          </p:cNvPr>
          <p:cNvSpPr txBox="1"/>
          <p:nvPr/>
        </p:nvSpPr>
        <p:spPr>
          <a:xfrm>
            <a:off x="2586748" y="2594072"/>
            <a:ext cx="194310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612900" algn="l"/>
              </a:tabLst>
            </a:pPr>
            <a:r>
              <a:rPr sz="2000" dirty="0">
                <a:latin typeface="Segoe UI Symbol"/>
                <a:cs typeface="Segoe UI Symbol"/>
              </a:rPr>
              <a:t>Fo</a:t>
            </a:r>
            <a:r>
              <a:rPr sz="2000" spc="40" dirty="0">
                <a:latin typeface="Segoe UI Symbol"/>
                <a:cs typeface="Segoe UI Symbol"/>
              </a:rPr>
              <a:t>r</a:t>
            </a:r>
            <a:r>
              <a:rPr sz="2000" spc="10" dirty="0">
                <a:latin typeface="Segoe UI Symbol"/>
                <a:cs typeface="Segoe UI Symbol"/>
              </a:rPr>
              <a:t>t</a:t>
            </a:r>
            <a:r>
              <a:rPr sz="2000" spc="-15" dirty="0">
                <a:latin typeface="Segoe UI Symbol"/>
                <a:cs typeface="Segoe UI Symbol"/>
              </a:rPr>
              <a:t>a</a:t>
            </a:r>
            <a:r>
              <a:rPr sz="2000" spc="10" dirty="0">
                <a:latin typeface="Segoe UI Symbol"/>
                <a:cs typeface="Segoe UI Symbol"/>
              </a:rPr>
              <a:t>l</a:t>
            </a:r>
            <a:r>
              <a:rPr sz="2000" spc="-20" dirty="0">
                <a:latin typeface="Segoe UI Symbol"/>
                <a:cs typeface="Segoe UI Symbol"/>
              </a:rPr>
              <a:t>e</a:t>
            </a:r>
            <a:r>
              <a:rPr sz="2000" spc="5" dirty="0">
                <a:latin typeface="Segoe UI Symbol"/>
                <a:cs typeface="Segoe UI Symbol"/>
              </a:rPr>
              <a:t>c</a:t>
            </a:r>
            <a:r>
              <a:rPr sz="2000" spc="-20" dirty="0">
                <a:latin typeface="Segoe UI Symbol"/>
                <a:cs typeface="Segoe UI Symbol"/>
              </a:rPr>
              <a:t>e</a:t>
            </a:r>
            <a:r>
              <a:rPr sz="2000" spc="-5" dirty="0">
                <a:latin typeface="Segoe UI Symbol"/>
                <a:cs typeface="Segoe UI Symbol"/>
              </a:rPr>
              <a:t>r</a:t>
            </a:r>
            <a:r>
              <a:rPr sz="2000" dirty="0">
                <a:latin typeface="Segoe UI Symbol"/>
                <a:cs typeface="Segoe UI Symbol"/>
              </a:rPr>
              <a:t>	</a:t>
            </a:r>
            <a:r>
              <a:rPr sz="2000" spc="-10" dirty="0">
                <a:latin typeface="Segoe UI Symbol"/>
                <a:cs typeface="Segoe UI Symbol"/>
              </a:rPr>
              <a:t>los</a:t>
            </a:r>
            <a:endParaRPr sz="2000" dirty="0">
              <a:latin typeface="Segoe UI Symbol"/>
              <a:cs typeface="Segoe UI Symbol"/>
            </a:endParaRP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06902023-4DF0-491F-9FD0-B99E50DDE6FF}"/>
              </a:ext>
            </a:extLst>
          </p:cNvPr>
          <p:cNvSpPr txBox="1"/>
          <p:nvPr/>
        </p:nvSpPr>
        <p:spPr>
          <a:xfrm>
            <a:off x="690232" y="2911622"/>
            <a:ext cx="383857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073150" algn="l"/>
                <a:tab pos="2479040" algn="l"/>
              </a:tabLst>
            </a:pPr>
            <a:r>
              <a:rPr sz="2000" spc="-5" dirty="0">
                <a:latin typeface="Segoe UI Symbol"/>
                <a:cs typeface="Segoe UI Symbol"/>
              </a:rPr>
              <a:t>vínculos	graduados,	universidad,</a:t>
            </a:r>
            <a:endParaRPr sz="2000" dirty="0">
              <a:latin typeface="Segoe UI Symbol"/>
              <a:cs typeface="Segoe UI Symbol"/>
            </a:endParaRPr>
          </a:p>
        </p:txBody>
      </p:sp>
      <p:sp>
        <p:nvSpPr>
          <p:cNvPr id="14" name="object 13">
            <a:extLst>
              <a:ext uri="{FF2B5EF4-FFF2-40B4-BE49-F238E27FC236}">
                <a16:creationId xmlns:a16="http://schemas.microsoft.com/office/drawing/2014/main" id="{C3810C83-A120-4AF0-A7E5-AB21A1510FCB}"/>
              </a:ext>
            </a:extLst>
          </p:cNvPr>
          <p:cNvSpPr txBox="1"/>
          <p:nvPr/>
        </p:nvSpPr>
        <p:spPr>
          <a:xfrm>
            <a:off x="690232" y="3216118"/>
            <a:ext cx="384111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2000" spc="-10" dirty="0">
                <a:latin typeface="Segoe UI Symbol"/>
                <a:cs typeface="Segoe UI Symbol"/>
              </a:rPr>
              <a:t>sociedad </a:t>
            </a:r>
            <a:r>
              <a:rPr sz="2000" spc="-5" dirty="0">
                <a:latin typeface="Segoe UI Symbol"/>
                <a:cs typeface="Segoe UI Symbol"/>
              </a:rPr>
              <a:t>y Estado, mediante </a:t>
            </a:r>
            <a:r>
              <a:rPr sz="2000" spc="-10" dirty="0">
                <a:latin typeface="Segoe UI Symbol"/>
                <a:cs typeface="Segoe UI Symbol"/>
              </a:rPr>
              <a:t>la  </a:t>
            </a:r>
            <a:r>
              <a:rPr sz="2000" spc="-5" dirty="0">
                <a:latin typeface="Segoe UI Symbol"/>
                <a:cs typeface="Segoe UI Symbol"/>
              </a:rPr>
              <a:t>coordinación</a:t>
            </a:r>
            <a:r>
              <a:rPr sz="2000" spc="535" dirty="0">
                <a:latin typeface="Segoe UI Symbol"/>
                <a:cs typeface="Segoe UI Symbol"/>
              </a:rPr>
              <a:t> </a:t>
            </a:r>
            <a:r>
              <a:rPr sz="2000" spc="-5" dirty="0">
                <a:latin typeface="Segoe UI Symbol"/>
                <a:cs typeface="Segoe UI Symbol"/>
              </a:rPr>
              <a:t>de  </a:t>
            </a:r>
            <a:r>
              <a:rPr sz="2000" dirty="0">
                <a:latin typeface="Segoe UI Symbol"/>
                <a:cs typeface="Segoe UI Symbol"/>
              </a:rPr>
              <a:t>acciones,  </a:t>
            </a:r>
            <a:r>
              <a:rPr sz="2000" spc="-5" dirty="0">
                <a:latin typeface="Segoe UI Symbol"/>
                <a:cs typeface="Segoe UI Symbol"/>
              </a:rPr>
              <a:t>cooperación,</a:t>
            </a:r>
            <a:r>
              <a:rPr sz="2000" spc="535" dirty="0">
                <a:latin typeface="Segoe UI Symbol"/>
                <a:cs typeface="Segoe UI Symbol"/>
              </a:rPr>
              <a:t> </a:t>
            </a:r>
            <a:r>
              <a:rPr sz="2000" spc="-5" dirty="0">
                <a:latin typeface="Segoe UI Symbol"/>
                <a:cs typeface="Segoe UI Symbol"/>
              </a:rPr>
              <a:t>ejecución  de  </a:t>
            </a:r>
            <a:r>
              <a:rPr sz="2000" spc="-10" dirty="0">
                <a:latin typeface="Segoe UI Symbol"/>
                <a:cs typeface="Segoe UI Symbol"/>
              </a:rPr>
              <a:t>proyectos </a:t>
            </a:r>
            <a:r>
              <a:rPr sz="2000" spc="-5" dirty="0">
                <a:latin typeface="Segoe UI Symbol"/>
                <a:cs typeface="Segoe UI Symbol"/>
              </a:rPr>
              <a:t>y </a:t>
            </a:r>
            <a:r>
              <a:rPr sz="2000" spc="-10" dirty="0">
                <a:latin typeface="Segoe UI Symbol"/>
                <a:cs typeface="Segoe UI Symbol"/>
              </a:rPr>
              <a:t>el</a:t>
            </a:r>
            <a:r>
              <a:rPr sz="2000" spc="330" dirty="0">
                <a:latin typeface="Segoe UI Symbol"/>
                <a:cs typeface="Segoe UI Symbol"/>
              </a:rPr>
              <a:t> </a:t>
            </a:r>
            <a:r>
              <a:rPr sz="2000" spc="-5" dirty="0">
                <a:latin typeface="Segoe UI Symbol"/>
                <a:cs typeface="Segoe UI Symbol"/>
              </a:rPr>
              <a:t>empoderamiento</a:t>
            </a:r>
            <a:endParaRPr sz="2000" dirty="0">
              <a:latin typeface="Segoe UI Symbol"/>
              <a:cs typeface="Segoe UI Symbol"/>
            </a:endParaRPr>
          </a:p>
        </p:txBody>
      </p:sp>
      <p:sp>
        <p:nvSpPr>
          <p:cNvPr id="15" name="object 14">
            <a:extLst>
              <a:ext uri="{FF2B5EF4-FFF2-40B4-BE49-F238E27FC236}">
                <a16:creationId xmlns:a16="http://schemas.microsoft.com/office/drawing/2014/main" id="{3E07954C-FBFB-434B-A4B2-D334E35C4886}"/>
              </a:ext>
            </a:extLst>
          </p:cNvPr>
          <p:cNvSpPr txBox="1"/>
          <p:nvPr/>
        </p:nvSpPr>
        <p:spPr>
          <a:xfrm>
            <a:off x="690232" y="4436257"/>
            <a:ext cx="3839210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46100" algn="l"/>
                <a:tab pos="1826260" algn="l"/>
                <a:tab pos="2426970" algn="l"/>
                <a:tab pos="2978785" algn="l"/>
              </a:tabLst>
            </a:pPr>
            <a:r>
              <a:rPr sz="2000" spc="-10" dirty="0">
                <a:latin typeface="Segoe UI Symbol"/>
                <a:cs typeface="Segoe UI Symbol"/>
              </a:rPr>
              <a:t>del	</a:t>
            </a:r>
            <a:r>
              <a:rPr sz="2000" spc="-5" dirty="0">
                <a:latin typeface="Segoe UI Symbol"/>
                <a:cs typeface="Segoe UI Symbol"/>
              </a:rPr>
              <a:t>graduado	</a:t>
            </a:r>
            <a:r>
              <a:rPr sz="2000" spc="-10" dirty="0">
                <a:latin typeface="Segoe UI Symbol"/>
                <a:cs typeface="Segoe UI Symbol"/>
              </a:rPr>
              <a:t>con	</a:t>
            </a:r>
            <a:r>
              <a:rPr sz="2000" dirty="0">
                <a:latin typeface="Segoe UI Symbol"/>
                <a:cs typeface="Segoe UI Symbol"/>
              </a:rPr>
              <a:t>sus	aportes</a:t>
            </a:r>
            <a:endParaRPr sz="2000">
              <a:latin typeface="Segoe UI Symbol"/>
              <a:cs typeface="Segoe UI Symbol"/>
            </a:endParaRPr>
          </a:p>
        </p:txBody>
      </p:sp>
      <p:sp>
        <p:nvSpPr>
          <p:cNvPr id="16" name="object 15">
            <a:extLst>
              <a:ext uri="{FF2B5EF4-FFF2-40B4-BE49-F238E27FC236}">
                <a16:creationId xmlns:a16="http://schemas.microsoft.com/office/drawing/2014/main" id="{F538EECC-653C-4E41-ADEB-FD7B1BD4C053}"/>
              </a:ext>
            </a:extLst>
          </p:cNvPr>
          <p:cNvSpPr txBox="1"/>
          <p:nvPr/>
        </p:nvSpPr>
        <p:spPr>
          <a:xfrm>
            <a:off x="690232" y="4740753"/>
            <a:ext cx="2669540" cy="634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372235" algn="l"/>
                <a:tab pos="2143760" algn="l"/>
              </a:tabLst>
            </a:pPr>
            <a:r>
              <a:rPr sz="2000" spc="-5" dirty="0">
                <a:latin typeface="Segoe UI Symbol"/>
                <a:cs typeface="Segoe UI Symbol"/>
              </a:rPr>
              <a:t>sociales	</a:t>
            </a:r>
            <a:r>
              <a:rPr sz="2000" dirty="0">
                <a:latin typeface="Segoe UI Symbol"/>
                <a:cs typeface="Segoe UI Symbol"/>
              </a:rPr>
              <a:t>en	</a:t>
            </a:r>
            <a:r>
              <a:rPr sz="2000" spc="-10" dirty="0">
                <a:latin typeface="Segoe UI Symbol"/>
                <a:cs typeface="Segoe UI Symbol"/>
              </a:rPr>
              <a:t>los</a:t>
            </a:r>
            <a:endParaRPr sz="20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tabLst>
                <a:tab pos="1588135" algn="l"/>
              </a:tabLst>
            </a:pPr>
            <a:r>
              <a:rPr sz="2000" spc="5" dirty="0">
                <a:latin typeface="Segoe UI Symbol"/>
                <a:cs typeface="Segoe UI Symbol"/>
              </a:rPr>
              <a:t>e</a:t>
            </a:r>
            <a:r>
              <a:rPr sz="2000" spc="-25" dirty="0">
                <a:latin typeface="Segoe UI Symbol"/>
                <a:cs typeface="Segoe UI Symbol"/>
              </a:rPr>
              <a:t>m</a:t>
            </a:r>
            <a:r>
              <a:rPr sz="2000" spc="-5" dirty="0">
                <a:latin typeface="Segoe UI Symbol"/>
                <a:cs typeface="Segoe UI Symbol"/>
              </a:rPr>
              <a:t>p</a:t>
            </a:r>
            <a:r>
              <a:rPr sz="2000" spc="-25" dirty="0">
                <a:latin typeface="Segoe UI Symbol"/>
                <a:cs typeface="Segoe UI Symbol"/>
              </a:rPr>
              <a:t>r</a:t>
            </a:r>
            <a:r>
              <a:rPr sz="2000" spc="5" dirty="0">
                <a:latin typeface="Segoe UI Symbol"/>
                <a:cs typeface="Segoe UI Symbol"/>
              </a:rPr>
              <a:t>e</a:t>
            </a:r>
            <a:r>
              <a:rPr sz="2000" spc="-10" dirty="0">
                <a:latin typeface="Segoe UI Symbol"/>
                <a:cs typeface="Segoe UI Symbol"/>
              </a:rPr>
              <a:t>s</a:t>
            </a:r>
            <a:r>
              <a:rPr sz="2000" spc="-20" dirty="0">
                <a:latin typeface="Segoe UI Symbol"/>
                <a:cs typeface="Segoe UI Symbol"/>
              </a:rPr>
              <a:t>a</a:t>
            </a:r>
            <a:r>
              <a:rPr sz="2000" spc="-5" dirty="0">
                <a:latin typeface="Segoe UI Symbol"/>
                <a:cs typeface="Segoe UI Symbol"/>
              </a:rPr>
              <a:t>r</a:t>
            </a:r>
            <a:r>
              <a:rPr sz="2000" spc="15" dirty="0">
                <a:latin typeface="Segoe UI Symbol"/>
                <a:cs typeface="Segoe UI Symbol"/>
              </a:rPr>
              <a:t>i</a:t>
            </a:r>
            <a:r>
              <a:rPr sz="2000" spc="-5" dirty="0">
                <a:latin typeface="Segoe UI Symbol"/>
                <a:cs typeface="Segoe UI Symbol"/>
              </a:rPr>
              <a:t>a</a:t>
            </a:r>
            <a:r>
              <a:rPr sz="2000" spc="-15" dirty="0">
                <a:latin typeface="Segoe UI Symbol"/>
                <a:cs typeface="Segoe UI Symbol"/>
              </a:rPr>
              <a:t>l</a:t>
            </a:r>
            <a:r>
              <a:rPr sz="2000" spc="-5" dirty="0">
                <a:latin typeface="Segoe UI Symbol"/>
                <a:cs typeface="Segoe UI Symbol"/>
              </a:rPr>
              <a:t>,</a:t>
            </a:r>
            <a:r>
              <a:rPr sz="2000" dirty="0">
                <a:latin typeface="Segoe UI Symbol"/>
                <a:cs typeface="Segoe UI Symbol"/>
              </a:rPr>
              <a:t>	</a:t>
            </a:r>
            <a:r>
              <a:rPr sz="2000" spc="-5" dirty="0">
                <a:latin typeface="Segoe UI Symbol"/>
                <a:cs typeface="Segoe UI Symbol"/>
              </a:rPr>
              <a:t>c</a:t>
            </a:r>
            <a:r>
              <a:rPr sz="2000" spc="5" dirty="0">
                <a:latin typeface="Segoe UI Symbol"/>
                <a:cs typeface="Segoe UI Symbol"/>
              </a:rPr>
              <a:t>i</a:t>
            </a:r>
            <a:r>
              <a:rPr sz="2000" spc="-15" dirty="0">
                <a:latin typeface="Segoe UI Symbol"/>
                <a:cs typeface="Segoe UI Symbol"/>
              </a:rPr>
              <a:t>e</a:t>
            </a:r>
            <a:r>
              <a:rPr sz="2000" spc="-5" dirty="0">
                <a:latin typeface="Segoe UI Symbol"/>
                <a:cs typeface="Segoe UI Symbol"/>
              </a:rPr>
              <a:t>ntí</a:t>
            </a:r>
            <a:r>
              <a:rPr sz="2000" spc="15" dirty="0">
                <a:latin typeface="Segoe UI Symbol"/>
                <a:cs typeface="Segoe UI Symbol"/>
              </a:rPr>
              <a:t>f</a:t>
            </a:r>
            <a:r>
              <a:rPr sz="2000" spc="-10" dirty="0">
                <a:latin typeface="Segoe UI Symbol"/>
                <a:cs typeface="Segoe UI Symbol"/>
              </a:rPr>
              <a:t>i</a:t>
            </a:r>
            <a:r>
              <a:rPr sz="2000" spc="-15" dirty="0">
                <a:latin typeface="Segoe UI Symbol"/>
                <a:cs typeface="Segoe UI Symbol"/>
              </a:rPr>
              <a:t>c</a:t>
            </a:r>
            <a:r>
              <a:rPr sz="2000" spc="25" dirty="0">
                <a:latin typeface="Segoe UI Symbol"/>
                <a:cs typeface="Segoe UI Symbol"/>
              </a:rPr>
              <a:t>o</a:t>
            </a:r>
            <a:r>
              <a:rPr sz="2000" spc="-5" dirty="0">
                <a:latin typeface="Segoe UI Symbol"/>
                <a:cs typeface="Segoe UI Symbol"/>
              </a:rPr>
              <a:t>,</a:t>
            </a:r>
            <a:endParaRPr sz="2000" dirty="0">
              <a:latin typeface="Segoe UI Symbol"/>
              <a:cs typeface="Segoe UI Symbol"/>
            </a:endParaRPr>
          </a:p>
        </p:txBody>
      </p:sp>
      <p:sp>
        <p:nvSpPr>
          <p:cNvPr id="17" name="object 16">
            <a:extLst>
              <a:ext uri="{FF2B5EF4-FFF2-40B4-BE49-F238E27FC236}">
                <a16:creationId xmlns:a16="http://schemas.microsoft.com/office/drawing/2014/main" id="{44BAEE0E-8616-4ECE-9341-34D3FD1F35EA}"/>
              </a:ext>
            </a:extLst>
          </p:cNvPr>
          <p:cNvSpPr txBox="1"/>
          <p:nvPr/>
        </p:nvSpPr>
        <p:spPr>
          <a:xfrm>
            <a:off x="3556267" y="4740753"/>
            <a:ext cx="973455" cy="634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sz="2000" spc="5" dirty="0">
                <a:latin typeface="Segoe UI Symbol"/>
                <a:cs typeface="Segoe UI Symbol"/>
              </a:rPr>
              <a:t>c</a:t>
            </a:r>
            <a:r>
              <a:rPr sz="2000" spc="-15" dirty="0">
                <a:latin typeface="Segoe UI Symbol"/>
                <a:cs typeface="Segoe UI Symbol"/>
              </a:rPr>
              <a:t>a</a:t>
            </a:r>
            <a:r>
              <a:rPr sz="2000" spc="-20" dirty="0">
                <a:latin typeface="Segoe UI Symbol"/>
                <a:cs typeface="Segoe UI Symbol"/>
              </a:rPr>
              <a:t>m</a:t>
            </a:r>
            <a:r>
              <a:rPr sz="2000" spc="-5" dirty="0">
                <a:latin typeface="Segoe UI Symbol"/>
                <a:cs typeface="Segoe UI Symbol"/>
              </a:rPr>
              <a:t>p</a:t>
            </a:r>
            <a:r>
              <a:rPr sz="2000" dirty="0">
                <a:latin typeface="Segoe UI Symbol"/>
                <a:cs typeface="Segoe UI Symbol"/>
              </a:rPr>
              <a:t>o</a:t>
            </a:r>
            <a:r>
              <a:rPr sz="2000" spc="-5" dirty="0">
                <a:latin typeface="Segoe UI Symbol"/>
                <a:cs typeface="Segoe UI Symbol"/>
              </a:rPr>
              <a:t>s</a:t>
            </a:r>
            <a:endParaRPr sz="200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Segoe UI Symbol"/>
                <a:cs typeface="Segoe UI Symbol"/>
              </a:rPr>
              <a:t>artístico,</a:t>
            </a:r>
            <a:endParaRPr sz="2000">
              <a:latin typeface="Segoe UI Symbol"/>
              <a:cs typeface="Segoe UI Symbol"/>
            </a:endParaRPr>
          </a:p>
        </p:txBody>
      </p:sp>
      <p:sp>
        <p:nvSpPr>
          <p:cNvPr id="18" name="object 17">
            <a:extLst>
              <a:ext uri="{FF2B5EF4-FFF2-40B4-BE49-F238E27FC236}">
                <a16:creationId xmlns:a16="http://schemas.microsoft.com/office/drawing/2014/main" id="{EC63094E-0014-4A87-9573-4B752D5B5035}"/>
              </a:ext>
            </a:extLst>
          </p:cNvPr>
          <p:cNvSpPr txBox="1"/>
          <p:nvPr/>
        </p:nvSpPr>
        <p:spPr>
          <a:xfrm>
            <a:off x="690232" y="5350607"/>
            <a:ext cx="384556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2000" spc="-5" dirty="0">
                <a:latin typeface="Segoe UI Symbol"/>
                <a:cs typeface="Segoe UI Symbol"/>
              </a:rPr>
              <a:t>cultural, económico y político,  implementación de acuerdo</a:t>
            </a:r>
            <a:r>
              <a:rPr sz="2000" spc="484" dirty="0">
                <a:latin typeface="Segoe UI Symbol"/>
                <a:cs typeface="Segoe UI Symbol"/>
              </a:rPr>
              <a:t> </a:t>
            </a:r>
            <a:r>
              <a:rPr sz="2000" dirty="0">
                <a:latin typeface="Segoe UI Symbol"/>
                <a:cs typeface="Segoe UI Symbol"/>
              </a:rPr>
              <a:t>062  </a:t>
            </a:r>
            <a:r>
              <a:rPr sz="2000" spc="-5" dirty="0">
                <a:latin typeface="Segoe UI Symbol"/>
                <a:cs typeface="Segoe UI Symbol"/>
              </a:rPr>
              <a:t>de </a:t>
            </a:r>
            <a:r>
              <a:rPr sz="2000" dirty="0">
                <a:latin typeface="Segoe UI Symbol"/>
                <a:cs typeface="Segoe UI Symbol"/>
              </a:rPr>
              <a:t>2016 </a:t>
            </a:r>
            <a:r>
              <a:rPr sz="2000" spc="-15" dirty="0">
                <a:latin typeface="Segoe UI Symbol"/>
                <a:cs typeface="Segoe UI Symbol"/>
              </a:rPr>
              <a:t>“Política </a:t>
            </a:r>
            <a:r>
              <a:rPr sz="2000" dirty="0">
                <a:latin typeface="Segoe UI Symbol"/>
                <a:cs typeface="Segoe UI Symbol"/>
              </a:rPr>
              <a:t>Institucional </a:t>
            </a:r>
            <a:r>
              <a:rPr sz="2000" spc="-5" dirty="0">
                <a:latin typeface="Segoe UI Symbol"/>
                <a:cs typeface="Segoe UI Symbol"/>
              </a:rPr>
              <a:t>de  </a:t>
            </a:r>
            <a:r>
              <a:rPr sz="2000" spc="-10" dirty="0">
                <a:latin typeface="Segoe UI Symbol"/>
                <a:cs typeface="Segoe UI Symbol"/>
              </a:rPr>
              <a:t>Graduados”</a:t>
            </a:r>
            <a:endParaRPr sz="2000">
              <a:latin typeface="Segoe UI Symbol"/>
              <a:cs typeface="Segoe UI Symbol"/>
            </a:endParaRP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B8F9F475-6AB7-415A-A5BD-355D808B33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684" t="34622" r="4342" b="22497"/>
          <a:stretch/>
        </p:blipFill>
        <p:spPr>
          <a:xfrm>
            <a:off x="6753725" y="2585727"/>
            <a:ext cx="5117433" cy="2939263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8F1573C7-AC75-4623-AC82-1D7729E02A77}"/>
              </a:ext>
            </a:extLst>
          </p:cNvPr>
          <p:cNvSpPr/>
          <p:nvPr/>
        </p:nvSpPr>
        <p:spPr>
          <a:xfrm>
            <a:off x="7057658" y="1904763"/>
            <a:ext cx="45095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400" b="1" dirty="0">
                <a:solidFill>
                  <a:srgbClr val="86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Portal y Observatorio Laboral</a:t>
            </a:r>
            <a:endParaRPr lang="es-CO" sz="2400" b="1" dirty="0">
              <a:solidFill>
                <a:srgbClr val="860000"/>
              </a:solidFill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EE69FF3A-12E6-493C-8BE1-5AD489EA2074}"/>
              </a:ext>
            </a:extLst>
          </p:cNvPr>
          <p:cNvSpPr/>
          <p:nvPr/>
        </p:nvSpPr>
        <p:spPr>
          <a:xfrm>
            <a:off x="5775158" y="5671877"/>
            <a:ext cx="609600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</a:rPr>
              <a:t>Orientación profesional a </a:t>
            </a:r>
            <a:r>
              <a:rPr lang="es-CO" b="1" dirty="0">
                <a:solidFill>
                  <a:srgbClr val="86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633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</a:rPr>
              <a:t> graduados y estudiantes y se logro un incremento del 30,7% de inscritos en la bolsa de empleo</a:t>
            </a:r>
            <a:endParaRPr lang="es-CO" dirty="0"/>
          </a:p>
        </p:txBody>
      </p:sp>
      <p:sp>
        <p:nvSpPr>
          <p:cNvPr id="22" name="object 22">
            <a:extLst>
              <a:ext uri="{FF2B5EF4-FFF2-40B4-BE49-F238E27FC236}">
                <a16:creationId xmlns:a16="http://schemas.microsoft.com/office/drawing/2014/main" id="{1269E08C-6A7C-4395-9CDD-C1EE06EB7CA7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4103275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5D94BED1-748C-4C1C-B6E8-A07407FAD6D0}"/>
              </a:ext>
            </a:extLst>
          </p:cNvPr>
          <p:cNvSpPr/>
          <p:nvPr/>
        </p:nvSpPr>
        <p:spPr>
          <a:xfrm>
            <a:off x="609600" y="142141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2400" b="1" dirty="0">
                <a:solidFill>
                  <a:srgbClr val="860000"/>
                </a:solidFill>
                <a:latin typeface="Arial" panose="020B0604020202020204" pitchFamily="34" charset="0"/>
              </a:rPr>
              <a:t>Programa de Seguimiento, evaluación y encuentros de graduado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141A591-E23B-46A7-8F55-9CA1CE0F67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842" t="26655" r="6316" b="23028"/>
          <a:stretch/>
        </p:blipFill>
        <p:spPr>
          <a:xfrm>
            <a:off x="994609" y="2534653"/>
            <a:ext cx="5433574" cy="3673642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7BF30CF5-AB39-45E2-9D3B-E705BD78F42F}"/>
              </a:ext>
            </a:extLst>
          </p:cNvPr>
          <p:cNvSpPr/>
          <p:nvPr/>
        </p:nvSpPr>
        <p:spPr>
          <a:xfrm>
            <a:off x="6946232" y="2762798"/>
            <a:ext cx="4443663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</a:rPr>
              <a:t>Primeras olimpiadas deportivas para los graduados y logro contar con la participación de 143 graduados</a:t>
            </a:r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F2ADF81-85F5-4552-9E0A-B4C8B9618B33}"/>
              </a:ext>
            </a:extLst>
          </p:cNvPr>
          <p:cNvSpPr/>
          <p:nvPr/>
        </p:nvSpPr>
        <p:spPr>
          <a:xfrm>
            <a:off x="6989657" y="4567536"/>
            <a:ext cx="412282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</a:rPr>
              <a:t>Renovación de los convenios con las empresas </a:t>
            </a:r>
            <a:r>
              <a:rPr lang="es-CO" dirty="0" err="1">
                <a:latin typeface="Arial" panose="020B0604020202020204" pitchFamily="34" charset="0"/>
                <a:ea typeface="Calibri" panose="020F0502020204030204" pitchFamily="34" charset="0"/>
              </a:rPr>
              <a:t>Coomotor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</a:rPr>
              <a:t>, </a:t>
            </a:r>
            <a:r>
              <a:rPr lang="es-CO" dirty="0" err="1">
                <a:latin typeface="Arial" panose="020B0604020202020204" pitchFamily="34" charset="0"/>
                <a:ea typeface="Calibri" panose="020F0502020204030204" pitchFamily="34" charset="0"/>
              </a:rPr>
              <a:t>Cootranshuila</a:t>
            </a: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</a:rPr>
              <a:t> y Spinning Center.</a:t>
            </a:r>
            <a:endParaRPr lang="es-CO" dirty="0"/>
          </a:p>
        </p:txBody>
      </p:sp>
      <p:sp>
        <p:nvSpPr>
          <p:cNvPr id="6" name="object 22">
            <a:extLst>
              <a:ext uri="{FF2B5EF4-FFF2-40B4-BE49-F238E27FC236}">
                <a16:creationId xmlns:a16="http://schemas.microsoft.com/office/drawing/2014/main" id="{59782543-7AA2-4461-A9CD-8538F973846B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30067987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83DEB21-D8F4-48DB-ABA0-FB4A09E062E2}"/>
              </a:ext>
            </a:extLst>
          </p:cNvPr>
          <p:cNvSpPr/>
          <p:nvPr/>
        </p:nvSpPr>
        <p:spPr>
          <a:xfrm>
            <a:off x="2711116" y="2759242"/>
            <a:ext cx="76039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es-MX" sz="4800" spc="5" dirty="0">
                <a:solidFill>
                  <a:srgbClr val="860000"/>
                </a:solidFill>
              </a:rPr>
              <a:t>PERMANENCIA Y  GRADUACIÓN ESTUDIANTIL</a:t>
            </a:r>
            <a:endParaRPr lang="es-CO" sz="4800" dirty="0">
              <a:solidFill>
                <a:srgbClr val="860000"/>
              </a:solidFill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511170A8-C704-401B-B942-FC07A82EEA2F}"/>
              </a:ext>
            </a:extLst>
          </p:cNvPr>
          <p:cNvSpPr/>
          <p:nvPr/>
        </p:nvSpPr>
        <p:spPr>
          <a:xfrm>
            <a:off x="9599853" y="4384378"/>
            <a:ext cx="2592146" cy="24736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22">
            <a:extLst>
              <a:ext uri="{FF2B5EF4-FFF2-40B4-BE49-F238E27FC236}">
                <a16:creationId xmlns:a16="http://schemas.microsoft.com/office/drawing/2014/main" id="{89408B48-8629-4EE1-9828-524A22A621FB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23116894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34;p31"/>
          <p:cNvSpPr txBox="1">
            <a:spLocks noGrp="1"/>
          </p:cNvSpPr>
          <p:nvPr/>
        </p:nvSpPr>
        <p:spPr>
          <a:xfrm>
            <a:off x="201826" y="1655676"/>
            <a:ext cx="9090963" cy="972000"/>
          </a:xfrm>
          <a:prstGeom prst="rect">
            <a:avLst/>
          </a:prstGeom>
        </p:spPr>
        <p:txBody>
          <a:bodyPr spcFirstLastPara="1" vert="horz" wrap="square" lIns="121897" tIns="121897" rIns="121897" bIns="121897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dirty="0">
                <a:latin typeface="Berlin Sans FB" panose="020E0602020502020306" pitchFamily="34" charset="0"/>
                <a:cs typeface="Kalinga" panose="020B0502040204020203" pitchFamily="34" charset="0"/>
              </a:rPr>
              <a:t> </a:t>
            </a:r>
            <a:endParaRPr lang="es-MX" sz="4800" dirty="0">
              <a:latin typeface="Berlin Sans FB" panose="020E0602020502020306" pitchFamily="34" charset="0"/>
              <a:cs typeface="Kalinga" panose="020B0502040204020203" pitchFamily="34" charset="0"/>
            </a:endParaRPr>
          </a:p>
          <a:p>
            <a:r>
              <a:rPr lang="es-MX" sz="3600" dirty="0">
                <a:solidFill>
                  <a:srgbClr val="860000"/>
                </a:solidFill>
                <a:latin typeface="Berlin Sans FB" panose="020E0602020502020306" pitchFamily="34" charset="0"/>
                <a:cs typeface="Kalinga" panose="020B0502040204020203" pitchFamily="34" charset="0"/>
              </a:rPr>
              <a:t>Consejerías Académicas</a:t>
            </a:r>
          </a:p>
          <a:p>
            <a:endParaRPr lang="es-CO" sz="2800" dirty="0">
              <a:latin typeface="Berlin Sans FB" panose="020E0602020502020306" pitchFamily="34" charset="0"/>
              <a:ea typeface="Adobe Gothic Std B" panose="020B0800000000000000" pitchFamily="34" charset="-128"/>
              <a:cs typeface="Kalinga" panose="020B0502040204020203" pitchFamily="34" charset="0"/>
            </a:endParaRPr>
          </a:p>
        </p:txBody>
      </p:sp>
      <p:grpSp>
        <p:nvGrpSpPr>
          <p:cNvPr id="18" name="Google Shape;335;p31"/>
          <p:cNvGrpSpPr/>
          <p:nvPr/>
        </p:nvGrpSpPr>
        <p:grpSpPr>
          <a:xfrm rot="10800000" flipH="1">
            <a:off x="774835" y="2959229"/>
            <a:ext cx="906331" cy="1288955"/>
            <a:chOff x="4171679" y="1802748"/>
            <a:chExt cx="821730" cy="1228760"/>
          </a:xfrm>
          <a:solidFill>
            <a:srgbClr val="FFC000"/>
          </a:solidFill>
        </p:grpSpPr>
        <p:sp>
          <p:nvSpPr>
            <p:cNvPr id="38" name="Google Shape;336;p31"/>
            <p:cNvSpPr/>
            <p:nvPr/>
          </p:nvSpPr>
          <p:spPr>
            <a:xfrm rot="10800000">
              <a:off x="4171679" y="2413508"/>
              <a:ext cx="821700" cy="618000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  <p:sp>
          <p:nvSpPr>
            <p:cNvPr id="39" name="Google Shape;337;p31"/>
            <p:cNvSpPr/>
            <p:nvPr/>
          </p:nvSpPr>
          <p:spPr>
            <a:xfrm flipH="1">
              <a:off x="4171679" y="1802748"/>
              <a:ext cx="821730" cy="617854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</p:grpSp>
      <p:grpSp>
        <p:nvGrpSpPr>
          <p:cNvPr id="19" name="Google Shape;338;p31"/>
          <p:cNvGrpSpPr/>
          <p:nvPr/>
        </p:nvGrpSpPr>
        <p:grpSpPr>
          <a:xfrm rot="10800000" flipH="1">
            <a:off x="262470" y="2959237"/>
            <a:ext cx="900287" cy="1272497"/>
            <a:chOff x="1972825" y="1803752"/>
            <a:chExt cx="821730" cy="1228859"/>
          </a:xfrm>
          <a:solidFill>
            <a:schemeClr val="bg1">
              <a:lumMod val="50000"/>
            </a:schemeClr>
          </a:solidFill>
        </p:grpSpPr>
        <p:sp>
          <p:nvSpPr>
            <p:cNvPr id="36" name="Google Shape;339;p31"/>
            <p:cNvSpPr/>
            <p:nvPr/>
          </p:nvSpPr>
          <p:spPr>
            <a:xfrm rot="10800000">
              <a:off x="1972825" y="2414611"/>
              <a:ext cx="821700" cy="618000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  <p:sp>
          <p:nvSpPr>
            <p:cNvPr id="37" name="Google Shape;340;p31"/>
            <p:cNvSpPr/>
            <p:nvPr/>
          </p:nvSpPr>
          <p:spPr>
            <a:xfrm flipH="1">
              <a:off x="1972825" y="1803752"/>
              <a:ext cx="821730" cy="617854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</p:grpSp>
      <p:grpSp>
        <p:nvGrpSpPr>
          <p:cNvPr id="20" name="Google Shape;341;p31"/>
          <p:cNvGrpSpPr/>
          <p:nvPr/>
        </p:nvGrpSpPr>
        <p:grpSpPr>
          <a:xfrm rot="10800000" flipH="1">
            <a:off x="1287288" y="2955578"/>
            <a:ext cx="983497" cy="1292607"/>
            <a:chOff x="5808538" y="1803695"/>
            <a:chExt cx="821730" cy="1228977"/>
          </a:xfrm>
          <a:solidFill>
            <a:srgbClr val="970B0B"/>
          </a:solidFill>
        </p:grpSpPr>
        <p:sp>
          <p:nvSpPr>
            <p:cNvPr id="34" name="Google Shape;342;p31"/>
            <p:cNvSpPr/>
            <p:nvPr/>
          </p:nvSpPr>
          <p:spPr>
            <a:xfrm rot="10800000">
              <a:off x="5808538" y="2414672"/>
              <a:ext cx="821700" cy="618000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  <p:sp>
          <p:nvSpPr>
            <p:cNvPr id="35" name="Google Shape;343;p31"/>
            <p:cNvSpPr/>
            <p:nvPr/>
          </p:nvSpPr>
          <p:spPr>
            <a:xfrm flipH="1">
              <a:off x="5808538" y="1803695"/>
              <a:ext cx="821730" cy="617854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 dirty="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</p:grpSp>
      <p:sp>
        <p:nvSpPr>
          <p:cNvPr id="21" name="Rectángulo 20"/>
          <p:cNvSpPr/>
          <p:nvPr/>
        </p:nvSpPr>
        <p:spPr>
          <a:xfrm>
            <a:off x="2343991" y="2999183"/>
            <a:ext cx="1059883" cy="1138771"/>
          </a:xfrm>
          <a:prstGeom prst="rect">
            <a:avLst/>
          </a:prstGeom>
          <a:solidFill>
            <a:srgbClr val="970B0B"/>
          </a:solidFill>
        </p:spPr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6600" dirty="0">
                <a:solidFill>
                  <a:schemeClr val="bg1"/>
                </a:solidFill>
                <a:latin typeface="Kalinga" panose="020B0502040204020203" pitchFamily="34" charset="0"/>
                <a:ea typeface="Hind"/>
                <a:cs typeface="Kalinga" panose="020B0502040204020203" pitchFamily="34" charset="0"/>
                <a:sym typeface="Hind"/>
              </a:rPr>
              <a:t>👦</a:t>
            </a:r>
            <a:endParaRPr lang="es-CO" sz="5400" dirty="0">
              <a:solidFill>
                <a:schemeClr val="bg1"/>
              </a:solidFill>
              <a:latin typeface="Kalinga" panose="020B0502040204020203" pitchFamily="34" charset="0"/>
              <a:cs typeface="Kalinga" panose="020B0502040204020203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4687895" y="2999183"/>
            <a:ext cx="984875" cy="1138771"/>
          </a:xfrm>
          <a:prstGeom prst="rect">
            <a:avLst/>
          </a:prstGeom>
          <a:solidFill>
            <a:srgbClr val="970B0B"/>
          </a:solidFill>
        </p:spPr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6600" dirty="0">
                <a:solidFill>
                  <a:schemeClr val="bg1"/>
                </a:solidFill>
                <a:latin typeface="Kalinga" panose="020B0502040204020203" pitchFamily="34" charset="0"/>
                <a:ea typeface="Hind"/>
                <a:cs typeface="Kalinga" panose="020B0502040204020203" pitchFamily="34" charset="0"/>
                <a:sym typeface="Hind"/>
              </a:rPr>
              <a:t>👨</a:t>
            </a:r>
            <a:endParaRPr lang="es-CO" sz="6600" dirty="0">
              <a:solidFill>
                <a:schemeClr val="bg1"/>
              </a:solidFill>
              <a:latin typeface="Kalinga" panose="020B0502040204020203" pitchFamily="34" charset="0"/>
              <a:cs typeface="Kalinga" panose="020B0502040204020203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527387" y="2999183"/>
            <a:ext cx="1013716" cy="1138771"/>
          </a:xfrm>
          <a:prstGeom prst="rect">
            <a:avLst/>
          </a:prstGeom>
          <a:solidFill>
            <a:srgbClr val="970B0B"/>
          </a:solidFill>
        </p:spPr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6600" dirty="0">
                <a:solidFill>
                  <a:schemeClr val="bg1"/>
                </a:solidFill>
                <a:latin typeface="Kalinga" panose="020B0502040204020203" pitchFamily="34" charset="0"/>
                <a:ea typeface="Hind"/>
                <a:cs typeface="Kalinga" panose="020B0502040204020203" pitchFamily="34" charset="0"/>
                <a:sym typeface="Hind"/>
              </a:rPr>
              <a:t>👩</a:t>
            </a:r>
            <a:endParaRPr lang="es-CO" sz="6600" dirty="0">
              <a:solidFill>
                <a:schemeClr val="bg1"/>
              </a:solidFill>
              <a:latin typeface="Kalinga" panose="020B0502040204020203" pitchFamily="34" charset="0"/>
              <a:cs typeface="Kalinga" panose="020B0502040204020203" pitchFamily="34" charset="0"/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5942849" y="4120508"/>
            <a:ext cx="2385538" cy="61555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es-MX" sz="1600" b="1" dirty="0">
                <a:solidFill>
                  <a:schemeClr val="tx1"/>
                </a:solidFill>
                <a:latin typeface="Kalinga" panose="020B0502040204020203"/>
              </a:rPr>
              <a:t>Inducción a Estudiantes Consejerías 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6013342" y="5335980"/>
            <a:ext cx="2244552" cy="67710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es-MX" b="1" dirty="0">
                <a:solidFill>
                  <a:schemeClr val="tx1"/>
                </a:solidFill>
                <a:latin typeface="Kalinga" panose="020B0502040204020203"/>
              </a:rPr>
              <a:t>Consejerías Colectivas </a:t>
            </a:r>
          </a:p>
        </p:txBody>
      </p:sp>
      <p:sp>
        <p:nvSpPr>
          <p:cNvPr id="43" name="Rectángulo 42"/>
          <p:cNvSpPr/>
          <p:nvPr/>
        </p:nvSpPr>
        <p:spPr>
          <a:xfrm>
            <a:off x="9666728" y="1825484"/>
            <a:ext cx="239572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latin typeface="Kalinga" panose="020B0502040204020203" pitchFamily="34" charset="0"/>
                <a:cs typeface="Kalinga" panose="020B0502040204020203" pitchFamily="34" charset="0"/>
              </a:rPr>
              <a:t>Inducción  y reinducción de rutas de atención a factores de riesgo y nuevo procedimiento Versión 7.</a:t>
            </a:r>
            <a:endParaRPr lang="es-CO" sz="1100" b="1" dirty="0">
              <a:latin typeface="Kalinga" panose="020B0502040204020203" pitchFamily="34" charset="0"/>
              <a:cs typeface="Kalinga" panose="020B0502040204020203" pitchFamily="34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8233695" y="1092763"/>
            <a:ext cx="22580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Kalinga" panose="020B0502040204020203"/>
              </a:rPr>
              <a:t>Beneficiarios</a:t>
            </a:r>
            <a:endParaRPr lang="es-CO" dirty="0"/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26DF2EDD-5342-44E2-8F3E-0584DACD11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07"/>
          <a:stretch/>
        </p:blipFill>
        <p:spPr>
          <a:xfrm>
            <a:off x="201826" y="5430661"/>
            <a:ext cx="3300124" cy="1238023"/>
          </a:xfrm>
          <a:prstGeom prst="rect">
            <a:avLst/>
          </a:prstGeom>
        </p:spPr>
      </p:pic>
      <p:sp>
        <p:nvSpPr>
          <p:cNvPr id="46" name="Rectángulo 45"/>
          <p:cNvSpPr/>
          <p:nvPr/>
        </p:nvSpPr>
        <p:spPr>
          <a:xfrm>
            <a:off x="5959875" y="1916137"/>
            <a:ext cx="2273820" cy="43088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es-MX" sz="2000" b="1" dirty="0">
                <a:solidFill>
                  <a:schemeClr val="tx1"/>
                </a:solidFill>
                <a:latin typeface="Kalinga" panose="020B0502040204020203"/>
              </a:rPr>
              <a:t>Docentes</a:t>
            </a:r>
          </a:p>
        </p:txBody>
      </p:sp>
      <p:sp>
        <p:nvSpPr>
          <p:cNvPr id="47" name="Rectángulo 46"/>
          <p:cNvSpPr/>
          <p:nvPr/>
        </p:nvSpPr>
        <p:spPr>
          <a:xfrm>
            <a:off x="6006932" y="3122293"/>
            <a:ext cx="2240593" cy="43088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es-MX" sz="2000" b="1" dirty="0" err="1">
                <a:solidFill>
                  <a:schemeClr val="tx1"/>
                </a:solidFill>
                <a:latin typeface="Kalinga" panose="020B0502040204020203"/>
              </a:rPr>
              <a:t>PFamilia</a:t>
            </a:r>
            <a:endParaRPr lang="es-MX" sz="2000" b="1" dirty="0">
              <a:solidFill>
                <a:schemeClr val="tx1"/>
              </a:solidFill>
              <a:latin typeface="Kalinga" panose="020B0502040204020203"/>
            </a:endParaRPr>
          </a:p>
        </p:txBody>
      </p:sp>
      <p:sp>
        <p:nvSpPr>
          <p:cNvPr id="51" name="Google Shape;334;p31"/>
          <p:cNvSpPr txBox="1">
            <a:spLocks noGrp="1"/>
          </p:cNvSpPr>
          <p:nvPr/>
        </p:nvSpPr>
        <p:spPr>
          <a:xfrm>
            <a:off x="164374" y="892079"/>
            <a:ext cx="5710311" cy="1028044"/>
          </a:xfrm>
          <a:prstGeom prst="rect">
            <a:avLst/>
          </a:prstGeom>
        </p:spPr>
        <p:txBody>
          <a:bodyPr spcFirstLastPara="1" vert="horz" wrap="square" lIns="121897" tIns="121897" rIns="121897" bIns="121897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es-ES" sz="2000" dirty="0">
              <a:latin typeface="Berlin Sans FB" panose="020E0602020502020306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666728" y="3037653"/>
            <a:ext cx="237121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latin typeface="Kalinga" panose="020B0502040204020203"/>
              </a:rPr>
              <a:t>Reuniones de padres de familia, madres y padres cabeza de hogar y acudientes.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9661212" y="4135895"/>
            <a:ext cx="228335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latin typeface="Kalinga" panose="020B0502040204020203" pitchFamily="34" charset="0"/>
                <a:cs typeface="Kalinga" panose="020B0502040204020203" pitchFamily="34" charset="0"/>
              </a:rPr>
              <a:t>Inducción a estudiantes nuevos en los </a:t>
            </a:r>
            <a:r>
              <a:rPr lang="es-MX" sz="1100" b="1" dirty="0">
                <a:latin typeface="Kalinga" panose="020B0502040204020203"/>
              </a:rPr>
              <a:t>periodos 2019-1 y 2019-2  </a:t>
            </a:r>
          </a:p>
          <a:p>
            <a:endParaRPr lang="es-CO" sz="1100" b="1" dirty="0">
              <a:latin typeface="Kalinga" panose="020B0502040204020203" pitchFamily="34" charset="0"/>
              <a:cs typeface="Kalinga" panose="020B0502040204020203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661212" y="5335980"/>
            <a:ext cx="228194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latin typeface="Kalinga" panose="020B0502040204020203" pitchFamily="34" charset="0"/>
                <a:cs typeface="Kalinga" panose="020B0502040204020203" pitchFamily="34" charset="0"/>
              </a:rPr>
              <a:t>Consejerías Colectivas a estudiantes. En el periodo 2019-2 con resultados parciales.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8562902" y="1635799"/>
            <a:ext cx="811338" cy="949368"/>
            <a:chOff x="8562902" y="1450999"/>
            <a:chExt cx="841217" cy="886557"/>
          </a:xfrm>
        </p:grpSpPr>
        <p:sp>
          <p:nvSpPr>
            <p:cNvPr id="14" name="Rectángulo redondeado 13"/>
            <p:cNvSpPr/>
            <p:nvPr/>
          </p:nvSpPr>
          <p:spPr>
            <a:xfrm>
              <a:off x="8562902" y="1450999"/>
              <a:ext cx="841217" cy="410927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2019-1 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84</a:t>
              </a:r>
            </a:p>
          </p:txBody>
        </p:sp>
        <p:sp>
          <p:nvSpPr>
            <p:cNvPr id="53" name="Rectángulo redondeado 52"/>
            <p:cNvSpPr/>
            <p:nvPr/>
          </p:nvSpPr>
          <p:spPr>
            <a:xfrm>
              <a:off x="8562902" y="1953900"/>
              <a:ext cx="841217" cy="38365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2019-2 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95</a:t>
              </a:r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8568859" y="2878455"/>
            <a:ext cx="790926" cy="869588"/>
            <a:chOff x="8579338" y="2479151"/>
            <a:chExt cx="841217" cy="821677"/>
          </a:xfrm>
        </p:grpSpPr>
        <p:sp>
          <p:nvSpPr>
            <p:cNvPr id="54" name="Rectángulo redondeado 53"/>
            <p:cNvSpPr/>
            <p:nvPr/>
          </p:nvSpPr>
          <p:spPr>
            <a:xfrm>
              <a:off x="8579338" y="2479151"/>
              <a:ext cx="841217" cy="38365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2019-1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319</a:t>
              </a:r>
            </a:p>
          </p:txBody>
        </p:sp>
        <p:sp>
          <p:nvSpPr>
            <p:cNvPr id="55" name="Rectángulo redondeado 54"/>
            <p:cNvSpPr/>
            <p:nvPr/>
          </p:nvSpPr>
          <p:spPr>
            <a:xfrm>
              <a:off x="8579338" y="2917172"/>
              <a:ext cx="841217" cy="38365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2019-2 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384</a:t>
              </a:r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8553590" y="4035315"/>
            <a:ext cx="806195" cy="926523"/>
            <a:chOff x="8579340" y="3454464"/>
            <a:chExt cx="855697" cy="874031"/>
          </a:xfrm>
        </p:grpSpPr>
        <p:sp>
          <p:nvSpPr>
            <p:cNvPr id="56" name="Rectángulo redondeado 55"/>
            <p:cNvSpPr/>
            <p:nvPr/>
          </p:nvSpPr>
          <p:spPr>
            <a:xfrm>
              <a:off x="8593820" y="3454464"/>
              <a:ext cx="841217" cy="38365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2019-1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938</a:t>
              </a:r>
            </a:p>
          </p:txBody>
        </p:sp>
        <p:sp>
          <p:nvSpPr>
            <p:cNvPr id="58" name="Rectángulo redondeado 57"/>
            <p:cNvSpPr/>
            <p:nvPr/>
          </p:nvSpPr>
          <p:spPr>
            <a:xfrm>
              <a:off x="8579340" y="3944839"/>
              <a:ext cx="841218" cy="38365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2019-2 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621</a:t>
              </a:r>
            </a:p>
          </p:txBody>
        </p:sp>
      </p:grpSp>
      <p:grpSp>
        <p:nvGrpSpPr>
          <p:cNvPr id="59" name="Grupo 58"/>
          <p:cNvGrpSpPr/>
          <p:nvPr/>
        </p:nvGrpSpPr>
        <p:grpSpPr>
          <a:xfrm>
            <a:off x="8553590" y="5266459"/>
            <a:ext cx="871745" cy="824528"/>
            <a:chOff x="8579337" y="3454464"/>
            <a:chExt cx="855700" cy="874031"/>
          </a:xfrm>
        </p:grpSpPr>
        <p:sp>
          <p:nvSpPr>
            <p:cNvPr id="60" name="Rectángulo redondeado 59"/>
            <p:cNvSpPr/>
            <p:nvPr/>
          </p:nvSpPr>
          <p:spPr>
            <a:xfrm>
              <a:off x="8593820" y="3454464"/>
              <a:ext cx="841217" cy="38365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2019-1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79</a:t>
              </a:r>
            </a:p>
          </p:txBody>
        </p:sp>
        <p:sp>
          <p:nvSpPr>
            <p:cNvPr id="61" name="Rectángulo redondeado 60"/>
            <p:cNvSpPr/>
            <p:nvPr/>
          </p:nvSpPr>
          <p:spPr>
            <a:xfrm>
              <a:off x="8579337" y="3944839"/>
              <a:ext cx="841217" cy="38365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2019-2 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78</a:t>
              </a:r>
            </a:p>
          </p:txBody>
        </p:sp>
      </p:grpSp>
      <p:sp>
        <p:nvSpPr>
          <p:cNvPr id="40" name="Rectángulo 39"/>
          <p:cNvSpPr/>
          <p:nvPr/>
        </p:nvSpPr>
        <p:spPr>
          <a:xfrm>
            <a:off x="262471" y="6554094"/>
            <a:ext cx="46073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" sz="1100" b="1" dirty="0">
                <a:latin typeface="Kalinga" panose="020B0502040204020203" pitchFamily="34" charset="0"/>
                <a:ea typeface="Hind"/>
                <a:cs typeface="Kalinga" panose="020B0502040204020203" pitchFamily="34" charset="0"/>
                <a:sym typeface="Hind"/>
              </a:rPr>
              <a:t>* </a:t>
            </a:r>
            <a:r>
              <a:rPr lang="es-MX" sz="1100" b="1" dirty="0">
                <a:solidFill>
                  <a:srgbClr val="000000"/>
                </a:solidFill>
                <a:latin typeface="Kalinga" panose="020B0502040204020203"/>
              </a:rPr>
              <a:t>Evidencia listas control, reposan en archivo, con fecha corte 06/03/20</a:t>
            </a:r>
          </a:p>
        </p:txBody>
      </p:sp>
      <p:sp>
        <p:nvSpPr>
          <p:cNvPr id="41" name="object 22">
            <a:extLst>
              <a:ext uri="{FF2B5EF4-FFF2-40B4-BE49-F238E27FC236}">
                <a16:creationId xmlns:a16="http://schemas.microsoft.com/office/drawing/2014/main" id="{85F9156E-4BEA-4D20-9C99-341D2CB9EA48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348697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335;p31"/>
          <p:cNvGrpSpPr/>
          <p:nvPr/>
        </p:nvGrpSpPr>
        <p:grpSpPr>
          <a:xfrm rot="10800000" flipH="1">
            <a:off x="774835" y="2959229"/>
            <a:ext cx="906331" cy="1288955"/>
            <a:chOff x="4171679" y="1802748"/>
            <a:chExt cx="821730" cy="1228760"/>
          </a:xfrm>
          <a:solidFill>
            <a:srgbClr val="FFC000"/>
          </a:solidFill>
        </p:grpSpPr>
        <p:sp>
          <p:nvSpPr>
            <p:cNvPr id="38" name="Google Shape;336;p31"/>
            <p:cNvSpPr/>
            <p:nvPr/>
          </p:nvSpPr>
          <p:spPr>
            <a:xfrm rot="10800000">
              <a:off x="4171679" y="2413508"/>
              <a:ext cx="821700" cy="618000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  <p:sp>
          <p:nvSpPr>
            <p:cNvPr id="39" name="Google Shape;337;p31"/>
            <p:cNvSpPr/>
            <p:nvPr/>
          </p:nvSpPr>
          <p:spPr>
            <a:xfrm flipH="1">
              <a:off x="4171679" y="1802748"/>
              <a:ext cx="821730" cy="617854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</p:grpSp>
      <p:grpSp>
        <p:nvGrpSpPr>
          <p:cNvPr id="19" name="Google Shape;338;p31"/>
          <p:cNvGrpSpPr/>
          <p:nvPr/>
        </p:nvGrpSpPr>
        <p:grpSpPr>
          <a:xfrm rot="10800000" flipH="1">
            <a:off x="262470" y="2959237"/>
            <a:ext cx="900287" cy="1272497"/>
            <a:chOff x="1972825" y="1803752"/>
            <a:chExt cx="821730" cy="1228859"/>
          </a:xfrm>
          <a:solidFill>
            <a:schemeClr val="bg1">
              <a:lumMod val="50000"/>
            </a:schemeClr>
          </a:solidFill>
        </p:grpSpPr>
        <p:sp>
          <p:nvSpPr>
            <p:cNvPr id="36" name="Google Shape;339;p31"/>
            <p:cNvSpPr/>
            <p:nvPr/>
          </p:nvSpPr>
          <p:spPr>
            <a:xfrm rot="10800000">
              <a:off x="1972825" y="2414611"/>
              <a:ext cx="821700" cy="618000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  <p:sp>
          <p:nvSpPr>
            <p:cNvPr id="37" name="Google Shape;340;p31"/>
            <p:cNvSpPr/>
            <p:nvPr/>
          </p:nvSpPr>
          <p:spPr>
            <a:xfrm flipH="1">
              <a:off x="1972825" y="1803752"/>
              <a:ext cx="821730" cy="617854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</p:grpSp>
      <p:grpSp>
        <p:nvGrpSpPr>
          <p:cNvPr id="20" name="Google Shape;341;p31"/>
          <p:cNvGrpSpPr/>
          <p:nvPr/>
        </p:nvGrpSpPr>
        <p:grpSpPr>
          <a:xfrm rot="10800000" flipH="1">
            <a:off x="1287288" y="2955578"/>
            <a:ext cx="983497" cy="1292607"/>
            <a:chOff x="5808538" y="1803695"/>
            <a:chExt cx="821730" cy="1228977"/>
          </a:xfrm>
          <a:solidFill>
            <a:srgbClr val="970B0B"/>
          </a:solidFill>
        </p:grpSpPr>
        <p:sp>
          <p:nvSpPr>
            <p:cNvPr id="34" name="Google Shape;342;p31"/>
            <p:cNvSpPr/>
            <p:nvPr/>
          </p:nvSpPr>
          <p:spPr>
            <a:xfrm rot="10800000">
              <a:off x="5808538" y="2414672"/>
              <a:ext cx="821700" cy="618000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  <p:sp>
          <p:nvSpPr>
            <p:cNvPr id="35" name="Google Shape;343;p31"/>
            <p:cNvSpPr/>
            <p:nvPr/>
          </p:nvSpPr>
          <p:spPr>
            <a:xfrm flipH="1">
              <a:off x="5808538" y="1803695"/>
              <a:ext cx="821730" cy="617854"/>
            </a:xfrm>
            <a:prstGeom prst="parallelogram">
              <a:avLst>
                <a:gd name="adj" fmla="val 81897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sz="1100" dirty="0">
                <a:latin typeface="Kalinga" panose="020B0502040204020203" pitchFamily="34" charset="0"/>
                <a:ea typeface="Calibri"/>
                <a:cs typeface="Kalinga" panose="020B0502040204020203" pitchFamily="34" charset="0"/>
                <a:sym typeface="Calibri"/>
              </a:endParaRPr>
            </a:p>
          </p:txBody>
        </p:sp>
      </p:grpSp>
      <p:sp>
        <p:nvSpPr>
          <p:cNvPr id="21" name="Rectángulo 20"/>
          <p:cNvSpPr/>
          <p:nvPr/>
        </p:nvSpPr>
        <p:spPr>
          <a:xfrm>
            <a:off x="2343991" y="2999183"/>
            <a:ext cx="1059883" cy="1138771"/>
          </a:xfrm>
          <a:prstGeom prst="rect">
            <a:avLst/>
          </a:prstGeom>
          <a:solidFill>
            <a:srgbClr val="970B0B"/>
          </a:solidFill>
        </p:spPr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6600" dirty="0">
                <a:solidFill>
                  <a:schemeClr val="bg1"/>
                </a:solidFill>
                <a:latin typeface="Kalinga" panose="020B0502040204020203" pitchFamily="34" charset="0"/>
                <a:ea typeface="Hind"/>
                <a:cs typeface="Kalinga" panose="020B0502040204020203" pitchFamily="34" charset="0"/>
                <a:sym typeface="Hind"/>
              </a:rPr>
              <a:t>👦</a:t>
            </a:r>
            <a:endParaRPr lang="es-CO" sz="5400" dirty="0">
              <a:solidFill>
                <a:schemeClr val="bg1"/>
              </a:solidFill>
              <a:latin typeface="Kalinga" panose="020B0502040204020203" pitchFamily="34" charset="0"/>
              <a:cs typeface="Kalinga" panose="020B0502040204020203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4687895" y="2999183"/>
            <a:ext cx="984875" cy="1138771"/>
          </a:xfrm>
          <a:prstGeom prst="rect">
            <a:avLst/>
          </a:prstGeom>
          <a:solidFill>
            <a:srgbClr val="970B0B"/>
          </a:solidFill>
        </p:spPr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6600" dirty="0">
                <a:solidFill>
                  <a:schemeClr val="bg1"/>
                </a:solidFill>
                <a:latin typeface="Kalinga" panose="020B0502040204020203" pitchFamily="34" charset="0"/>
                <a:ea typeface="Hind"/>
                <a:cs typeface="Kalinga" panose="020B0502040204020203" pitchFamily="34" charset="0"/>
                <a:sym typeface="Hind"/>
              </a:rPr>
              <a:t>👨</a:t>
            </a:r>
            <a:endParaRPr lang="es-CO" sz="6600" dirty="0">
              <a:solidFill>
                <a:schemeClr val="bg1"/>
              </a:solidFill>
              <a:latin typeface="Kalinga" panose="020B0502040204020203" pitchFamily="34" charset="0"/>
              <a:cs typeface="Kalinga" panose="020B0502040204020203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527387" y="2999183"/>
            <a:ext cx="1013716" cy="1138771"/>
          </a:xfrm>
          <a:prstGeom prst="rect">
            <a:avLst/>
          </a:prstGeom>
          <a:solidFill>
            <a:srgbClr val="970B0B"/>
          </a:solidFill>
        </p:spPr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6600" dirty="0">
                <a:solidFill>
                  <a:schemeClr val="bg1"/>
                </a:solidFill>
                <a:latin typeface="Kalinga" panose="020B0502040204020203" pitchFamily="34" charset="0"/>
                <a:ea typeface="Hind"/>
                <a:cs typeface="Kalinga" panose="020B0502040204020203" pitchFamily="34" charset="0"/>
                <a:sym typeface="Hind"/>
              </a:rPr>
              <a:t>👩</a:t>
            </a:r>
            <a:endParaRPr lang="es-CO" sz="6600" dirty="0">
              <a:solidFill>
                <a:schemeClr val="bg1"/>
              </a:solidFill>
              <a:latin typeface="Kalinga" panose="020B0502040204020203" pitchFamily="34" charset="0"/>
              <a:cs typeface="Kalinga" panose="020B0502040204020203" pitchFamily="34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8247844" y="1076511"/>
            <a:ext cx="22580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Kalinga" panose="020B0502040204020203"/>
              </a:rPr>
              <a:t>Beneficiarios</a:t>
            </a:r>
            <a:endParaRPr lang="es-CO" dirty="0"/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26DF2EDD-5342-44E2-8F3E-0584DACD11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07"/>
          <a:stretch/>
        </p:blipFill>
        <p:spPr>
          <a:xfrm>
            <a:off x="201826" y="5430661"/>
            <a:ext cx="3300124" cy="1238023"/>
          </a:xfrm>
          <a:prstGeom prst="rect">
            <a:avLst/>
          </a:prstGeom>
        </p:spPr>
      </p:pic>
      <p:sp>
        <p:nvSpPr>
          <p:cNvPr id="50" name="Google Shape;344;p31"/>
          <p:cNvSpPr txBox="1"/>
          <p:nvPr/>
        </p:nvSpPr>
        <p:spPr>
          <a:xfrm>
            <a:off x="495834" y="4395205"/>
            <a:ext cx="4519871" cy="2016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7" tIns="121897" rIns="121897" bIns="121897" anchor="ctr" anchorCtr="0">
            <a:no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" sz="3700" b="1" dirty="0">
                <a:latin typeface="Kalinga" panose="020B0502040204020203" pitchFamily="34" charset="0"/>
                <a:ea typeface="Hind"/>
                <a:cs typeface="Kalinga" panose="020B0502040204020203" pitchFamily="34" charset="0"/>
                <a:sym typeface="Hind"/>
              </a:rPr>
              <a:t>*Total beneficiarios: </a:t>
            </a:r>
          </a:p>
          <a:p>
            <a:pPr algn="r"/>
            <a:r>
              <a:rPr lang="en" sz="5300" b="1" dirty="0">
                <a:latin typeface="Kalinga" panose="020B0502040204020203" pitchFamily="34" charset="0"/>
                <a:ea typeface="Hind"/>
                <a:cs typeface="Kalinga" panose="020B0502040204020203" pitchFamily="34" charset="0"/>
                <a:sym typeface="Hind"/>
              </a:rPr>
              <a:t>5203</a:t>
            </a:r>
          </a:p>
        </p:txBody>
      </p:sp>
      <p:sp>
        <p:nvSpPr>
          <p:cNvPr id="42" name="Rectángulo 41"/>
          <p:cNvSpPr/>
          <p:nvPr/>
        </p:nvSpPr>
        <p:spPr>
          <a:xfrm>
            <a:off x="262471" y="6554094"/>
            <a:ext cx="46073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" sz="1100" b="1" dirty="0">
                <a:latin typeface="Kalinga" panose="020B0502040204020203" pitchFamily="34" charset="0"/>
                <a:ea typeface="Hind"/>
                <a:cs typeface="Kalinga" panose="020B0502040204020203" pitchFamily="34" charset="0"/>
                <a:sym typeface="Hind"/>
              </a:rPr>
              <a:t>* </a:t>
            </a:r>
            <a:r>
              <a:rPr lang="es-MX" sz="1100" b="1" dirty="0">
                <a:solidFill>
                  <a:srgbClr val="000000"/>
                </a:solidFill>
                <a:latin typeface="Kalinga" panose="020B0502040204020203"/>
              </a:rPr>
              <a:t>Evidencia listas control, reposan en archivo, con fecha corte 06/03/20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5951686" y="3198234"/>
            <a:ext cx="2256105" cy="40010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es-MX" b="1" dirty="0">
                <a:solidFill>
                  <a:schemeClr val="tx1"/>
                </a:solidFill>
                <a:latin typeface="Kalinga" panose="020B0502040204020203"/>
              </a:rPr>
              <a:t>Atención</a:t>
            </a:r>
            <a:r>
              <a:rPr lang="es-MX" sz="1600" dirty="0"/>
              <a:t> </a:t>
            </a:r>
            <a:r>
              <a:rPr lang="es-MX" b="1" dirty="0">
                <a:solidFill>
                  <a:schemeClr val="tx1"/>
                </a:solidFill>
                <a:latin typeface="Kalinga" panose="020B0502040204020203"/>
              </a:rPr>
              <a:t>al público</a:t>
            </a:r>
          </a:p>
        </p:txBody>
      </p:sp>
      <p:sp>
        <p:nvSpPr>
          <p:cNvPr id="41" name="Rectángulo 40"/>
          <p:cNvSpPr/>
          <p:nvPr/>
        </p:nvSpPr>
        <p:spPr>
          <a:xfrm>
            <a:off x="9764044" y="3014794"/>
            <a:ext cx="27042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latin typeface="Kalinga" panose="020B0502040204020203" pitchFamily="34" charset="0"/>
                <a:cs typeface="Kalinga" panose="020B0502040204020203" pitchFamily="34" charset="0"/>
              </a:rPr>
              <a:t>Asesorías:</a:t>
            </a:r>
          </a:p>
          <a:p>
            <a:r>
              <a:rPr lang="es-MX" sz="1100" b="1" dirty="0">
                <a:latin typeface="Kalinga" panose="020B0502040204020203" pitchFamily="34" charset="0"/>
                <a:cs typeface="Kalinga" panose="020B0502040204020203" pitchFamily="34" charset="0"/>
              </a:rPr>
              <a:t>-Modalidad de ingreso.</a:t>
            </a:r>
          </a:p>
          <a:p>
            <a:r>
              <a:rPr lang="es-MX" sz="1100" b="1" dirty="0">
                <a:latin typeface="Kalinga" panose="020B0502040204020203" pitchFamily="34" charset="0"/>
                <a:cs typeface="Kalinga" panose="020B0502040204020203" pitchFamily="34" charset="0"/>
              </a:rPr>
              <a:t>-Casos disciplinario estudiantes.</a:t>
            </a:r>
          </a:p>
          <a:p>
            <a:r>
              <a:rPr lang="es-MX" sz="1100" b="1" dirty="0">
                <a:latin typeface="Kalinga" panose="020B0502040204020203" pitchFamily="34" charset="0"/>
                <a:cs typeface="Kalinga" panose="020B0502040204020203" pitchFamily="34" charset="0"/>
              </a:rPr>
              <a:t>-Estrategias para la Permanencia etc.  </a:t>
            </a:r>
            <a:endParaRPr lang="es-CO" sz="1100" b="1" dirty="0">
              <a:latin typeface="Kalinga" panose="020B0502040204020203" pitchFamily="34" charset="0"/>
              <a:cs typeface="Kalinga" panose="020B0502040204020203" pitchFamily="34" charset="0"/>
            </a:endParaRPr>
          </a:p>
        </p:txBody>
      </p:sp>
      <p:sp>
        <p:nvSpPr>
          <p:cNvPr id="52" name="Rectángulo 51"/>
          <p:cNvSpPr/>
          <p:nvPr/>
        </p:nvSpPr>
        <p:spPr>
          <a:xfrm>
            <a:off x="5854644" y="1791490"/>
            <a:ext cx="2491168" cy="61555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es-MX" sz="1600" b="1" dirty="0">
                <a:solidFill>
                  <a:schemeClr val="tx1"/>
                </a:solidFill>
                <a:latin typeface="Kalinga" panose="020B0502040204020203"/>
              </a:rPr>
              <a:t>Estudiantes Atendidos en Consejerías Colectivas </a:t>
            </a:r>
          </a:p>
        </p:txBody>
      </p:sp>
      <p:grpSp>
        <p:nvGrpSpPr>
          <p:cNvPr id="62" name="Grupo 61"/>
          <p:cNvGrpSpPr/>
          <p:nvPr/>
        </p:nvGrpSpPr>
        <p:grpSpPr>
          <a:xfrm>
            <a:off x="8549442" y="1605901"/>
            <a:ext cx="841649" cy="948393"/>
            <a:chOff x="8579337" y="3454464"/>
            <a:chExt cx="855700" cy="874031"/>
          </a:xfrm>
        </p:grpSpPr>
        <p:sp>
          <p:nvSpPr>
            <p:cNvPr id="63" name="Rectángulo redondeado 62"/>
            <p:cNvSpPr/>
            <p:nvPr/>
          </p:nvSpPr>
          <p:spPr>
            <a:xfrm>
              <a:off x="8593820" y="3454464"/>
              <a:ext cx="841217" cy="38365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2019-1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1451</a:t>
              </a:r>
            </a:p>
          </p:txBody>
        </p:sp>
        <p:sp>
          <p:nvSpPr>
            <p:cNvPr id="64" name="Rectángulo redondeado 63"/>
            <p:cNvSpPr/>
            <p:nvPr/>
          </p:nvSpPr>
          <p:spPr>
            <a:xfrm>
              <a:off x="8579337" y="3944839"/>
              <a:ext cx="841217" cy="38365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2019-2 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1710</a:t>
              </a:r>
            </a:p>
          </p:txBody>
        </p:sp>
      </p:grpSp>
      <p:sp>
        <p:nvSpPr>
          <p:cNvPr id="65" name="Rectángulo 64"/>
          <p:cNvSpPr/>
          <p:nvPr/>
        </p:nvSpPr>
        <p:spPr>
          <a:xfrm>
            <a:off x="9689168" y="1780016"/>
            <a:ext cx="247712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latin typeface="Kalinga" panose="020B0502040204020203" pitchFamily="34" charset="0"/>
                <a:cs typeface="Kalinga" panose="020B0502040204020203" pitchFamily="34" charset="0"/>
              </a:rPr>
              <a:t>Estudiantes atendidos en consejerías colectivas con resultados parciales en el período 2019-2</a:t>
            </a:r>
          </a:p>
        </p:txBody>
      </p:sp>
      <p:grpSp>
        <p:nvGrpSpPr>
          <p:cNvPr id="66" name="Grupo 65"/>
          <p:cNvGrpSpPr/>
          <p:nvPr/>
        </p:nvGrpSpPr>
        <p:grpSpPr>
          <a:xfrm>
            <a:off x="8581143" y="2914075"/>
            <a:ext cx="860811" cy="1013272"/>
            <a:chOff x="8562902" y="1450999"/>
            <a:chExt cx="841217" cy="886557"/>
          </a:xfrm>
        </p:grpSpPr>
        <p:sp>
          <p:nvSpPr>
            <p:cNvPr id="67" name="Rectángulo redondeado 66"/>
            <p:cNvSpPr/>
            <p:nvPr/>
          </p:nvSpPr>
          <p:spPr>
            <a:xfrm>
              <a:off x="8562902" y="1450999"/>
              <a:ext cx="841217" cy="410927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2019-1 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26</a:t>
              </a:r>
            </a:p>
          </p:txBody>
        </p:sp>
        <p:sp>
          <p:nvSpPr>
            <p:cNvPr id="68" name="Rectángulo redondeado 67"/>
            <p:cNvSpPr/>
            <p:nvPr/>
          </p:nvSpPr>
          <p:spPr>
            <a:xfrm>
              <a:off x="8562902" y="1953900"/>
              <a:ext cx="841217" cy="383656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2019-2  </a:t>
              </a:r>
            </a:p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107</a:t>
              </a:r>
            </a:p>
          </p:txBody>
        </p:sp>
      </p:grpSp>
      <p:sp>
        <p:nvSpPr>
          <p:cNvPr id="57" name="Rectángulo 56"/>
          <p:cNvSpPr/>
          <p:nvPr/>
        </p:nvSpPr>
        <p:spPr>
          <a:xfrm>
            <a:off x="5854644" y="4997623"/>
            <a:ext cx="2491168" cy="43088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17" tIns="60959" rIns="121917" bIns="60959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/>
            <a:r>
              <a:rPr lang="es-MX" sz="2000" b="1" dirty="0">
                <a:solidFill>
                  <a:schemeClr val="tx1"/>
                </a:solidFill>
                <a:latin typeface="Kalinga" panose="020B0502040204020203"/>
              </a:rPr>
              <a:t>Activación de Rutas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8567933" y="4451341"/>
            <a:ext cx="1330617" cy="1598331"/>
            <a:chOff x="8593312" y="4174668"/>
            <a:chExt cx="860811" cy="1598331"/>
          </a:xfrm>
          <a:solidFill>
            <a:srgbClr val="C00000"/>
          </a:solidFill>
        </p:grpSpPr>
        <p:grpSp>
          <p:nvGrpSpPr>
            <p:cNvPr id="69" name="Grupo 68"/>
            <p:cNvGrpSpPr/>
            <p:nvPr/>
          </p:nvGrpSpPr>
          <p:grpSpPr>
            <a:xfrm>
              <a:off x="8593312" y="4174668"/>
              <a:ext cx="860811" cy="1013272"/>
              <a:chOff x="8562902" y="1450999"/>
              <a:chExt cx="841217" cy="886557"/>
            </a:xfrm>
            <a:grpFill/>
          </p:grpSpPr>
          <p:sp>
            <p:nvSpPr>
              <p:cNvPr id="70" name="Rectángulo redondeado 69"/>
              <p:cNvSpPr/>
              <p:nvPr/>
            </p:nvSpPr>
            <p:spPr>
              <a:xfrm>
                <a:off x="8562902" y="1450999"/>
                <a:ext cx="841217" cy="410927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917" tIns="60959" rIns="121917" bIns="60959" rtlCol="0" anchor="ctr"/>
              <a:lstStyle>
                <a:defPPr>
                  <a:defRPr lang="es-CO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" sz="1200" b="1" dirty="0">
                    <a:solidFill>
                      <a:schemeClr val="tx1"/>
                    </a:solidFill>
                    <a:latin typeface="Kalinga" panose="020B0502040204020203" pitchFamily="34" charset="0"/>
                    <a:ea typeface="Hind"/>
                    <a:cs typeface="Kalinga" panose="020B0502040204020203" pitchFamily="34" charset="0"/>
                    <a:sym typeface="Hind"/>
                  </a:rPr>
                  <a:t>Académico </a:t>
                </a:r>
              </a:p>
            </p:txBody>
          </p:sp>
          <p:sp>
            <p:nvSpPr>
              <p:cNvPr id="71" name="Rectángulo redondeado 70"/>
              <p:cNvSpPr/>
              <p:nvPr/>
            </p:nvSpPr>
            <p:spPr>
              <a:xfrm>
                <a:off x="8562902" y="1953900"/>
                <a:ext cx="841217" cy="383656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917" tIns="60959" rIns="121917" bIns="60959" rtlCol="0" anchor="ctr"/>
              <a:lstStyle>
                <a:defPPr>
                  <a:defRPr lang="es-CO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" sz="1200" b="1" dirty="0">
                    <a:solidFill>
                      <a:schemeClr val="tx1"/>
                    </a:solidFill>
                    <a:latin typeface="Kalinga" panose="020B0502040204020203" pitchFamily="34" charset="0"/>
                    <a:ea typeface="Hind"/>
                    <a:cs typeface="Kalinga" panose="020B0502040204020203" pitchFamily="34" charset="0"/>
                    <a:sym typeface="Hind"/>
                  </a:rPr>
                  <a:t>Económico</a:t>
                </a:r>
              </a:p>
            </p:txBody>
          </p:sp>
        </p:grpSp>
        <p:sp>
          <p:nvSpPr>
            <p:cNvPr id="72" name="Rectángulo redondeado 71"/>
            <p:cNvSpPr/>
            <p:nvPr/>
          </p:nvSpPr>
          <p:spPr>
            <a:xfrm>
              <a:off x="8593312" y="5334507"/>
              <a:ext cx="860811" cy="43849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Familiar y Psicosocial </a:t>
              </a:r>
            </a:p>
          </p:txBody>
        </p:sp>
      </p:grpSp>
      <p:grpSp>
        <p:nvGrpSpPr>
          <p:cNvPr id="73" name="Grupo 72"/>
          <p:cNvGrpSpPr/>
          <p:nvPr/>
        </p:nvGrpSpPr>
        <p:grpSpPr>
          <a:xfrm>
            <a:off x="10270664" y="4418849"/>
            <a:ext cx="657065" cy="1598331"/>
            <a:chOff x="8593312" y="4174668"/>
            <a:chExt cx="860811" cy="1598331"/>
          </a:xfrm>
        </p:grpSpPr>
        <p:grpSp>
          <p:nvGrpSpPr>
            <p:cNvPr id="74" name="Grupo 73"/>
            <p:cNvGrpSpPr/>
            <p:nvPr/>
          </p:nvGrpSpPr>
          <p:grpSpPr>
            <a:xfrm>
              <a:off x="8593312" y="4174668"/>
              <a:ext cx="860811" cy="1013272"/>
              <a:chOff x="8562902" y="1450999"/>
              <a:chExt cx="841217" cy="886557"/>
            </a:xfrm>
          </p:grpSpPr>
          <p:sp>
            <p:nvSpPr>
              <p:cNvPr id="76" name="Rectángulo redondeado 75"/>
              <p:cNvSpPr/>
              <p:nvPr/>
            </p:nvSpPr>
            <p:spPr>
              <a:xfrm>
                <a:off x="8562902" y="1450999"/>
                <a:ext cx="841217" cy="410927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917" tIns="60959" rIns="121917" bIns="60959" rtlCol="0" anchor="ctr"/>
              <a:lstStyle>
                <a:defPPr>
                  <a:defRPr lang="es-CO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" sz="1200" b="1" dirty="0">
                    <a:solidFill>
                      <a:schemeClr val="tx1"/>
                    </a:solidFill>
                    <a:latin typeface="Kalinga" panose="020B0502040204020203" pitchFamily="34" charset="0"/>
                    <a:ea typeface="Hind"/>
                    <a:cs typeface="Kalinga" panose="020B0502040204020203" pitchFamily="34" charset="0"/>
                    <a:sym typeface="Hind"/>
                  </a:rPr>
                  <a:t>10 </a:t>
                </a:r>
              </a:p>
            </p:txBody>
          </p:sp>
          <p:sp>
            <p:nvSpPr>
              <p:cNvPr id="77" name="Rectángulo redondeado 76"/>
              <p:cNvSpPr/>
              <p:nvPr/>
            </p:nvSpPr>
            <p:spPr>
              <a:xfrm>
                <a:off x="8562902" y="1953900"/>
                <a:ext cx="841217" cy="383656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917" tIns="60959" rIns="121917" bIns="60959" rtlCol="0" anchor="ctr"/>
              <a:lstStyle>
                <a:defPPr>
                  <a:defRPr lang="es-CO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" sz="1200" b="1" dirty="0">
                    <a:solidFill>
                      <a:schemeClr val="tx1"/>
                    </a:solidFill>
                    <a:latin typeface="Kalinga" panose="020B0502040204020203" pitchFamily="34" charset="0"/>
                    <a:ea typeface="Hind"/>
                    <a:cs typeface="Kalinga" panose="020B0502040204020203" pitchFamily="34" charset="0"/>
                    <a:sym typeface="Hind"/>
                  </a:rPr>
                  <a:t>27</a:t>
                </a:r>
              </a:p>
            </p:txBody>
          </p:sp>
        </p:grpSp>
        <p:sp>
          <p:nvSpPr>
            <p:cNvPr id="75" name="Rectángulo redondeado 74"/>
            <p:cNvSpPr/>
            <p:nvPr/>
          </p:nvSpPr>
          <p:spPr>
            <a:xfrm>
              <a:off x="8593312" y="5334507"/>
              <a:ext cx="860811" cy="438492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17" tIns="60959" rIns="121917" bIns="60959" rtlCol="0" anchor="ctr"/>
            <a:lstStyle>
              <a:defPPr>
                <a:defRPr lang="es-CO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" sz="1200" b="1" dirty="0">
                  <a:solidFill>
                    <a:schemeClr val="tx1"/>
                  </a:solidFill>
                  <a:latin typeface="Kalinga" panose="020B0502040204020203" pitchFamily="34" charset="0"/>
                  <a:ea typeface="Hind"/>
                  <a:cs typeface="Kalinga" panose="020B0502040204020203" pitchFamily="34" charset="0"/>
                  <a:sym typeface="Hind"/>
                </a:rPr>
                <a:t>18</a:t>
              </a:r>
            </a:p>
          </p:txBody>
        </p:sp>
      </p:grpSp>
      <p:sp>
        <p:nvSpPr>
          <p:cNvPr id="78" name="Rectángulo 77"/>
          <p:cNvSpPr/>
          <p:nvPr/>
        </p:nvSpPr>
        <p:spPr>
          <a:xfrm>
            <a:off x="11116163" y="4972430"/>
            <a:ext cx="98595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>
                <a:latin typeface="Kalinga" panose="020B0502040204020203" pitchFamily="34" charset="0"/>
                <a:cs typeface="Kalinga" panose="020B0502040204020203" pitchFamily="34" charset="0"/>
              </a:rPr>
              <a:t>Cifras parciales </a:t>
            </a:r>
          </a:p>
        </p:txBody>
      </p:sp>
      <p:sp>
        <p:nvSpPr>
          <p:cNvPr id="43" name="object 22">
            <a:extLst>
              <a:ext uri="{FF2B5EF4-FFF2-40B4-BE49-F238E27FC236}">
                <a16:creationId xmlns:a16="http://schemas.microsoft.com/office/drawing/2014/main" id="{A79A3CC9-B62E-4F95-B98E-194A6F82C5EF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46" name="Google Shape;334;p31">
            <a:extLst>
              <a:ext uri="{FF2B5EF4-FFF2-40B4-BE49-F238E27FC236}">
                <a16:creationId xmlns:a16="http://schemas.microsoft.com/office/drawing/2014/main" id="{2BCF03DB-CF52-4232-A70A-6D3A2B22DE42}"/>
              </a:ext>
            </a:extLst>
          </p:cNvPr>
          <p:cNvSpPr txBox="1">
            <a:spLocks noGrp="1"/>
          </p:cNvSpPr>
          <p:nvPr/>
        </p:nvSpPr>
        <p:spPr>
          <a:xfrm>
            <a:off x="201826" y="1655676"/>
            <a:ext cx="9090963" cy="972000"/>
          </a:xfrm>
          <a:prstGeom prst="rect">
            <a:avLst/>
          </a:prstGeom>
        </p:spPr>
        <p:txBody>
          <a:bodyPr spcFirstLastPara="1" vert="horz" wrap="square" lIns="121897" tIns="121897" rIns="121897" bIns="121897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dirty="0">
                <a:latin typeface="Berlin Sans FB" panose="020E0602020502020306" pitchFamily="34" charset="0"/>
                <a:cs typeface="Kalinga" panose="020B0502040204020203" pitchFamily="34" charset="0"/>
              </a:rPr>
              <a:t> </a:t>
            </a:r>
            <a:endParaRPr lang="es-MX" sz="4800" dirty="0">
              <a:latin typeface="Berlin Sans FB" panose="020E0602020502020306" pitchFamily="34" charset="0"/>
              <a:cs typeface="Kalinga" panose="020B0502040204020203" pitchFamily="34" charset="0"/>
            </a:endParaRPr>
          </a:p>
          <a:p>
            <a:r>
              <a:rPr lang="es-MX" sz="3600" dirty="0">
                <a:solidFill>
                  <a:srgbClr val="860000"/>
                </a:solidFill>
                <a:latin typeface="Berlin Sans FB" panose="020E0602020502020306" pitchFamily="34" charset="0"/>
                <a:cs typeface="Kalinga" panose="020B0502040204020203" pitchFamily="34" charset="0"/>
              </a:rPr>
              <a:t>Consejerías Académicas</a:t>
            </a:r>
          </a:p>
          <a:p>
            <a:endParaRPr lang="es-CO" sz="2800" dirty="0">
              <a:latin typeface="Berlin Sans FB" panose="020E0602020502020306" pitchFamily="34" charset="0"/>
              <a:ea typeface="Adobe Gothic Std B" panose="020B0800000000000000" pitchFamily="34" charset="-128"/>
              <a:cs typeface="Kaling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4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4001F93C-A904-43CA-99F5-7455D5E1B59E}"/>
              </a:ext>
            </a:extLst>
          </p:cNvPr>
          <p:cNvSpPr/>
          <p:nvPr/>
        </p:nvSpPr>
        <p:spPr>
          <a:xfrm>
            <a:off x="401053" y="3429000"/>
            <a:ext cx="4251158" cy="2308324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CO" dirty="0"/>
              <a:t>Mejorar  los indicadores de calidad asociados a los desempeños de los estudiantes en el examen Saber Pro en el marco de la Acreditación y Autoevaluación de programas, mediante procesos de formación dirigidos a docentes y estudiantes sobre las competencias genéricas evaluadas en la prueba.</a:t>
            </a:r>
          </a:p>
        </p:txBody>
      </p:sp>
      <p:sp>
        <p:nvSpPr>
          <p:cNvPr id="3" name="Google Shape;334;p31">
            <a:extLst>
              <a:ext uri="{FF2B5EF4-FFF2-40B4-BE49-F238E27FC236}">
                <a16:creationId xmlns:a16="http://schemas.microsoft.com/office/drawing/2014/main" id="{9E271E73-2073-4ACC-AC70-CEEE13988F8A}"/>
              </a:ext>
            </a:extLst>
          </p:cNvPr>
          <p:cNvSpPr txBox="1">
            <a:spLocks noGrp="1"/>
          </p:cNvSpPr>
          <p:nvPr/>
        </p:nvSpPr>
        <p:spPr>
          <a:xfrm>
            <a:off x="201827" y="992213"/>
            <a:ext cx="7835268" cy="2312460"/>
          </a:xfrm>
          <a:prstGeom prst="rect">
            <a:avLst/>
          </a:prstGeom>
        </p:spPr>
        <p:txBody>
          <a:bodyPr spcFirstLastPara="1" vert="horz" wrap="square" lIns="121897" tIns="121897" rIns="121897" bIns="121897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>
                <a:solidFill>
                  <a:srgbClr val="860000"/>
                </a:solidFill>
                <a:latin typeface="Berlin Sans FB" panose="020E0602020502020306" pitchFamily="34" charset="0"/>
                <a:cs typeface="Kalinga" panose="020B0502040204020203" pitchFamily="34" charset="0"/>
              </a:rPr>
              <a:t> </a:t>
            </a:r>
            <a:endParaRPr lang="es-MX" dirty="0">
              <a:solidFill>
                <a:srgbClr val="860000"/>
              </a:solidFill>
              <a:latin typeface="Berlin Sans FB" panose="020E0602020502020306" pitchFamily="34" charset="0"/>
              <a:cs typeface="Kalinga" panose="020B0502040204020203" pitchFamily="34" charset="0"/>
            </a:endParaRPr>
          </a:p>
          <a:p>
            <a:r>
              <a:rPr lang="es-CO" sz="4000" b="1" dirty="0">
                <a:solidFill>
                  <a:srgbClr val="860000"/>
                </a:solidFill>
              </a:rPr>
              <a:t>Formación para el Fortalecimiento de las Competencias Genéricas (Saber Pro)</a:t>
            </a:r>
            <a:endParaRPr lang="es-CO" sz="4000" dirty="0">
              <a:solidFill>
                <a:srgbClr val="860000"/>
              </a:solidFill>
            </a:endParaRPr>
          </a:p>
          <a:p>
            <a:endParaRPr lang="es-CO" sz="2400" dirty="0">
              <a:solidFill>
                <a:srgbClr val="860000"/>
              </a:solidFill>
              <a:latin typeface="Berlin Sans FB" panose="020E0602020502020306" pitchFamily="34" charset="0"/>
              <a:ea typeface="Adobe Gothic Std B" panose="020B0800000000000000" pitchFamily="34" charset="-128"/>
              <a:cs typeface="Kalinga" panose="020B0502040204020203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34F61FB-576B-4F07-B3CC-048ADDA684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368" t="48187" r="4606" b="32623"/>
          <a:stretch/>
        </p:blipFill>
        <p:spPr>
          <a:xfrm>
            <a:off x="5446294" y="4259179"/>
            <a:ext cx="6272463" cy="2598821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EDF89C4E-4A1B-48AB-8E86-B01A9C52FD0F}"/>
              </a:ext>
            </a:extLst>
          </p:cNvPr>
          <p:cNvSpPr/>
          <p:nvPr/>
        </p:nvSpPr>
        <p:spPr>
          <a:xfrm>
            <a:off x="5534525" y="2828835"/>
            <a:ext cx="6096000" cy="120032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</a:rPr>
              <a:t>talleres de orientación en las competencias especificas con los estudiantes y talleres a los docentes en los modelos de formación y evaluación por competencias y su aplicación en los sistemas de calidad.</a:t>
            </a:r>
            <a:endParaRPr lang="es-CO" dirty="0"/>
          </a:p>
        </p:txBody>
      </p:sp>
      <p:sp>
        <p:nvSpPr>
          <p:cNvPr id="8" name="object 22">
            <a:extLst>
              <a:ext uri="{FF2B5EF4-FFF2-40B4-BE49-F238E27FC236}">
                <a16:creationId xmlns:a16="http://schemas.microsoft.com/office/drawing/2014/main" id="{7BA628D8-EBCB-45D4-AF08-F47116EBE19A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805873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1E61766-A3A7-417E-829A-1B4BCDB12EFD}"/>
              </a:ext>
            </a:extLst>
          </p:cNvPr>
          <p:cNvPicPr/>
          <p:nvPr/>
        </p:nvPicPr>
        <p:blipFill rotWithShape="1">
          <a:blip r:embed="rId2"/>
          <a:srcRect t="7840" r="1745" b="4558"/>
          <a:stretch/>
        </p:blipFill>
        <p:spPr>
          <a:xfrm>
            <a:off x="537412" y="1521290"/>
            <a:ext cx="6978315" cy="4331152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D4A1E138-8FE4-4446-A40C-80ED7550F1C8}"/>
              </a:ext>
            </a:extLst>
          </p:cNvPr>
          <p:cNvSpPr/>
          <p:nvPr/>
        </p:nvSpPr>
        <p:spPr>
          <a:xfrm>
            <a:off x="8165431" y="1413006"/>
            <a:ext cx="3433011" cy="1855573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 el año 2019 se hicieron uso de herramientas virtuales para profundizar en el impacto de los talleres que se realizaron en el transcurso de los periodos académicos, 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C73F6CF9-37A3-476A-82F6-B2975F75258F}"/>
              </a:ext>
            </a:extLst>
          </p:cNvPr>
          <p:cNvSpPr/>
          <p:nvPr/>
        </p:nvSpPr>
        <p:spPr>
          <a:xfrm>
            <a:off x="9599853" y="4384378"/>
            <a:ext cx="2592146" cy="24736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22">
            <a:extLst>
              <a:ext uri="{FF2B5EF4-FFF2-40B4-BE49-F238E27FC236}">
                <a16:creationId xmlns:a16="http://schemas.microsoft.com/office/drawing/2014/main" id="{32695F4D-6434-4C50-A1FB-C7B95F751C4B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345683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2">
            <a:extLst>
              <a:ext uri="{FF2B5EF4-FFF2-40B4-BE49-F238E27FC236}">
                <a16:creationId xmlns:a16="http://schemas.microsoft.com/office/drawing/2014/main" id="{CCFC9445-A091-4C83-82C5-A0502656841C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A0C6F2B-CC37-4571-B977-C29F88136CDB}"/>
              </a:ext>
            </a:extLst>
          </p:cNvPr>
          <p:cNvSpPr/>
          <p:nvPr/>
        </p:nvSpPr>
        <p:spPr>
          <a:xfrm>
            <a:off x="1596887" y="2246625"/>
            <a:ext cx="8998226" cy="2364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344170">
              <a:lnSpc>
                <a:spcPct val="100000"/>
              </a:lnSpc>
              <a:spcBef>
                <a:spcPts val="90"/>
              </a:spcBef>
            </a:pPr>
            <a:r>
              <a:rPr lang="es-MX" sz="36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2. </a:t>
            </a:r>
            <a:r>
              <a:rPr lang="es-MX" sz="3600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Presentación </a:t>
            </a:r>
            <a:r>
              <a:rPr lang="es-MX" sz="36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del </a:t>
            </a:r>
            <a:r>
              <a:rPr lang="es-MX" sz="3600" b="1" dirty="0">
                <a:solidFill>
                  <a:srgbClr val="860000"/>
                </a:solidFill>
                <a:latin typeface="Segoe UI Symbol"/>
                <a:cs typeface="Segoe UI Symbol"/>
              </a:rPr>
              <a:t>Informe </a:t>
            </a:r>
            <a:r>
              <a:rPr lang="es-MX" sz="3600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de </a:t>
            </a:r>
            <a:r>
              <a:rPr lang="es-MX" sz="3600" b="1" dirty="0">
                <a:solidFill>
                  <a:srgbClr val="860000"/>
                </a:solidFill>
                <a:latin typeface="Segoe UI Symbol"/>
                <a:cs typeface="Segoe UI Symbol"/>
              </a:rPr>
              <a:t>la </a:t>
            </a:r>
            <a:r>
              <a:rPr lang="es-MX" sz="36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Gestión  </a:t>
            </a:r>
            <a:r>
              <a:rPr lang="es-MX" sz="3600" b="1" dirty="0">
                <a:solidFill>
                  <a:srgbClr val="860000"/>
                </a:solidFill>
                <a:latin typeface="Segoe UI Symbol"/>
                <a:cs typeface="Segoe UI Symbol"/>
              </a:rPr>
              <a:t>de la </a:t>
            </a:r>
            <a:r>
              <a:rPr lang="es-MX" sz="3600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Vicerrectoría </a:t>
            </a:r>
            <a:r>
              <a:rPr lang="es-MX" sz="3600" b="1" dirty="0">
                <a:solidFill>
                  <a:srgbClr val="860000"/>
                </a:solidFill>
                <a:latin typeface="Segoe UI Symbol"/>
                <a:cs typeface="Segoe UI Symbol"/>
              </a:rPr>
              <a:t>Académica – Vigencia 2019</a:t>
            </a:r>
            <a:endParaRPr lang="es-MX" sz="3600" dirty="0">
              <a:solidFill>
                <a:srgbClr val="860000"/>
              </a:solidFill>
              <a:latin typeface="Segoe UI Symbol"/>
              <a:cs typeface="Segoe UI Symbol"/>
            </a:endParaRPr>
          </a:p>
          <a:p>
            <a:pPr marL="77470" algn="ctr">
              <a:lnSpc>
                <a:spcPct val="100000"/>
              </a:lnSpc>
              <a:spcBef>
                <a:spcPts val="1400"/>
              </a:spcBef>
            </a:pPr>
            <a:r>
              <a:rPr lang="es-MX" sz="2800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Subsistema </a:t>
            </a:r>
            <a:r>
              <a:rPr lang="es-MX" sz="28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de</a:t>
            </a:r>
            <a:r>
              <a:rPr lang="es-MX" sz="2800" b="1" spc="-110" dirty="0">
                <a:solidFill>
                  <a:srgbClr val="860000"/>
                </a:solidFill>
                <a:latin typeface="Segoe UI Symbol"/>
                <a:cs typeface="Segoe UI Symbol"/>
              </a:rPr>
              <a:t> </a:t>
            </a:r>
            <a:r>
              <a:rPr lang="es-MX" sz="2800" b="1" dirty="0">
                <a:solidFill>
                  <a:srgbClr val="860000"/>
                </a:solidFill>
                <a:latin typeface="Segoe UI Symbol"/>
                <a:cs typeface="Segoe UI Symbol"/>
              </a:rPr>
              <a:t>Formación</a:t>
            </a:r>
            <a:endParaRPr lang="es-MX" sz="2800" dirty="0">
              <a:solidFill>
                <a:srgbClr val="860000"/>
              </a:solidFill>
              <a:latin typeface="Segoe UI Symbol"/>
              <a:cs typeface="Segoe UI Symbol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0A89AF48-8583-44DA-B28A-04E1F5B5795B}"/>
              </a:ext>
            </a:extLst>
          </p:cNvPr>
          <p:cNvSpPr/>
          <p:nvPr/>
        </p:nvSpPr>
        <p:spPr>
          <a:xfrm>
            <a:off x="9599853" y="4979223"/>
            <a:ext cx="2592146" cy="18787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0522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382256" y="1493519"/>
            <a:ext cx="2334895" cy="463550"/>
          </a:xfrm>
          <a:custGeom>
            <a:avLst/>
            <a:gdLst/>
            <a:ahLst/>
            <a:cxnLst/>
            <a:rect l="l" t="t" r="r" b="b"/>
            <a:pathLst>
              <a:path w="2334895" h="463550">
                <a:moveTo>
                  <a:pt x="0" y="463296"/>
                </a:moveTo>
                <a:lnTo>
                  <a:pt x="2334768" y="463296"/>
                </a:lnTo>
                <a:lnTo>
                  <a:pt x="2334768" y="0"/>
                </a:lnTo>
                <a:lnTo>
                  <a:pt x="0" y="0"/>
                </a:lnTo>
                <a:lnTo>
                  <a:pt x="0" y="463296"/>
                </a:lnTo>
                <a:close/>
              </a:path>
            </a:pathLst>
          </a:custGeom>
          <a:solidFill>
            <a:srgbClr val="2C31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382256" y="1493519"/>
            <a:ext cx="2334895" cy="463550"/>
          </a:xfrm>
          <a:custGeom>
            <a:avLst/>
            <a:gdLst/>
            <a:ahLst/>
            <a:cxnLst/>
            <a:rect l="l" t="t" r="r" b="b"/>
            <a:pathLst>
              <a:path w="2334895" h="463550">
                <a:moveTo>
                  <a:pt x="0" y="463296"/>
                </a:moveTo>
                <a:lnTo>
                  <a:pt x="2334768" y="463296"/>
                </a:lnTo>
                <a:lnTo>
                  <a:pt x="2334768" y="0"/>
                </a:lnTo>
                <a:lnTo>
                  <a:pt x="0" y="0"/>
                </a:lnTo>
                <a:lnTo>
                  <a:pt x="0" y="463296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382256" y="1519250"/>
            <a:ext cx="2334895" cy="391795"/>
          </a:xfrm>
          <a:prstGeom prst="rect">
            <a:avLst/>
          </a:prstGeom>
          <a:solidFill>
            <a:srgbClr val="8600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39624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Estudiantes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20566" y="5405627"/>
            <a:ext cx="252730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96619" marR="5080" indent="-884555">
              <a:lnSpc>
                <a:spcPct val="100000"/>
              </a:lnSpc>
              <a:spcBef>
                <a:spcPts val="100"/>
              </a:spcBef>
            </a:pPr>
            <a:r>
              <a:rPr sz="2400" b="1" spc="-40" dirty="0">
                <a:latin typeface="Segoe UI Symbol"/>
                <a:cs typeface="Segoe UI Symbol"/>
              </a:rPr>
              <a:t>Total</a:t>
            </a:r>
            <a:r>
              <a:rPr sz="2400" b="1" spc="-140" dirty="0">
                <a:latin typeface="Segoe UI Symbol"/>
                <a:cs typeface="Segoe UI Symbol"/>
              </a:rPr>
              <a:t> </a:t>
            </a:r>
            <a:r>
              <a:rPr sz="2400" b="1" spc="5" dirty="0">
                <a:latin typeface="Segoe UI Symbol"/>
                <a:cs typeface="Segoe UI Symbol"/>
              </a:rPr>
              <a:t>beneficiados:  </a:t>
            </a:r>
            <a:r>
              <a:rPr sz="2400" b="1" spc="10" dirty="0">
                <a:latin typeface="Segoe UI Symbol"/>
                <a:cs typeface="Segoe UI Symbol"/>
              </a:rPr>
              <a:t>2.</a:t>
            </a:r>
            <a:r>
              <a:rPr lang="es-CO" sz="2400" b="1" spc="10" dirty="0">
                <a:latin typeface="Segoe UI Symbol"/>
                <a:cs typeface="Segoe UI Symbol"/>
              </a:rPr>
              <a:t>694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400543" y="2331720"/>
            <a:ext cx="2331720" cy="829310"/>
          </a:xfrm>
          <a:custGeom>
            <a:avLst/>
            <a:gdLst/>
            <a:ahLst/>
            <a:cxnLst/>
            <a:rect l="l" t="t" r="r" b="b"/>
            <a:pathLst>
              <a:path w="2331720" h="829310">
                <a:moveTo>
                  <a:pt x="0" y="829055"/>
                </a:moveTo>
                <a:lnTo>
                  <a:pt x="2331720" y="829055"/>
                </a:lnTo>
                <a:lnTo>
                  <a:pt x="2331720" y="0"/>
                </a:lnTo>
                <a:lnTo>
                  <a:pt x="0" y="0"/>
                </a:lnTo>
                <a:lnTo>
                  <a:pt x="0" y="829055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400543" y="2331720"/>
            <a:ext cx="2331720" cy="829310"/>
          </a:xfrm>
          <a:custGeom>
            <a:avLst/>
            <a:gdLst/>
            <a:ahLst/>
            <a:cxnLst/>
            <a:rect l="l" t="t" r="r" b="b"/>
            <a:pathLst>
              <a:path w="2331720" h="829310">
                <a:moveTo>
                  <a:pt x="0" y="829055"/>
                </a:moveTo>
                <a:lnTo>
                  <a:pt x="2331720" y="829055"/>
                </a:lnTo>
                <a:lnTo>
                  <a:pt x="2331720" y="0"/>
                </a:lnTo>
                <a:lnTo>
                  <a:pt x="0" y="0"/>
                </a:lnTo>
                <a:lnTo>
                  <a:pt x="0" y="829055"/>
                </a:lnTo>
                <a:close/>
              </a:path>
            </a:pathLst>
          </a:custGeom>
          <a:solidFill>
            <a:srgbClr val="860000"/>
          </a:solidFill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400543" y="2356230"/>
            <a:ext cx="233172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0" marR="175895" indent="1524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Monitores </a:t>
            </a:r>
            <a:r>
              <a:rPr sz="2400" b="1" spc="15" dirty="0">
                <a:solidFill>
                  <a:srgbClr val="FFFFFF"/>
                </a:solidFill>
                <a:latin typeface="Segoe UI Symbol"/>
                <a:cs typeface="Segoe UI Symbol"/>
              </a:rPr>
              <a:t>por  </a:t>
            </a:r>
            <a:r>
              <a:rPr sz="2400" b="1" spc="10" dirty="0">
                <a:solidFill>
                  <a:srgbClr val="FFFFFF"/>
                </a:solidFill>
                <a:latin typeface="Segoe UI Symbol"/>
                <a:cs typeface="Segoe UI Symbol"/>
              </a:rPr>
              <a:t>cada</a:t>
            </a:r>
            <a:r>
              <a:rPr sz="2400" b="1" spc="-12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Semestre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406640" y="5038344"/>
            <a:ext cx="2331720" cy="1569720"/>
          </a:xfrm>
          <a:custGeom>
            <a:avLst/>
            <a:gdLst/>
            <a:ahLst/>
            <a:cxnLst/>
            <a:rect l="l" t="t" r="r" b="b"/>
            <a:pathLst>
              <a:path w="2331720" h="1569720">
                <a:moveTo>
                  <a:pt x="0" y="1569719"/>
                </a:moveTo>
                <a:lnTo>
                  <a:pt x="2331720" y="1569719"/>
                </a:lnTo>
                <a:lnTo>
                  <a:pt x="2331720" y="0"/>
                </a:lnTo>
                <a:lnTo>
                  <a:pt x="0" y="0"/>
                </a:lnTo>
                <a:lnTo>
                  <a:pt x="0" y="1569719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406640" y="5038344"/>
            <a:ext cx="2331720" cy="1569720"/>
          </a:xfrm>
          <a:custGeom>
            <a:avLst/>
            <a:gdLst/>
            <a:ahLst/>
            <a:cxnLst/>
            <a:rect l="l" t="t" r="r" b="b"/>
            <a:pathLst>
              <a:path w="2331720" h="1569720">
                <a:moveTo>
                  <a:pt x="0" y="1569719"/>
                </a:moveTo>
                <a:lnTo>
                  <a:pt x="2331720" y="1569719"/>
                </a:lnTo>
                <a:lnTo>
                  <a:pt x="2331720" y="0"/>
                </a:lnTo>
                <a:lnTo>
                  <a:pt x="0" y="0"/>
                </a:lnTo>
                <a:lnTo>
                  <a:pt x="0" y="1569719"/>
                </a:lnTo>
                <a:close/>
              </a:path>
            </a:pathLst>
          </a:custGeom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406640" y="5062804"/>
            <a:ext cx="2331720" cy="1489710"/>
          </a:xfrm>
          <a:prstGeom prst="rect">
            <a:avLst/>
          </a:prstGeom>
          <a:solidFill>
            <a:srgbClr val="860000"/>
          </a:solidFill>
        </p:spPr>
        <p:txBody>
          <a:bodyPr vert="horz" wrap="square" lIns="0" tIns="12700" rIns="0" bIns="0" rtlCol="0">
            <a:spAutoFit/>
          </a:bodyPr>
          <a:lstStyle/>
          <a:p>
            <a:pPr marL="193040" marR="186055" indent="-1905" algn="ctr">
              <a:lnSpc>
                <a:spcPct val="100000"/>
              </a:lnSpc>
              <a:spcBef>
                <a:spcPts val="100"/>
              </a:spcBef>
            </a:pP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Asesorías  Académica </a:t>
            </a: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en  Matemáticas</a:t>
            </a:r>
            <a:r>
              <a:rPr sz="2400" b="1" spc="-135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y 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Lectura</a:t>
            </a:r>
            <a:r>
              <a:rPr sz="2400" b="1" spc="-11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Crítica</a:t>
            </a:r>
            <a:endParaRPr sz="2400">
              <a:latin typeface="Segoe UI Symbol"/>
              <a:cs typeface="Segoe UI Symbo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95857" y="5895238"/>
            <a:ext cx="8159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10" dirty="0">
                <a:solidFill>
                  <a:srgbClr val="FFFFFF"/>
                </a:solidFill>
                <a:latin typeface="Segoe UI Symbol"/>
                <a:cs typeface="Segoe UI Symbol"/>
              </a:rPr>
              <a:t>Vi</a:t>
            </a:r>
            <a:r>
              <a:rPr sz="2400" b="1" spc="15" dirty="0">
                <a:solidFill>
                  <a:srgbClr val="FFFFFF"/>
                </a:solidFill>
                <a:latin typeface="Segoe UI Symbol"/>
                <a:cs typeface="Segoe UI Symbol"/>
              </a:rPr>
              <a:t>d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e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o</a:t>
            </a:r>
            <a:endParaRPr sz="2400">
              <a:latin typeface="Segoe UI Symbol"/>
              <a:cs typeface="Segoe UI Symbo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9954768" y="1411224"/>
            <a:ext cx="1100455" cy="704215"/>
          </a:xfrm>
          <a:custGeom>
            <a:avLst/>
            <a:gdLst/>
            <a:ahLst/>
            <a:cxnLst/>
            <a:rect l="l" t="t" r="r" b="b"/>
            <a:pathLst>
              <a:path w="1100454" h="704214">
                <a:moveTo>
                  <a:pt x="982979" y="0"/>
                </a:moveTo>
                <a:lnTo>
                  <a:pt x="117348" y="0"/>
                </a:lnTo>
                <a:lnTo>
                  <a:pt x="71687" y="9227"/>
                </a:lnTo>
                <a:lnTo>
                  <a:pt x="34385" y="34385"/>
                </a:lnTo>
                <a:lnTo>
                  <a:pt x="9227" y="71687"/>
                </a:lnTo>
                <a:lnTo>
                  <a:pt x="0" y="117348"/>
                </a:lnTo>
                <a:lnTo>
                  <a:pt x="0" y="586739"/>
                </a:lnTo>
                <a:lnTo>
                  <a:pt x="9227" y="632400"/>
                </a:lnTo>
                <a:lnTo>
                  <a:pt x="34385" y="669702"/>
                </a:lnTo>
                <a:lnTo>
                  <a:pt x="71687" y="694860"/>
                </a:lnTo>
                <a:lnTo>
                  <a:pt x="117348" y="704088"/>
                </a:lnTo>
                <a:lnTo>
                  <a:pt x="982979" y="704088"/>
                </a:lnTo>
                <a:lnTo>
                  <a:pt x="1028640" y="694860"/>
                </a:lnTo>
                <a:lnTo>
                  <a:pt x="1065942" y="669702"/>
                </a:lnTo>
                <a:lnTo>
                  <a:pt x="1091100" y="632400"/>
                </a:lnTo>
                <a:lnTo>
                  <a:pt x="1100327" y="586739"/>
                </a:lnTo>
                <a:lnTo>
                  <a:pt x="1100327" y="117348"/>
                </a:lnTo>
                <a:lnTo>
                  <a:pt x="1091100" y="71687"/>
                </a:lnTo>
                <a:lnTo>
                  <a:pt x="1065942" y="34385"/>
                </a:lnTo>
                <a:lnTo>
                  <a:pt x="1028640" y="9227"/>
                </a:lnTo>
                <a:lnTo>
                  <a:pt x="982979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 txBox="1"/>
          <p:nvPr/>
        </p:nvSpPr>
        <p:spPr>
          <a:xfrm>
            <a:off x="10105135" y="1528953"/>
            <a:ext cx="7594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20" dirty="0">
                <a:latin typeface="Segoe UI Symbol"/>
                <a:cs typeface="Segoe UI Symbol"/>
              </a:rPr>
              <a:t>2.0</a:t>
            </a:r>
            <a:r>
              <a:rPr sz="2400" b="1" spc="-10" dirty="0">
                <a:latin typeface="Segoe UI Symbol"/>
                <a:cs typeface="Segoe UI Symbol"/>
              </a:rPr>
              <a:t>0</a:t>
            </a:r>
            <a:r>
              <a:rPr lang="es-MX" sz="2400" b="1" spc="-10" dirty="0">
                <a:latin typeface="Segoe UI Symbol"/>
                <a:cs typeface="Segoe UI Symbol"/>
              </a:rPr>
              <a:t>0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9985247" y="2426207"/>
            <a:ext cx="1103630" cy="704215"/>
          </a:xfrm>
          <a:custGeom>
            <a:avLst/>
            <a:gdLst/>
            <a:ahLst/>
            <a:cxnLst/>
            <a:rect l="l" t="t" r="r" b="b"/>
            <a:pathLst>
              <a:path w="1103629" h="704214">
                <a:moveTo>
                  <a:pt x="986027" y="0"/>
                </a:moveTo>
                <a:lnTo>
                  <a:pt x="117348" y="0"/>
                </a:lnTo>
                <a:lnTo>
                  <a:pt x="71687" y="9227"/>
                </a:lnTo>
                <a:lnTo>
                  <a:pt x="34385" y="34385"/>
                </a:lnTo>
                <a:lnTo>
                  <a:pt x="9227" y="71687"/>
                </a:lnTo>
                <a:lnTo>
                  <a:pt x="0" y="117347"/>
                </a:lnTo>
                <a:lnTo>
                  <a:pt x="0" y="586739"/>
                </a:lnTo>
                <a:lnTo>
                  <a:pt x="9227" y="632400"/>
                </a:lnTo>
                <a:lnTo>
                  <a:pt x="34385" y="669702"/>
                </a:lnTo>
                <a:lnTo>
                  <a:pt x="71687" y="694860"/>
                </a:lnTo>
                <a:lnTo>
                  <a:pt x="117348" y="704088"/>
                </a:lnTo>
                <a:lnTo>
                  <a:pt x="986027" y="704088"/>
                </a:lnTo>
                <a:lnTo>
                  <a:pt x="1031688" y="694860"/>
                </a:lnTo>
                <a:lnTo>
                  <a:pt x="1068990" y="669702"/>
                </a:lnTo>
                <a:lnTo>
                  <a:pt x="1094148" y="632400"/>
                </a:lnTo>
                <a:lnTo>
                  <a:pt x="1103376" y="586739"/>
                </a:lnTo>
                <a:lnTo>
                  <a:pt x="1103376" y="117347"/>
                </a:lnTo>
                <a:lnTo>
                  <a:pt x="1094148" y="71687"/>
                </a:lnTo>
                <a:lnTo>
                  <a:pt x="1068990" y="34385"/>
                </a:lnTo>
                <a:lnTo>
                  <a:pt x="1031688" y="9227"/>
                </a:lnTo>
                <a:lnTo>
                  <a:pt x="98602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10378185" y="2535758"/>
            <a:ext cx="3606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20" dirty="0">
                <a:latin typeface="Segoe UI Symbol"/>
                <a:cs typeface="Segoe UI Symbol"/>
              </a:rPr>
              <a:t>2</a:t>
            </a:r>
            <a:r>
              <a:rPr lang="es-MX" sz="2400" b="1" spc="20" dirty="0">
                <a:latin typeface="Segoe UI Symbol"/>
                <a:cs typeface="Segoe UI Symbol"/>
              </a:rPr>
              <a:t>4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034016" y="5038344"/>
            <a:ext cx="1100455" cy="826135"/>
          </a:xfrm>
          <a:custGeom>
            <a:avLst/>
            <a:gdLst/>
            <a:ahLst/>
            <a:cxnLst/>
            <a:rect l="l" t="t" r="r" b="b"/>
            <a:pathLst>
              <a:path w="1100454" h="826135">
                <a:moveTo>
                  <a:pt x="962659" y="0"/>
                </a:moveTo>
                <a:lnTo>
                  <a:pt x="137667" y="0"/>
                </a:lnTo>
                <a:lnTo>
                  <a:pt x="94138" y="7014"/>
                </a:lnTo>
                <a:lnTo>
                  <a:pt x="56345" y="26550"/>
                </a:lnTo>
                <a:lnTo>
                  <a:pt x="26550" y="56345"/>
                </a:lnTo>
                <a:lnTo>
                  <a:pt x="7014" y="94138"/>
                </a:lnTo>
                <a:lnTo>
                  <a:pt x="0" y="137667"/>
                </a:lnTo>
                <a:lnTo>
                  <a:pt x="0" y="688339"/>
                </a:lnTo>
                <a:lnTo>
                  <a:pt x="7014" y="731854"/>
                </a:lnTo>
                <a:lnTo>
                  <a:pt x="26550" y="769646"/>
                </a:lnTo>
                <a:lnTo>
                  <a:pt x="56345" y="799446"/>
                </a:lnTo>
                <a:lnTo>
                  <a:pt x="94138" y="818989"/>
                </a:lnTo>
                <a:lnTo>
                  <a:pt x="137667" y="826007"/>
                </a:lnTo>
                <a:lnTo>
                  <a:pt x="962659" y="826007"/>
                </a:lnTo>
                <a:lnTo>
                  <a:pt x="1006189" y="818989"/>
                </a:lnTo>
                <a:lnTo>
                  <a:pt x="1043982" y="799446"/>
                </a:lnTo>
                <a:lnTo>
                  <a:pt x="1073777" y="769646"/>
                </a:lnTo>
                <a:lnTo>
                  <a:pt x="1093313" y="731854"/>
                </a:lnTo>
                <a:lnTo>
                  <a:pt x="1100327" y="688339"/>
                </a:lnTo>
                <a:lnTo>
                  <a:pt x="1100327" y="137667"/>
                </a:lnTo>
                <a:lnTo>
                  <a:pt x="1093313" y="94138"/>
                </a:lnTo>
                <a:lnTo>
                  <a:pt x="1073777" y="56345"/>
                </a:lnTo>
                <a:lnTo>
                  <a:pt x="1043982" y="26550"/>
                </a:lnTo>
                <a:lnTo>
                  <a:pt x="1006189" y="7014"/>
                </a:lnTo>
                <a:lnTo>
                  <a:pt x="962659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0321290" y="5210047"/>
            <a:ext cx="5283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MX" sz="2400" b="1" spc="20" dirty="0">
                <a:latin typeface="Segoe UI Symbol"/>
                <a:cs typeface="Segoe UI Symbol"/>
              </a:rPr>
              <a:t>590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400543" y="3294888"/>
            <a:ext cx="2331720" cy="1569720"/>
          </a:xfrm>
          <a:custGeom>
            <a:avLst/>
            <a:gdLst/>
            <a:ahLst/>
            <a:cxnLst/>
            <a:rect l="l" t="t" r="r" b="b"/>
            <a:pathLst>
              <a:path w="2331720" h="1569720">
                <a:moveTo>
                  <a:pt x="0" y="1569720"/>
                </a:moveTo>
                <a:lnTo>
                  <a:pt x="2331720" y="1569720"/>
                </a:lnTo>
                <a:lnTo>
                  <a:pt x="2331720" y="0"/>
                </a:lnTo>
                <a:lnTo>
                  <a:pt x="0" y="0"/>
                </a:lnTo>
                <a:lnTo>
                  <a:pt x="0" y="1569720"/>
                </a:lnTo>
                <a:close/>
              </a:path>
            </a:pathLst>
          </a:custGeom>
          <a:solidFill>
            <a:srgbClr val="7B7B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400543" y="3294888"/>
            <a:ext cx="2331720" cy="1569720"/>
          </a:xfrm>
          <a:custGeom>
            <a:avLst/>
            <a:gdLst/>
            <a:ahLst/>
            <a:cxnLst/>
            <a:rect l="l" t="t" r="r" b="b"/>
            <a:pathLst>
              <a:path w="2331720" h="1569720">
                <a:moveTo>
                  <a:pt x="0" y="1569720"/>
                </a:moveTo>
                <a:lnTo>
                  <a:pt x="2331720" y="1569720"/>
                </a:lnTo>
                <a:lnTo>
                  <a:pt x="2331720" y="0"/>
                </a:lnTo>
                <a:lnTo>
                  <a:pt x="0" y="0"/>
                </a:lnTo>
                <a:lnTo>
                  <a:pt x="0" y="1569720"/>
                </a:lnTo>
                <a:close/>
              </a:path>
            </a:pathLst>
          </a:custGeom>
          <a:solidFill>
            <a:srgbClr val="860000"/>
          </a:solidFill>
          <a:ln w="121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400543" y="3321177"/>
            <a:ext cx="233172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9390" marR="194945" indent="254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Capacitación  </a:t>
            </a:r>
            <a:r>
              <a:rPr sz="2400" b="1" dirty="0" err="1">
                <a:solidFill>
                  <a:srgbClr val="FFFFFF"/>
                </a:solidFill>
                <a:latin typeface="Segoe UI Symbol"/>
                <a:cs typeface="Segoe UI Symbol"/>
              </a:rPr>
              <a:t>Monitores</a:t>
            </a:r>
            <a:r>
              <a:rPr sz="2400" b="1" spc="-13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15" dirty="0">
                <a:solidFill>
                  <a:srgbClr val="FFFFFF"/>
                </a:solidFill>
                <a:latin typeface="Segoe UI Symbol"/>
                <a:cs typeface="Segoe UI Symbol"/>
              </a:rPr>
              <a:t>2019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0034016" y="3669791"/>
            <a:ext cx="1100455" cy="826135"/>
          </a:xfrm>
          <a:custGeom>
            <a:avLst/>
            <a:gdLst/>
            <a:ahLst/>
            <a:cxnLst/>
            <a:rect l="l" t="t" r="r" b="b"/>
            <a:pathLst>
              <a:path w="1100454" h="826135">
                <a:moveTo>
                  <a:pt x="962659" y="0"/>
                </a:moveTo>
                <a:lnTo>
                  <a:pt x="137667" y="0"/>
                </a:lnTo>
                <a:lnTo>
                  <a:pt x="94138" y="7014"/>
                </a:lnTo>
                <a:lnTo>
                  <a:pt x="56345" y="26550"/>
                </a:lnTo>
                <a:lnTo>
                  <a:pt x="26550" y="56345"/>
                </a:lnTo>
                <a:lnTo>
                  <a:pt x="7014" y="94138"/>
                </a:lnTo>
                <a:lnTo>
                  <a:pt x="0" y="137667"/>
                </a:lnTo>
                <a:lnTo>
                  <a:pt x="0" y="688339"/>
                </a:lnTo>
                <a:lnTo>
                  <a:pt x="7014" y="731869"/>
                </a:lnTo>
                <a:lnTo>
                  <a:pt x="26550" y="769662"/>
                </a:lnTo>
                <a:lnTo>
                  <a:pt x="56345" y="799457"/>
                </a:lnTo>
                <a:lnTo>
                  <a:pt x="94138" y="818993"/>
                </a:lnTo>
                <a:lnTo>
                  <a:pt x="137667" y="826007"/>
                </a:lnTo>
                <a:lnTo>
                  <a:pt x="962659" y="826007"/>
                </a:lnTo>
                <a:lnTo>
                  <a:pt x="1006189" y="818993"/>
                </a:lnTo>
                <a:lnTo>
                  <a:pt x="1043982" y="799457"/>
                </a:lnTo>
                <a:lnTo>
                  <a:pt x="1073777" y="769662"/>
                </a:lnTo>
                <a:lnTo>
                  <a:pt x="1093313" y="731869"/>
                </a:lnTo>
                <a:lnTo>
                  <a:pt x="1100327" y="688339"/>
                </a:lnTo>
                <a:lnTo>
                  <a:pt x="1100327" y="137667"/>
                </a:lnTo>
                <a:lnTo>
                  <a:pt x="1093313" y="94138"/>
                </a:lnTo>
                <a:lnTo>
                  <a:pt x="1073777" y="56345"/>
                </a:lnTo>
                <a:lnTo>
                  <a:pt x="1043982" y="26550"/>
                </a:lnTo>
                <a:lnTo>
                  <a:pt x="1006189" y="7014"/>
                </a:lnTo>
                <a:lnTo>
                  <a:pt x="962659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10406253" y="3833241"/>
            <a:ext cx="360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20" dirty="0">
                <a:latin typeface="Segoe UI Symbol"/>
                <a:cs typeface="Segoe UI Symbol"/>
              </a:rPr>
              <a:t>80</a:t>
            </a:r>
            <a:endParaRPr sz="2400">
              <a:latin typeface="Segoe UI Symbol"/>
              <a:cs typeface="Segoe UI Symbo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051560" y="2511551"/>
            <a:ext cx="5004816" cy="26984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E68128A4-246B-4A06-982B-4DF273BA8971}"/>
              </a:ext>
            </a:extLst>
          </p:cNvPr>
          <p:cNvSpPr/>
          <p:nvPr/>
        </p:nvSpPr>
        <p:spPr>
          <a:xfrm>
            <a:off x="609600" y="142141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2400" b="1" dirty="0">
                <a:solidFill>
                  <a:srgbClr val="860000"/>
                </a:solidFill>
              </a:rPr>
              <a:t>Programa de Aprestamiento en Lectura Crítica y Matemáticas Semestre Cero</a:t>
            </a:r>
            <a:endParaRPr lang="es-CO" sz="2400" dirty="0">
              <a:solidFill>
                <a:srgbClr val="860000"/>
              </a:solidFill>
            </a:endParaRPr>
          </a:p>
        </p:txBody>
      </p:sp>
      <p:sp>
        <p:nvSpPr>
          <p:cNvPr id="26" name="Título 25">
            <a:extLst>
              <a:ext uri="{FF2B5EF4-FFF2-40B4-BE49-F238E27FC236}">
                <a16:creationId xmlns:a16="http://schemas.microsoft.com/office/drawing/2014/main" id="{F66F7215-31F4-4BBC-88CD-824198AF0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29" name="object 22">
            <a:extLst>
              <a:ext uri="{FF2B5EF4-FFF2-40B4-BE49-F238E27FC236}">
                <a16:creationId xmlns:a16="http://schemas.microsoft.com/office/drawing/2014/main" id="{4CD71131-A743-43D7-A2BC-383D7AD0DE2D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DE0866D-9F87-4BA3-93A0-6FF14054E1B0}"/>
              </a:ext>
            </a:extLst>
          </p:cNvPr>
          <p:cNvPicPr/>
          <p:nvPr/>
        </p:nvPicPr>
        <p:blipFill rotWithShape="1">
          <a:blip r:embed="rId2"/>
          <a:srcRect l="26307" t="33508" r="10217" b="10948"/>
          <a:stretch/>
        </p:blipFill>
        <p:spPr bwMode="auto">
          <a:xfrm>
            <a:off x="319185" y="2616867"/>
            <a:ext cx="5167215" cy="39603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A35BE300-C02D-439E-A799-C0A055793EC9}"/>
              </a:ext>
            </a:extLst>
          </p:cNvPr>
          <p:cNvSpPr/>
          <p:nvPr/>
        </p:nvSpPr>
        <p:spPr>
          <a:xfrm>
            <a:off x="5486400" y="1903880"/>
            <a:ext cx="6096000" cy="155920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CO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98% de la población matriculada a primer semestre durante la vigencia 2019 se benefició de los talleres del proyecto antes del inicio formal del semestre.  Y durante el semestre, se realizaron 318 asesorías en comprensión de lectura y 272 asesorías en matemáticas. 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A6B442D-3141-43CF-9FA7-8DF010883E2E}"/>
              </a:ext>
            </a:extLst>
          </p:cNvPr>
          <p:cNvPicPr/>
          <p:nvPr/>
        </p:nvPicPr>
        <p:blipFill rotWithShape="1">
          <a:blip r:embed="rId3"/>
          <a:srcRect l="17821" t="44375" r="51799" b="24532"/>
          <a:stretch/>
        </p:blipFill>
        <p:spPr bwMode="auto">
          <a:xfrm>
            <a:off x="6504321" y="3865611"/>
            <a:ext cx="4211805" cy="23908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object 22">
            <a:extLst>
              <a:ext uri="{FF2B5EF4-FFF2-40B4-BE49-F238E27FC236}">
                <a16:creationId xmlns:a16="http://schemas.microsoft.com/office/drawing/2014/main" id="{C5E695B4-9AE0-4C3E-8A25-13D82268C4C4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29626749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05942" y="1378378"/>
            <a:ext cx="959675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dirty="0">
                <a:solidFill>
                  <a:srgbClr val="9E0000"/>
                </a:solidFill>
                <a:latin typeface="Lucida Sans"/>
                <a:cs typeface="Lucida Sans"/>
              </a:rPr>
              <a:t>Ejecución Presupuestal </a:t>
            </a:r>
            <a:r>
              <a:rPr sz="3600" b="0" spc="10" dirty="0">
                <a:solidFill>
                  <a:srgbClr val="9E0000"/>
                </a:solidFill>
                <a:latin typeface="Lucida Sans"/>
                <a:cs typeface="Lucida Sans"/>
              </a:rPr>
              <a:t>en </a:t>
            </a:r>
            <a:r>
              <a:rPr sz="3600" b="0" spc="5" dirty="0">
                <a:solidFill>
                  <a:srgbClr val="9E0000"/>
                </a:solidFill>
                <a:latin typeface="Lucida Sans"/>
                <a:cs typeface="Lucida Sans"/>
              </a:rPr>
              <a:t>la </a:t>
            </a:r>
            <a:r>
              <a:rPr sz="3600" b="0" dirty="0" err="1">
                <a:solidFill>
                  <a:srgbClr val="9E0000"/>
                </a:solidFill>
                <a:latin typeface="Lucida Sans"/>
                <a:cs typeface="Lucida Sans"/>
              </a:rPr>
              <a:t>Vigencia</a:t>
            </a:r>
            <a:r>
              <a:rPr sz="3600" b="0" spc="-409" dirty="0">
                <a:solidFill>
                  <a:srgbClr val="9E0000"/>
                </a:solidFill>
                <a:latin typeface="Lucida Sans"/>
                <a:cs typeface="Lucida Sans"/>
              </a:rPr>
              <a:t> </a:t>
            </a:r>
            <a:r>
              <a:rPr sz="3600" b="0" dirty="0">
                <a:solidFill>
                  <a:srgbClr val="9E0000"/>
                </a:solidFill>
                <a:latin typeface="Lucida Sans"/>
                <a:cs typeface="Lucida Sans"/>
              </a:rPr>
              <a:t>201</a:t>
            </a:r>
            <a:r>
              <a:rPr lang="es-CO" sz="3600" b="0" dirty="0">
                <a:solidFill>
                  <a:srgbClr val="9E0000"/>
                </a:solidFill>
                <a:latin typeface="Lucida Sans"/>
                <a:cs typeface="Lucida Sans"/>
              </a:rPr>
              <a:t>9</a:t>
            </a:r>
            <a:endParaRPr sz="3600" dirty="0">
              <a:latin typeface="Lucida Sans"/>
              <a:cs typeface="Lucida Sans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52113"/>
              </p:ext>
            </p:extLst>
          </p:nvPr>
        </p:nvGraphicFramePr>
        <p:xfrm>
          <a:off x="897579" y="2514892"/>
          <a:ext cx="6370320" cy="9879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3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7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94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50">
                <a:tc>
                  <a:txBody>
                    <a:bodyPr/>
                    <a:lstStyle/>
                    <a:p>
                      <a:pPr marR="403225" algn="r">
                        <a:lnSpc>
                          <a:spcPct val="100000"/>
                        </a:lnSpc>
                        <a:spcBef>
                          <a:spcPts val="1490"/>
                        </a:spcBef>
                      </a:pPr>
                      <a:r>
                        <a:rPr sz="1600" b="1" spc="20" dirty="0">
                          <a:solidFill>
                            <a:srgbClr val="FFFFFF"/>
                          </a:solidFill>
                          <a:latin typeface="Lucida Sans Unicode"/>
                          <a:cs typeface="Lucida Sans Unicode"/>
                        </a:rPr>
                        <a:t>P</a:t>
                      </a:r>
                      <a:r>
                        <a:rPr sz="1600" b="1" spc="10" dirty="0">
                          <a:solidFill>
                            <a:srgbClr val="FFFFFF"/>
                          </a:solidFill>
                          <a:latin typeface="Lucida Sans Unicode"/>
                          <a:cs typeface="Lucida Sans Unicode"/>
                        </a:rPr>
                        <a:t>r</a:t>
                      </a:r>
                      <a:r>
                        <a:rPr sz="1600" b="1" spc="20" dirty="0">
                          <a:solidFill>
                            <a:srgbClr val="FFFFFF"/>
                          </a:solidFill>
                          <a:latin typeface="Lucida Sans Unicode"/>
                          <a:cs typeface="Lucida Sans Unicode"/>
                        </a:rPr>
                        <a:t>o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Lucida Sans Unicode"/>
                          <a:cs typeface="Lucida Sans Unicode"/>
                        </a:rPr>
                        <a:t>ye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Lucida Sans Unicode"/>
                          <a:cs typeface="Lucida Sans Unicode"/>
                        </a:rPr>
                        <a:t>c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Lucida Sans Unicode"/>
                          <a:cs typeface="Lucida Sans Unicode"/>
                        </a:rPr>
                        <a:t>to</a:t>
                      </a:r>
                      <a:endParaRPr sz="1600" dirty="0">
                        <a:latin typeface="Lucida Sans Unicode"/>
                        <a:cs typeface="Lucida Sans Unicode"/>
                      </a:endParaRPr>
                    </a:p>
                  </a:txBody>
                  <a:tcPr marL="0" marR="0" marT="1892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860000"/>
                    </a:solidFill>
                  </a:tcPr>
                </a:tc>
                <a:tc>
                  <a:txBody>
                    <a:bodyPr/>
                    <a:lstStyle/>
                    <a:p>
                      <a:pPr marL="814705">
                        <a:lnSpc>
                          <a:spcPct val="100000"/>
                        </a:lnSpc>
                        <a:spcBef>
                          <a:spcPts val="1490"/>
                        </a:spcBef>
                      </a:pPr>
                      <a:r>
                        <a:rPr sz="1600" b="1" spc="5" dirty="0">
                          <a:solidFill>
                            <a:srgbClr val="FFFFFF"/>
                          </a:solidFill>
                          <a:latin typeface="Lucida Sans Unicode"/>
                          <a:cs typeface="Lucida Sans Unicode"/>
                        </a:rPr>
                        <a:t>Asignado</a:t>
                      </a:r>
                      <a:endParaRPr sz="1600" dirty="0">
                        <a:latin typeface="Lucida Sans Unicode"/>
                        <a:cs typeface="Lucida Sans Unicode"/>
                      </a:endParaRPr>
                    </a:p>
                  </a:txBody>
                  <a:tcPr marL="0" marR="0" marT="1892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860000"/>
                    </a:solidFill>
                  </a:tcPr>
                </a:tc>
                <a:tc>
                  <a:txBody>
                    <a:bodyPr/>
                    <a:lstStyle/>
                    <a:p>
                      <a:pPr marL="760730">
                        <a:lnSpc>
                          <a:spcPct val="100000"/>
                        </a:lnSpc>
                        <a:spcBef>
                          <a:spcPts val="1490"/>
                        </a:spcBef>
                      </a:pPr>
                      <a:r>
                        <a:rPr sz="1600" b="1" spc="5" dirty="0">
                          <a:solidFill>
                            <a:srgbClr val="FFFFFF"/>
                          </a:solidFill>
                          <a:latin typeface="Lucida Sans Unicode"/>
                          <a:cs typeface="Lucida Sans Unicode"/>
                        </a:rPr>
                        <a:t>Ejecutado</a:t>
                      </a:r>
                      <a:endParaRPr sz="1600" dirty="0">
                        <a:latin typeface="Lucida Sans Unicode"/>
                        <a:cs typeface="Lucida Sans Unicode"/>
                      </a:endParaRPr>
                    </a:p>
                  </a:txBody>
                  <a:tcPr marL="0" marR="0" marT="1892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86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0669">
                <a:tc>
                  <a:txBody>
                    <a:bodyPr/>
                    <a:lstStyle/>
                    <a:p>
                      <a:pPr marR="358140" algn="r"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r>
                        <a:rPr sz="1500" dirty="0">
                          <a:latin typeface="Lucida Sans Unicode"/>
                          <a:cs typeface="Lucida Sans Unicode"/>
                        </a:rPr>
                        <a:t>FOR</a:t>
                      </a:r>
                      <a:r>
                        <a:rPr sz="1500" spc="-35" dirty="0">
                          <a:latin typeface="Lucida Sans Unicode"/>
                          <a:cs typeface="Lucida Sans Unicode"/>
                        </a:rPr>
                        <a:t>M</a:t>
                      </a:r>
                      <a:r>
                        <a:rPr sz="1500" spc="-15" dirty="0">
                          <a:latin typeface="Lucida Sans Unicode"/>
                          <a:cs typeface="Lucida Sans Unicode"/>
                        </a:rPr>
                        <a:t>AC</a:t>
                      </a:r>
                      <a:r>
                        <a:rPr sz="1500" spc="-5" dirty="0">
                          <a:latin typeface="Lucida Sans Unicode"/>
                          <a:cs typeface="Lucida Sans Unicode"/>
                        </a:rPr>
                        <a:t>I</a:t>
                      </a:r>
                      <a:r>
                        <a:rPr sz="1500" spc="-30" dirty="0">
                          <a:latin typeface="Lucida Sans Unicode"/>
                          <a:cs typeface="Lucida Sans Unicode"/>
                        </a:rPr>
                        <a:t>Ó</a:t>
                      </a:r>
                      <a:r>
                        <a:rPr sz="1500" dirty="0">
                          <a:latin typeface="Lucida Sans Unicode"/>
                          <a:cs typeface="Lucida Sans Unicode"/>
                        </a:rPr>
                        <a:t>N</a:t>
                      </a:r>
                      <a:endParaRPr sz="1500">
                        <a:latin typeface="Lucida Sans Unicode"/>
                        <a:cs typeface="Lucida Sans Unicode"/>
                      </a:endParaRPr>
                    </a:p>
                  </a:txBody>
                  <a:tcPr marL="0" marR="0" marT="169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2595">
                        <a:lnSpc>
                          <a:spcPct val="100000"/>
                        </a:lnSpc>
                        <a:spcBef>
                          <a:spcPts val="1335"/>
                        </a:spcBef>
                      </a:pPr>
                      <a:r>
                        <a:rPr sz="1500" dirty="0">
                          <a:latin typeface="Lucida Sans Unicode"/>
                          <a:cs typeface="Lucida Sans Unicode"/>
                        </a:rPr>
                        <a:t>$</a:t>
                      </a:r>
                      <a:r>
                        <a:rPr lang="es-MX" sz="1500" dirty="0">
                          <a:latin typeface="Lucida Sans Unicode"/>
                          <a:cs typeface="Lucida Sans Unicode"/>
                        </a:rPr>
                        <a:t>4.306.995.649</a:t>
                      </a:r>
                      <a:endParaRPr sz="1500" dirty="0">
                        <a:latin typeface="Lucida Sans Unicode"/>
                        <a:cs typeface="Lucida Sans Unicode"/>
                      </a:endParaRPr>
                    </a:p>
                  </a:txBody>
                  <a:tcPr marL="0" marR="0" marT="1695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3855">
                        <a:lnSpc>
                          <a:spcPct val="100000"/>
                        </a:lnSpc>
                        <a:spcBef>
                          <a:spcPts val="142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$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s-MX" sz="1800" spc="-15" dirty="0">
                          <a:latin typeface="Calibri"/>
                          <a:cs typeface="Calibri"/>
                        </a:rPr>
                        <a:t>3.041.266.331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1803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1527323" y="3900495"/>
            <a:ext cx="1908048" cy="19324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20AF088-BEC4-4948-8931-1F480E31E989}"/>
              </a:ext>
            </a:extLst>
          </p:cNvPr>
          <p:cNvPicPr/>
          <p:nvPr/>
        </p:nvPicPr>
        <p:blipFill rotWithShape="1">
          <a:blip r:embed="rId3"/>
          <a:srcRect l="15784" t="52224" r="67244" b="18193"/>
          <a:stretch/>
        </p:blipFill>
        <p:spPr bwMode="auto">
          <a:xfrm>
            <a:off x="7732602" y="2227591"/>
            <a:ext cx="2932075" cy="36053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D0BCCA6-5D63-47AD-B286-E7F4CE56E224}"/>
              </a:ext>
            </a:extLst>
          </p:cNvPr>
          <p:cNvPicPr/>
          <p:nvPr/>
        </p:nvPicPr>
        <p:blipFill rotWithShape="1">
          <a:blip r:embed="rId4"/>
          <a:srcRect l="24949" t="70714" r="20061" b="23627"/>
          <a:stretch/>
        </p:blipFill>
        <p:spPr bwMode="auto">
          <a:xfrm>
            <a:off x="5538808" y="5720594"/>
            <a:ext cx="5998444" cy="7897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object 22">
            <a:extLst>
              <a:ext uri="{FF2B5EF4-FFF2-40B4-BE49-F238E27FC236}">
                <a16:creationId xmlns:a16="http://schemas.microsoft.com/office/drawing/2014/main" id="{6EE790A1-63C3-4A37-8EA9-038D9D622303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0F9FA64-583F-4089-B4DE-91F47C7F3666}"/>
              </a:ext>
            </a:extLst>
          </p:cNvPr>
          <p:cNvSpPr/>
          <p:nvPr/>
        </p:nvSpPr>
        <p:spPr>
          <a:xfrm>
            <a:off x="1596887" y="2246625"/>
            <a:ext cx="89982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344170">
              <a:lnSpc>
                <a:spcPct val="100000"/>
              </a:lnSpc>
              <a:spcBef>
                <a:spcPts val="90"/>
              </a:spcBef>
            </a:pPr>
            <a:r>
              <a:rPr lang="es-MX" sz="3600" b="1" spc="5" dirty="0">
                <a:solidFill>
                  <a:srgbClr val="860000"/>
                </a:solidFill>
                <a:latin typeface="Segoe UI Symbol"/>
                <a:cs typeface="Segoe UI Symbol"/>
              </a:rPr>
              <a:t>3. </a:t>
            </a:r>
            <a:r>
              <a:rPr lang="es-MX" sz="3600" b="1" spc="-5" dirty="0">
                <a:solidFill>
                  <a:srgbClr val="860000"/>
                </a:solidFill>
                <a:latin typeface="Segoe UI Symbol"/>
                <a:cs typeface="Segoe UI Symbol"/>
              </a:rPr>
              <a:t>Intervenciones Ciudadanas y Respuesta Mesa de Trabajo </a:t>
            </a:r>
            <a:endParaRPr lang="es-MX" sz="3600" dirty="0">
              <a:solidFill>
                <a:srgbClr val="860000"/>
              </a:solidFill>
              <a:latin typeface="Segoe UI Symbol"/>
              <a:cs typeface="Segoe UI Symbol"/>
            </a:endParaRPr>
          </a:p>
        </p:txBody>
      </p:sp>
      <p:sp>
        <p:nvSpPr>
          <p:cNvPr id="3" name="object 22">
            <a:extLst>
              <a:ext uri="{FF2B5EF4-FFF2-40B4-BE49-F238E27FC236}">
                <a16:creationId xmlns:a16="http://schemas.microsoft.com/office/drawing/2014/main" id="{BEFC3986-0471-430B-9CE6-B68F284DB147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41589488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952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373091" y="2351782"/>
            <a:ext cx="73384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GRACIAS POR SU ATENCIÓN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C072C49F-D73A-4EB4-8CB6-DCBD92F8C4D6}"/>
              </a:ext>
            </a:extLst>
          </p:cNvPr>
          <p:cNvSpPr txBox="1"/>
          <p:nvPr/>
        </p:nvSpPr>
        <p:spPr>
          <a:xfrm>
            <a:off x="2001392" y="3807663"/>
            <a:ext cx="77101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spc="-5" dirty="0">
                <a:solidFill>
                  <a:srgbClr val="FFFFFF"/>
                </a:solidFill>
                <a:latin typeface="Calibri"/>
                <a:cs typeface="Calibri"/>
              </a:rPr>
              <a:t>¡Construyamos Universidad </a:t>
            </a: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para </a:t>
            </a:r>
            <a:r>
              <a:rPr sz="2400" b="1" i="1" spc="-5" dirty="0">
                <a:solidFill>
                  <a:srgbClr val="FFFFFF"/>
                </a:solidFill>
                <a:latin typeface="Calibri"/>
                <a:cs typeface="Calibri"/>
              </a:rPr>
              <a:t>el </a:t>
            </a: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desarrollo y </a:t>
            </a:r>
            <a:r>
              <a:rPr sz="2400" b="1" i="1" spc="-5" dirty="0">
                <a:solidFill>
                  <a:srgbClr val="FFFFFF"/>
                </a:solidFill>
                <a:latin typeface="Calibri"/>
                <a:cs typeface="Calibri"/>
              </a:rPr>
              <a:t>el </a:t>
            </a:r>
            <a:r>
              <a:rPr sz="2400" b="1" i="1" dirty="0">
                <a:solidFill>
                  <a:srgbClr val="FFFFFF"/>
                </a:solidFill>
                <a:latin typeface="Calibri"/>
                <a:cs typeface="Calibri"/>
              </a:rPr>
              <a:t>buen</a:t>
            </a:r>
            <a:r>
              <a:rPr sz="2400" b="1" i="1" spc="-1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b="1" i="1" spc="-5" dirty="0">
                <a:solidFill>
                  <a:srgbClr val="FFFFFF"/>
                </a:solidFill>
                <a:latin typeface="Calibri"/>
                <a:cs typeface="Calibri"/>
              </a:rPr>
              <a:t>vivir!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2761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78855A11-E7A1-4595-87E2-1813C18BB571}"/>
              </a:ext>
            </a:extLst>
          </p:cNvPr>
          <p:cNvSpPr/>
          <p:nvPr/>
        </p:nvSpPr>
        <p:spPr>
          <a:xfrm>
            <a:off x="4651513" y="1338470"/>
            <a:ext cx="3008244" cy="397565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VICERRECTORIA ACADÉMICA</a:t>
            </a:r>
            <a:endParaRPr lang="es-CO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0DA4CF5-EDAB-4FA8-B95D-9DA207B4F50C}"/>
              </a:ext>
            </a:extLst>
          </p:cNvPr>
          <p:cNvCxnSpPr>
            <a:cxnSpLocks/>
          </p:cNvCxnSpPr>
          <p:nvPr/>
        </p:nvCxnSpPr>
        <p:spPr>
          <a:xfrm flipH="1">
            <a:off x="6155635" y="1735171"/>
            <a:ext cx="13346" cy="37843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>
            <a:extLst>
              <a:ext uri="{FF2B5EF4-FFF2-40B4-BE49-F238E27FC236}">
                <a16:creationId xmlns:a16="http://schemas.microsoft.com/office/drawing/2014/main" id="{AE1B5CAB-1000-430D-B724-B09972E5AD64}"/>
              </a:ext>
            </a:extLst>
          </p:cNvPr>
          <p:cNvSpPr/>
          <p:nvPr/>
        </p:nvSpPr>
        <p:spPr>
          <a:xfrm>
            <a:off x="2806092" y="2046051"/>
            <a:ext cx="3008244" cy="397565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FACULTADES </a:t>
            </a:r>
            <a:endParaRPr lang="es-CO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CE2102F1-FCD9-417C-BE5F-DA133382E069}"/>
              </a:ext>
            </a:extLst>
          </p:cNvPr>
          <p:cNvSpPr/>
          <p:nvPr/>
        </p:nvSpPr>
        <p:spPr>
          <a:xfrm>
            <a:off x="6474700" y="1985609"/>
            <a:ext cx="4530319" cy="458008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Dirección de Registro y Control Académico</a:t>
            </a:r>
          </a:p>
          <a:p>
            <a:pPr algn="ctr"/>
            <a:endParaRPr lang="es-CO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501159F-7713-4519-9DEE-9B8D7CB2592C}"/>
              </a:ext>
            </a:extLst>
          </p:cNvPr>
          <p:cNvSpPr/>
          <p:nvPr/>
        </p:nvSpPr>
        <p:spPr>
          <a:xfrm>
            <a:off x="6474700" y="2549633"/>
            <a:ext cx="3251412" cy="397565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Dirección General de Currículo</a:t>
            </a:r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2E8E1A4-355D-4BA3-AB72-781991C43079}"/>
              </a:ext>
            </a:extLst>
          </p:cNvPr>
          <p:cNvSpPr/>
          <p:nvPr/>
        </p:nvSpPr>
        <p:spPr>
          <a:xfrm>
            <a:off x="6474700" y="3081349"/>
            <a:ext cx="3251412" cy="397565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Dirección General de Postgrados</a:t>
            </a:r>
            <a:endParaRPr lang="es-CO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87CA139D-85BB-458A-ADE4-E20880663B07}"/>
              </a:ext>
            </a:extLst>
          </p:cNvPr>
          <p:cNvSpPr/>
          <p:nvPr/>
        </p:nvSpPr>
        <p:spPr>
          <a:xfrm>
            <a:off x="6474700" y="3613065"/>
            <a:ext cx="3008244" cy="397565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Dirección de Bibliotecas</a:t>
            </a:r>
            <a:endParaRPr lang="es-CO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ACEE008-AC06-459B-B308-2F8182782D7E}"/>
              </a:ext>
            </a:extLst>
          </p:cNvPr>
          <p:cNvSpPr/>
          <p:nvPr/>
        </p:nvSpPr>
        <p:spPr>
          <a:xfrm>
            <a:off x="6474700" y="4144781"/>
            <a:ext cx="3455362" cy="397565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Dirección de Centro de Graduados </a:t>
            </a:r>
            <a:endParaRPr lang="es-CO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3ACC4791-7E03-4413-BBA7-B453A45B3239}"/>
              </a:ext>
            </a:extLst>
          </p:cNvPr>
          <p:cNvSpPr/>
          <p:nvPr/>
        </p:nvSpPr>
        <p:spPr>
          <a:xfrm>
            <a:off x="6474700" y="4722070"/>
            <a:ext cx="3695994" cy="458009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Comité de Admisiones e Información Profesional </a:t>
            </a:r>
            <a:endParaRPr lang="es-CO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137A9B4D-4C13-437F-A19C-B6CC8B82A4CC}"/>
              </a:ext>
            </a:extLst>
          </p:cNvPr>
          <p:cNvSpPr/>
          <p:nvPr/>
        </p:nvSpPr>
        <p:spPr>
          <a:xfrm>
            <a:off x="6474700" y="5299359"/>
            <a:ext cx="3695994" cy="458009"/>
          </a:xfrm>
          <a:prstGeom prst="rect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Comité de Selección y Evaluación del personal Docente</a:t>
            </a:r>
            <a:endParaRPr lang="es-CO" dirty="0"/>
          </a:p>
        </p:txBody>
      </p: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CC0A9211-FBB0-4F03-87EF-D9F6720DEFF9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6155635" y="5519530"/>
            <a:ext cx="319065" cy="8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6E0D7A41-8249-42F5-AC23-643D721A49B7}"/>
              </a:ext>
            </a:extLst>
          </p:cNvPr>
          <p:cNvCxnSpPr>
            <a:cxnSpLocks/>
          </p:cNvCxnSpPr>
          <p:nvPr/>
        </p:nvCxnSpPr>
        <p:spPr>
          <a:xfrm>
            <a:off x="6168981" y="4951074"/>
            <a:ext cx="319065" cy="8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E0A6CCD9-32D2-4E5C-BE23-AC8604B6A263}"/>
              </a:ext>
            </a:extLst>
          </p:cNvPr>
          <p:cNvCxnSpPr>
            <a:cxnSpLocks/>
          </p:cNvCxnSpPr>
          <p:nvPr/>
        </p:nvCxnSpPr>
        <p:spPr>
          <a:xfrm>
            <a:off x="6168981" y="4334729"/>
            <a:ext cx="319065" cy="8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222997A7-E60A-411A-BDEA-578FD2254B9E}"/>
              </a:ext>
            </a:extLst>
          </p:cNvPr>
          <p:cNvCxnSpPr>
            <a:cxnSpLocks/>
          </p:cNvCxnSpPr>
          <p:nvPr/>
        </p:nvCxnSpPr>
        <p:spPr>
          <a:xfrm>
            <a:off x="6178713" y="3794179"/>
            <a:ext cx="319065" cy="8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7A7890AB-0011-4097-8C8D-785024E8B5F2}"/>
              </a:ext>
            </a:extLst>
          </p:cNvPr>
          <p:cNvCxnSpPr>
            <a:cxnSpLocks/>
          </p:cNvCxnSpPr>
          <p:nvPr/>
        </p:nvCxnSpPr>
        <p:spPr>
          <a:xfrm>
            <a:off x="6178713" y="3258734"/>
            <a:ext cx="319065" cy="8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EDDA966A-0A88-4602-A7D3-584E508A942F}"/>
              </a:ext>
            </a:extLst>
          </p:cNvPr>
          <p:cNvCxnSpPr>
            <a:cxnSpLocks/>
          </p:cNvCxnSpPr>
          <p:nvPr/>
        </p:nvCxnSpPr>
        <p:spPr>
          <a:xfrm>
            <a:off x="6172928" y="2763298"/>
            <a:ext cx="319065" cy="8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87B83986-E5EA-4597-9D24-4BCD8C81D59C}"/>
              </a:ext>
            </a:extLst>
          </p:cNvPr>
          <p:cNvCxnSpPr>
            <a:cxnSpLocks/>
          </p:cNvCxnSpPr>
          <p:nvPr/>
        </p:nvCxnSpPr>
        <p:spPr>
          <a:xfrm>
            <a:off x="6178712" y="2248200"/>
            <a:ext cx="319065" cy="8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9C6B0F70-7C8F-4DF3-886B-F4D21774F79A}"/>
              </a:ext>
            </a:extLst>
          </p:cNvPr>
          <p:cNvCxnSpPr>
            <a:cxnSpLocks/>
          </p:cNvCxnSpPr>
          <p:nvPr/>
        </p:nvCxnSpPr>
        <p:spPr>
          <a:xfrm>
            <a:off x="5821747" y="2235999"/>
            <a:ext cx="319065" cy="8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ángulo 24">
            <a:extLst>
              <a:ext uri="{FF2B5EF4-FFF2-40B4-BE49-F238E27FC236}">
                <a16:creationId xmlns:a16="http://schemas.microsoft.com/office/drawing/2014/main" id="{13250252-AB87-44DF-868A-4BBD374B45AB}"/>
              </a:ext>
            </a:extLst>
          </p:cNvPr>
          <p:cNvSpPr/>
          <p:nvPr/>
        </p:nvSpPr>
        <p:spPr>
          <a:xfrm>
            <a:off x="1348259" y="4396822"/>
            <a:ext cx="3887583" cy="14773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>
                <a:solidFill>
                  <a:schemeClr val="tx1"/>
                </a:solidFill>
              </a:rPr>
              <a:t>Según Acuerdo 059 de 2017 de Consejo Superior Universitario </a:t>
            </a:r>
            <a:endParaRPr lang="es-CO" sz="2400" b="1" dirty="0">
              <a:solidFill>
                <a:schemeClr val="tx1"/>
              </a:solidFill>
            </a:endParaRPr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5A8A71BD-F517-4737-9A80-460DAAD45E1B}"/>
              </a:ext>
            </a:extLst>
          </p:cNvPr>
          <p:cNvSpPr/>
          <p:nvPr/>
        </p:nvSpPr>
        <p:spPr>
          <a:xfrm>
            <a:off x="9599853" y="4979223"/>
            <a:ext cx="2592146" cy="18787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2">
            <a:extLst>
              <a:ext uri="{FF2B5EF4-FFF2-40B4-BE49-F238E27FC236}">
                <a16:creationId xmlns:a16="http://schemas.microsoft.com/office/drawing/2014/main" id="{E0A2444B-4F32-440C-9657-CD72C8F0C39B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3231195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EFF972E-7F9A-4955-8330-04D639CA9B99}"/>
              </a:ext>
            </a:extLst>
          </p:cNvPr>
          <p:cNvSpPr/>
          <p:nvPr/>
        </p:nvSpPr>
        <p:spPr>
          <a:xfrm>
            <a:off x="3648313" y="1609576"/>
            <a:ext cx="4637011" cy="14468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>
                <a:solidFill>
                  <a:srgbClr val="860000"/>
                </a:solidFill>
              </a:rPr>
              <a:t>PILARES DE LA VICERRECTORIA ACADEMICA </a:t>
            </a:r>
            <a:endParaRPr lang="es-CO" sz="2800" b="1" dirty="0">
              <a:solidFill>
                <a:srgbClr val="860000"/>
              </a:solidFill>
            </a:endParaRPr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36071741-A0D6-45BE-86CB-ADBBFBD62462}"/>
              </a:ext>
            </a:extLst>
          </p:cNvPr>
          <p:cNvSpPr/>
          <p:nvPr/>
        </p:nvSpPr>
        <p:spPr>
          <a:xfrm rot="10800000">
            <a:off x="2612338" y="2325970"/>
            <a:ext cx="978408" cy="484632"/>
          </a:xfrm>
          <a:prstGeom prst="rightArrow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rgbClr val="860000"/>
              </a:solidFill>
            </a:endParaRPr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7F2E8D31-13A7-4147-B7CB-3B6E897ECA09}"/>
              </a:ext>
            </a:extLst>
          </p:cNvPr>
          <p:cNvSpPr/>
          <p:nvPr/>
        </p:nvSpPr>
        <p:spPr>
          <a:xfrm rot="5400000">
            <a:off x="5719930" y="3478218"/>
            <a:ext cx="978408" cy="484632"/>
          </a:xfrm>
          <a:prstGeom prst="rightArrow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FC83C0C1-5080-44B3-B63E-89051B0EE627}"/>
              </a:ext>
            </a:extLst>
          </p:cNvPr>
          <p:cNvSpPr/>
          <p:nvPr/>
        </p:nvSpPr>
        <p:spPr>
          <a:xfrm>
            <a:off x="8342891" y="2183779"/>
            <a:ext cx="978408" cy="484632"/>
          </a:xfrm>
          <a:prstGeom prst="rightArrow">
            <a:avLst/>
          </a:prstGeom>
          <a:solidFill>
            <a:srgbClr val="8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D1F30D08-B628-4CBE-B127-6E79E3C74D7E}"/>
              </a:ext>
            </a:extLst>
          </p:cNvPr>
          <p:cNvSpPr/>
          <p:nvPr/>
        </p:nvSpPr>
        <p:spPr>
          <a:xfrm>
            <a:off x="0" y="1980795"/>
            <a:ext cx="2456526" cy="140275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>
                <a:solidFill>
                  <a:srgbClr val="860000"/>
                </a:solidFill>
              </a:rPr>
              <a:t>ESTUDIANTES </a:t>
            </a:r>
            <a:endParaRPr lang="es-CO" sz="2000" b="1" dirty="0">
              <a:solidFill>
                <a:srgbClr val="860000"/>
              </a:solidFill>
            </a:endParaRP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4C9FEE84-7192-4F08-AB11-3C5D97BF57D5}"/>
              </a:ext>
            </a:extLst>
          </p:cNvPr>
          <p:cNvSpPr/>
          <p:nvPr/>
        </p:nvSpPr>
        <p:spPr>
          <a:xfrm>
            <a:off x="4545397" y="4384618"/>
            <a:ext cx="3327474" cy="12285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>
                <a:solidFill>
                  <a:srgbClr val="860000"/>
                </a:solidFill>
              </a:rPr>
              <a:t>GRADUADOS </a:t>
            </a:r>
            <a:endParaRPr lang="es-CO" sz="2000" b="1" dirty="0">
              <a:solidFill>
                <a:srgbClr val="860000"/>
              </a:solidFill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7EFD03E-F82C-424D-856C-214A57645112}"/>
              </a:ext>
            </a:extLst>
          </p:cNvPr>
          <p:cNvSpPr/>
          <p:nvPr/>
        </p:nvSpPr>
        <p:spPr>
          <a:xfrm>
            <a:off x="9477111" y="1949888"/>
            <a:ext cx="2651615" cy="123679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>
                <a:solidFill>
                  <a:srgbClr val="860000"/>
                </a:solidFill>
              </a:rPr>
              <a:t>DOCENTES </a:t>
            </a:r>
            <a:endParaRPr lang="es-CO" sz="2000" b="1" dirty="0">
              <a:solidFill>
                <a:srgbClr val="860000"/>
              </a:solidFill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127CAB93-29D9-4735-BBA0-37E10322F704}"/>
              </a:ext>
            </a:extLst>
          </p:cNvPr>
          <p:cNvSpPr/>
          <p:nvPr/>
        </p:nvSpPr>
        <p:spPr>
          <a:xfrm>
            <a:off x="9599853" y="4979223"/>
            <a:ext cx="2592146" cy="18787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22">
            <a:extLst>
              <a:ext uri="{FF2B5EF4-FFF2-40B4-BE49-F238E27FC236}">
                <a16:creationId xmlns:a16="http://schemas.microsoft.com/office/drawing/2014/main" id="{BB7B317E-A666-41A8-91AF-394EBD0CFFF4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2694981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2">
            <a:extLst>
              <a:ext uri="{FF2B5EF4-FFF2-40B4-BE49-F238E27FC236}">
                <a16:creationId xmlns:a16="http://schemas.microsoft.com/office/drawing/2014/main" id="{92C2D6D8-09FD-4B46-983A-D0B255C00EDC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3" name="object 21">
            <a:extLst>
              <a:ext uri="{FF2B5EF4-FFF2-40B4-BE49-F238E27FC236}">
                <a16:creationId xmlns:a16="http://schemas.microsoft.com/office/drawing/2014/main" id="{7F9AF31A-273B-474A-AFBE-C8193B04DA75}"/>
              </a:ext>
            </a:extLst>
          </p:cNvPr>
          <p:cNvSpPr txBox="1"/>
          <p:nvPr/>
        </p:nvSpPr>
        <p:spPr>
          <a:xfrm>
            <a:off x="0" y="1133756"/>
            <a:ext cx="4089948" cy="2036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37285">
              <a:lnSpc>
                <a:spcPts val="2870"/>
              </a:lnSpc>
              <a:spcBef>
                <a:spcPts val="100"/>
              </a:spcBef>
            </a:pPr>
            <a:r>
              <a:rPr sz="2800" b="1" spc="15" dirty="0">
                <a:solidFill>
                  <a:srgbClr val="9E0000"/>
                </a:solidFill>
                <a:latin typeface="Segoe UI Symbol"/>
                <a:cs typeface="Segoe UI Symbol"/>
              </a:rPr>
              <a:t>P</a:t>
            </a:r>
            <a:r>
              <a:rPr sz="2800" b="1" spc="20" dirty="0">
                <a:solidFill>
                  <a:srgbClr val="9E0000"/>
                </a:solidFill>
                <a:latin typeface="Segoe UI Symbol"/>
                <a:cs typeface="Segoe UI Symbol"/>
              </a:rPr>
              <a:t>r</a:t>
            </a:r>
            <a:r>
              <a:rPr sz="2800" b="1" spc="25" dirty="0">
                <a:solidFill>
                  <a:srgbClr val="9E0000"/>
                </a:solidFill>
                <a:latin typeface="Segoe UI Symbol"/>
                <a:cs typeface="Segoe UI Symbol"/>
              </a:rPr>
              <a:t>o</a:t>
            </a:r>
            <a:r>
              <a:rPr sz="2800" b="1" spc="-5" dirty="0">
                <a:solidFill>
                  <a:srgbClr val="9E0000"/>
                </a:solidFill>
                <a:latin typeface="Segoe UI Symbol"/>
                <a:cs typeface="Segoe UI Symbol"/>
              </a:rPr>
              <a:t>g</a:t>
            </a:r>
            <a:r>
              <a:rPr sz="2800" b="1" dirty="0">
                <a:solidFill>
                  <a:srgbClr val="9E0000"/>
                </a:solidFill>
                <a:latin typeface="Segoe UI Symbol"/>
                <a:cs typeface="Segoe UI Symbol"/>
              </a:rPr>
              <a:t>r</a:t>
            </a:r>
            <a:r>
              <a:rPr sz="2800" b="1" spc="-5" dirty="0">
                <a:solidFill>
                  <a:srgbClr val="9E0000"/>
                </a:solidFill>
                <a:latin typeface="Segoe UI Symbol"/>
                <a:cs typeface="Segoe UI Symbol"/>
              </a:rPr>
              <a:t>amac</a:t>
            </a:r>
            <a:r>
              <a:rPr sz="2800" b="1" spc="-15" dirty="0">
                <a:solidFill>
                  <a:srgbClr val="9E0000"/>
                </a:solidFill>
                <a:latin typeface="Segoe UI Symbol"/>
                <a:cs typeface="Segoe UI Symbol"/>
              </a:rPr>
              <a:t>i</a:t>
            </a:r>
            <a:r>
              <a:rPr sz="2800" b="1" dirty="0">
                <a:solidFill>
                  <a:srgbClr val="9E0000"/>
                </a:solidFill>
                <a:latin typeface="Segoe UI Symbol"/>
                <a:cs typeface="Segoe UI Symbol"/>
              </a:rPr>
              <a:t>ó</a:t>
            </a:r>
            <a:r>
              <a:rPr sz="2800" b="1" spc="-5" dirty="0">
                <a:solidFill>
                  <a:srgbClr val="9E0000"/>
                </a:solidFill>
                <a:latin typeface="Segoe UI Symbol"/>
                <a:cs typeface="Segoe UI Symbol"/>
              </a:rPr>
              <a:t>n</a:t>
            </a:r>
            <a:endParaRPr sz="2800" dirty="0">
              <a:latin typeface="Segoe UI Symbol"/>
              <a:cs typeface="Segoe UI Symbol"/>
            </a:endParaRPr>
          </a:p>
          <a:p>
            <a:pPr marL="823594">
              <a:lnSpc>
                <a:spcPts val="4310"/>
              </a:lnSpc>
            </a:pPr>
            <a:r>
              <a:rPr sz="3600" b="1" dirty="0">
                <a:solidFill>
                  <a:srgbClr val="9E0000"/>
                </a:solidFill>
                <a:latin typeface="Segoe UI Symbol"/>
                <a:cs typeface="Segoe UI Symbol"/>
              </a:rPr>
              <a:t>Académica</a:t>
            </a:r>
            <a:endParaRPr sz="3600" dirty="0">
              <a:latin typeface="Segoe UI Symbol"/>
              <a:cs typeface="Segoe UI Symbol"/>
            </a:endParaRPr>
          </a:p>
          <a:p>
            <a:pPr marL="12700" marR="153035" indent="658495" algn="r">
              <a:lnSpc>
                <a:spcPct val="100000"/>
              </a:lnSpc>
              <a:spcBef>
                <a:spcPts val="2105"/>
              </a:spcBef>
            </a:pPr>
            <a:r>
              <a:rPr b="1" spc="10" dirty="0">
                <a:latin typeface="Segoe UI Symbol"/>
                <a:cs typeface="Segoe UI Symbol"/>
              </a:rPr>
              <a:t>Una </a:t>
            </a:r>
            <a:r>
              <a:rPr b="1" spc="5" dirty="0">
                <a:latin typeface="Segoe UI Symbol"/>
                <a:cs typeface="Segoe UI Symbol"/>
              </a:rPr>
              <a:t>de</a:t>
            </a:r>
            <a:r>
              <a:rPr b="1" spc="-100" dirty="0">
                <a:latin typeface="Segoe UI Symbol"/>
                <a:cs typeface="Segoe UI Symbol"/>
              </a:rPr>
              <a:t> </a:t>
            </a:r>
            <a:r>
              <a:rPr b="1" spc="5" dirty="0">
                <a:latin typeface="Segoe UI Symbol"/>
                <a:cs typeface="Segoe UI Symbol"/>
              </a:rPr>
              <a:t>las</a:t>
            </a:r>
            <a:r>
              <a:rPr b="1" spc="-50" dirty="0">
                <a:latin typeface="Segoe UI Symbol"/>
                <a:cs typeface="Segoe UI Symbol"/>
              </a:rPr>
              <a:t> </a:t>
            </a:r>
            <a:r>
              <a:rPr b="1" dirty="0">
                <a:latin typeface="Segoe UI Symbol"/>
                <a:cs typeface="Segoe UI Symbol"/>
              </a:rPr>
              <a:t>principales </a:t>
            </a:r>
            <a:r>
              <a:rPr b="1" spc="-5" dirty="0">
                <a:latin typeface="Segoe UI Symbol"/>
                <a:cs typeface="Segoe UI Symbol"/>
              </a:rPr>
              <a:t> </a:t>
            </a:r>
            <a:r>
              <a:rPr b="1" spc="5" dirty="0">
                <a:latin typeface="Segoe UI Symbol"/>
                <a:cs typeface="Segoe UI Symbol"/>
              </a:rPr>
              <a:t>funciones de la</a:t>
            </a:r>
            <a:r>
              <a:rPr b="1" spc="-150" dirty="0">
                <a:latin typeface="Segoe UI Symbol"/>
                <a:cs typeface="Segoe UI Symbol"/>
              </a:rPr>
              <a:t> </a:t>
            </a:r>
            <a:r>
              <a:rPr b="1" dirty="0">
                <a:latin typeface="Segoe UI Symbol"/>
                <a:cs typeface="Segoe UI Symbol"/>
              </a:rPr>
              <a:t>Vicerrectoría</a:t>
            </a:r>
            <a:endParaRPr dirty="0">
              <a:latin typeface="Segoe UI Symbol"/>
              <a:cs typeface="Segoe UI Symbol"/>
            </a:endParaRPr>
          </a:p>
          <a:p>
            <a:pPr marR="153035" algn="r">
              <a:lnSpc>
                <a:spcPct val="100000"/>
              </a:lnSpc>
            </a:pPr>
            <a:r>
              <a:rPr b="1" spc="10" dirty="0">
                <a:latin typeface="Segoe UI Symbol"/>
                <a:cs typeface="Segoe UI Symbol"/>
              </a:rPr>
              <a:t>A</a:t>
            </a:r>
            <a:r>
              <a:rPr b="1" spc="25" dirty="0">
                <a:latin typeface="Segoe UI Symbol"/>
                <a:cs typeface="Segoe UI Symbol"/>
              </a:rPr>
              <a:t>c</a:t>
            </a:r>
            <a:r>
              <a:rPr b="1" spc="15" dirty="0">
                <a:latin typeface="Segoe UI Symbol"/>
                <a:cs typeface="Segoe UI Symbol"/>
              </a:rPr>
              <a:t>ad</a:t>
            </a:r>
            <a:r>
              <a:rPr b="1" spc="-10" dirty="0">
                <a:latin typeface="Segoe UI Symbol"/>
                <a:cs typeface="Segoe UI Symbol"/>
              </a:rPr>
              <a:t>é</a:t>
            </a:r>
            <a:r>
              <a:rPr b="1" spc="-20" dirty="0">
                <a:latin typeface="Segoe UI Symbol"/>
                <a:cs typeface="Segoe UI Symbol"/>
              </a:rPr>
              <a:t>m</a:t>
            </a:r>
            <a:r>
              <a:rPr b="1" spc="-5" dirty="0">
                <a:latin typeface="Segoe UI Symbol"/>
                <a:cs typeface="Segoe UI Symbol"/>
              </a:rPr>
              <a:t>ica</a:t>
            </a:r>
            <a:endParaRPr dirty="0">
              <a:latin typeface="Segoe UI Symbol"/>
              <a:cs typeface="Segoe UI Symbol"/>
            </a:endParaRPr>
          </a:p>
        </p:txBody>
      </p:sp>
      <p:graphicFrame>
        <p:nvGraphicFramePr>
          <p:cNvPr id="16" name="7 Diagrama">
            <a:extLst>
              <a:ext uri="{FF2B5EF4-FFF2-40B4-BE49-F238E27FC236}">
                <a16:creationId xmlns:a16="http://schemas.microsoft.com/office/drawing/2014/main" id="{04742042-0460-47C3-81BE-B2276138A88D}"/>
              </a:ext>
            </a:extLst>
          </p:cNvPr>
          <p:cNvGraphicFramePr/>
          <p:nvPr/>
        </p:nvGraphicFramePr>
        <p:xfrm>
          <a:off x="5796112" y="1427746"/>
          <a:ext cx="7042485" cy="5101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Rectángulo 16">
            <a:extLst>
              <a:ext uri="{FF2B5EF4-FFF2-40B4-BE49-F238E27FC236}">
                <a16:creationId xmlns:a16="http://schemas.microsoft.com/office/drawing/2014/main" id="{0A327999-65FF-4208-A5F2-9ECCB7FC1ADF}"/>
              </a:ext>
            </a:extLst>
          </p:cNvPr>
          <p:cNvSpPr/>
          <p:nvPr/>
        </p:nvSpPr>
        <p:spPr>
          <a:xfrm>
            <a:off x="802894" y="3429000"/>
            <a:ext cx="6096000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lvl="0" algn="just" defTabSz="457200">
              <a:defRPr/>
            </a:pPr>
            <a:r>
              <a:rPr lang="es-CO" b="1" kern="0" dirty="0"/>
              <a:t>Acuerdo CA 013 de 2019, donde se establece el calendario de actividades académico-administrativas para Sedes Neiva y La Plata para  los periodos académicos 2019-1 y 2019-2.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D799947-5605-4908-ACB8-B77AE23E5EFB}"/>
              </a:ext>
            </a:extLst>
          </p:cNvPr>
          <p:cNvSpPr/>
          <p:nvPr/>
        </p:nvSpPr>
        <p:spPr>
          <a:xfrm>
            <a:off x="802894" y="4481724"/>
            <a:ext cx="6096000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lvl="0" algn="just" defTabSz="457200">
              <a:defRPr/>
            </a:pPr>
            <a:r>
              <a:rPr lang="es-CO" b="1" kern="0" dirty="0"/>
              <a:t>Acuerdo CA 01 de 2019, donde se establece el calendario de actividades académico-administrativas para Sedes Pitalito y Garzón para  los periodos académicos 2019-1 y 2019-2.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F64D8AE-0FBD-486F-A313-66AD6F52D5DD}"/>
              </a:ext>
            </a:extLst>
          </p:cNvPr>
          <p:cNvSpPr/>
          <p:nvPr/>
        </p:nvSpPr>
        <p:spPr>
          <a:xfrm>
            <a:off x="802894" y="5534449"/>
            <a:ext cx="6096000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lvl="0" algn="just" defTabSz="457200">
              <a:defRPr/>
            </a:pPr>
            <a:r>
              <a:rPr lang="es-CO" b="1" kern="0" dirty="0"/>
              <a:t>Acuerdo CA 094 de 2019, donde se establece el calendario de actividades académico-administrativas para la culminación  del semestre 2019-2. </a:t>
            </a:r>
          </a:p>
        </p:txBody>
      </p:sp>
    </p:spTree>
    <p:extLst>
      <p:ext uri="{BB962C8B-B14F-4D97-AF65-F5344CB8AC3E}">
        <p14:creationId xmlns:p14="http://schemas.microsoft.com/office/powerpoint/2010/main" val="1025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Una multitud de gente&#10;&#10;Descripción generada automáticamente">
            <a:extLst>
              <a:ext uri="{FF2B5EF4-FFF2-40B4-BE49-F238E27FC236}">
                <a16:creationId xmlns:a16="http://schemas.microsoft.com/office/drawing/2014/main" id="{B9ACEEFC-0004-4428-939B-9A9A0382BF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144" y="1925053"/>
            <a:ext cx="3993054" cy="4287847"/>
          </a:xfrm>
          <a:prstGeom prst="rect">
            <a:avLst/>
          </a:prstGeom>
        </p:spPr>
      </p:pic>
      <p:sp>
        <p:nvSpPr>
          <p:cNvPr id="2" name="object 3">
            <a:extLst>
              <a:ext uri="{FF2B5EF4-FFF2-40B4-BE49-F238E27FC236}">
                <a16:creationId xmlns:a16="http://schemas.microsoft.com/office/drawing/2014/main" id="{049160FA-FEBE-49B0-8BFF-B18270AE4F98}"/>
              </a:ext>
            </a:extLst>
          </p:cNvPr>
          <p:cNvSpPr txBox="1"/>
          <p:nvPr/>
        </p:nvSpPr>
        <p:spPr>
          <a:xfrm>
            <a:off x="-207323" y="1925053"/>
            <a:ext cx="6224339" cy="5454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kern="1200" dirty="0">
                <a:solidFill>
                  <a:srgbClr val="860000"/>
                </a:solidFill>
                <a:latin typeface="+mj-lt"/>
                <a:ea typeface="+mj-ea"/>
                <a:cs typeface="+mj-cs"/>
              </a:rPr>
              <a:t>Estudiantes Matriculados </a:t>
            </a:r>
            <a:endParaRPr lang="en-US" sz="4400" kern="1200" dirty="0">
              <a:solidFill>
                <a:srgbClr val="86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object 22">
            <a:extLst>
              <a:ext uri="{FF2B5EF4-FFF2-40B4-BE49-F238E27FC236}">
                <a16:creationId xmlns:a16="http://schemas.microsoft.com/office/drawing/2014/main" id="{F5B07DF0-57C8-4540-B7D2-FDCCDBED9DB7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92D3487-AB96-48D5-8FCE-4D52B8FC6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842" t="42335" r="20790" b="26772"/>
          <a:stretch/>
        </p:blipFill>
        <p:spPr>
          <a:xfrm>
            <a:off x="729450" y="2470485"/>
            <a:ext cx="6473458" cy="335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375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10">
            <a:extLst>
              <a:ext uri="{FF2B5EF4-FFF2-40B4-BE49-F238E27FC236}">
                <a16:creationId xmlns:a16="http://schemas.microsoft.com/office/drawing/2014/main" id="{40A1CD28-5901-4ADC-B8B5-44FC88D69B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950740"/>
              </p:ext>
            </p:extLst>
          </p:nvPr>
        </p:nvGraphicFramePr>
        <p:xfrm>
          <a:off x="5967664" y="1728080"/>
          <a:ext cx="5648481" cy="3838531"/>
        </p:xfrm>
        <a:graphic>
          <a:graphicData uri="http://schemas.openxmlformats.org/drawingml/2006/table">
            <a:tbl>
              <a:tblPr firstRow="1" bandRow="1"/>
              <a:tblGrid>
                <a:gridCol w="205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44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5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91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DOCENTES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03">
                <a:tc>
                  <a:txBody>
                    <a:bodyPr/>
                    <a:lstStyle/>
                    <a:p>
                      <a:pPr algn="l" fontAlgn="t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SEMESTRE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2019 - 1</a:t>
                      </a:r>
                      <a:endParaRPr lang="es-CO" sz="1600" b="1" i="0" u="none" strike="noStrike" dirty="0">
                        <a:solidFill>
                          <a:srgbClr val="8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2019 - 2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6651">
                <a:tc>
                  <a:txBody>
                    <a:bodyPr/>
                    <a:lstStyle/>
                    <a:p>
                      <a:pPr algn="l" fontAlgn="t"/>
                      <a:r>
                        <a:rPr lang="es-CO" sz="1600" b="1" i="0" u="none" strike="noStrike" dirty="0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DOCENTE TIEMPO COMPLETO /MT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305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307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2389">
                <a:tc>
                  <a:txBody>
                    <a:bodyPr/>
                    <a:lstStyle/>
                    <a:p>
                      <a:pPr algn="l" fontAlgn="t"/>
                      <a:r>
                        <a:rPr lang="es-CO" sz="1600" b="1" i="0" u="none" strike="noStrike" dirty="0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DOCENTES OCASIONALES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46</a:t>
                      </a:r>
                      <a:endParaRPr lang="es-CO" sz="1600" b="1" i="0" u="none" strike="noStrike" dirty="0">
                        <a:solidFill>
                          <a:srgbClr val="8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085">
                <a:tc>
                  <a:txBody>
                    <a:bodyPr/>
                    <a:lstStyle/>
                    <a:p>
                      <a:pPr algn="l" fontAlgn="t"/>
                      <a:r>
                        <a:rPr lang="es-CO" sz="1600" b="1" i="0" u="none" strike="noStrike" dirty="0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DOCENTES DE CATEDRA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622</a:t>
                      </a:r>
                      <a:endParaRPr lang="es-CO" sz="1600" b="1" i="0" u="none" strike="noStrike" dirty="0">
                        <a:solidFill>
                          <a:srgbClr val="8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613</a:t>
                      </a:r>
                      <a:endParaRPr lang="es-CO" sz="1600" b="1" i="0" u="none" strike="noStrike" dirty="0">
                        <a:solidFill>
                          <a:srgbClr val="8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2085">
                <a:tc>
                  <a:txBody>
                    <a:bodyPr/>
                    <a:lstStyle/>
                    <a:p>
                      <a:pPr algn="l" fontAlgn="t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DOCENTES VISITANTES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30</a:t>
                      </a:r>
                      <a:endParaRPr lang="es-CO" sz="1600" b="1" i="0" u="none" strike="noStrike" dirty="0">
                        <a:solidFill>
                          <a:srgbClr val="8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30</a:t>
                      </a:r>
                      <a:endParaRPr lang="es-CO" sz="1600" b="1" i="0" u="none" strike="noStrike" dirty="0">
                        <a:solidFill>
                          <a:srgbClr val="8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803">
                <a:tc>
                  <a:txBody>
                    <a:bodyPr/>
                    <a:lstStyle/>
                    <a:p>
                      <a:pPr algn="l" fontAlgn="t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INVITADOS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 </a:t>
                      </a:r>
                      <a:endParaRPr lang="es-CO" sz="1600" b="1" i="0" u="none" strike="noStrike" dirty="0">
                        <a:solidFill>
                          <a:srgbClr val="8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80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TOTAL </a:t>
                      </a:r>
                      <a:endParaRPr lang="es-CO" sz="1600" b="1" i="0" u="none" strike="noStrike" dirty="0">
                        <a:solidFill>
                          <a:srgbClr val="8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1" i="0" u="none" strike="noStrike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1005</a:t>
                      </a:r>
                      <a:endParaRPr lang="es-CO" sz="1600" b="1" i="0" u="none" strike="noStrike" dirty="0">
                        <a:solidFill>
                          <a:srgbClr val="8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86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989</a:t>
                      </a:r>
                      <a:endParaRPr lang="es-CO" sz="1600" b="1" i="0" u="none" strike="noStrike" dirty="0">
                        <a:solidFill>
                          <a:srgbClr val="86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7" name="object 22">
            <a:extLst>
              <a:ext uri="{FF2B5EF4-FFF2-40B4-BE49-F238E27FC236}">
                <a16:creationId xmlns:a16="http://schemas.microsoft.com/office/drawing/2014/main" id="{AD2A8051-5269-4436-B898-01FB297240F2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  <p:sp>
        <p:nvSpPr>
          <p:cNvPr id="31" name="object 3">
            <a:extLst>
              <a:ext uri="{FF2B5EF4-FFF2-40B4-BE49-F238E27FC236}">
                <a16:creationId xmlns:a16="http://schemas.microsoft.com/office/drawing/2014/main" id="{3AC6004A-6057-4B5C-BC44-2662ADDB15AE}"/>
              </a:ext>
            </a:extLst>
          </p:cNvPr>
          <p:cNvSpPr txBox="1">
            <a:spLocks/>
          </p:cNvSpPr>
          <p:nvPr/>
        </p:nvSpPr>
        <p:spPr>
          <a:xfrm>
            <a:off x="1163865" y="1573864"/>
            <a:ext cx="3284854" cy="6953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es-CO">
                <a:solidFill>
                  <a:srgbClr val="860000"/>
                </a:solidFill>
                <a:latin typeface="Lucida Sans Unicode"/>
                <a:cs typeface="Lucida Sans Unicode"/>
              </a:rPr>
              <a:t>P</a:t>
            </a:r>
            <a:r>
              <a:rPr lang="es-CO" spc="10">
                <a:solidFill>
                  <a:srgbClr val="860000"/>
                </a:solidFill>
                <a:latin typeface="Lucida Sans Unicode"/>
                <a:cs typeface="Lucida Sans Unicode"/>
              </a:rPr>
              <a:t>r</a:t>
            </a:r>
            <a:r>
              <a:rPr lang="es-CO" spc="-5">
                <a:solidFill>
                  <a:srgbClr val="860000"/>
                </a:solidFill>
                <a:latin typeface="Lucida Sans Unicode"/>
                <a:cs typeface="Lucida Sans Unicode"/>
              </a:rPr>
              <a:t>o</a:t>
            </a:r>
            <a:r>
              <a:rPr lang="es-CO">
                <a:solidFill>
                  <a:srgbClr val="860000"/>
                </a:solidFill>
                <a:latin typeface="Lucida Sans Unicode"/>
                <a:cs typeface="Lucida Sans Unicode"/>
              </a:rPr>
              <a:t>f</a:t>
            </a:r>
            <a:r>
              <a:rPr lang="es-CO" spc="-15">
                <a:solidFill>
                  <a:srgbClr val="860000"/>
                </a:solidFill>
                <a:latin typeface="Lucida Sans Unicode"/>
                <a:cs typeface="Lucida Sans Unicode"/>
              </a:rPr>
              <a:t>es</a:t>
            </a:r>
            <a:r>
              <a:rPr lang="es-CO" spc="-25">
                <a:solidFill>
                  <a:srgbClr val="860000"/>
                </a:solidFill>
                <a:latin typeface="Lucida Sans Unicode"/>
                <a:cs typeface="Lucida Sans Unicode"/>
              </a:rPr>
              <a:t>o</a:t>
            </a:r>
            <a:r>
              <a:rPr lang="es-CO" spc="-15">
                <a:solidFill>
                  <a:srgbClr val="860000"/>
                </a:solidFill>
                <a:latin typeface="Lucida Sans Unicode"/>
                <a:cs typeface="Lucida Sans Unicode"/>
              </a:rPr>
              <a:t>r</a:t>
            </a:r>
            <a:r>
              <a:rPr lang="es-CO" spc="10">
                <a:solidFill>
                  <a:srgbClr val="860000"/>
                </a:solidFill>
                <a:latin typeface="Lucida Sans Unicode"/>
                <a:cs typeface="Lucida Sans Unicode"/>
              </a:rPr>
              <a:t>a</a:t>
            </a:r>
            <a:r>
              <a:rPr lang="es-CO" spc="-15">
                <a:solidFill>
                  <a:srgbClr val="860000"/>
                </a:solidFill>
                <a:latin typeface="Lucida Sans Unicode"/>
                <a:cs typeface="Lucida Sans Unicode"/>
              </a:rPr>
              <a:t>do</a:t>
            </a:r>
            <a:endParaRPr lang="es-CO" dirty="0">
              <a:solidFill>
                <a:srgbClr val="860000"/>
              </a:solidFill>
              <a:latin typeface="Lucida Sans Unicode"/>
              <a:cs typeface="Lucida Sans Unicode"/>
            </a:endParaRPr>
          </a:p>
        </p:txBody>
      </p:sp>
      <p:sp>
        <p:nvSpPr>
          <p:cNvPr id="32" name="object 5">
            <a:extLst>
              <a:ext uri="{FF2B5EF4-FFF2-40B4-BE49-F238E27FC236}">
                <a16:creationId xmlns:a16="http://schemas.microsoft.com/office/drawing/2014/main" id="{5FBE1C6F-1FBD-46C3-A52B-4A84950D8058}"/>
              </a:ext>
            </a:extLst>
          </p:cNvPr>
          <p:cNvSpPr/>
          <p:nvPr/>
        </p:nvSpPr>
        <p:spPr>
          <a:xfrm>
            <a:off x="575855" y="2202260"/>
            <a:ext cx="2514600" cy="2304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860000"/>
              </a:solidFill>
            </a:endParaRPr>
          </a:p>
        </p:txBody>
      </p:sp>
      <p:sp>
        <p:nvSpPr>
          <p:cNvPr id="33" name="object 37">
            <a:extLst>
              <a:ext uri="{FF2B5EF4-FFF2-40B4-BE49-F238E27FC236}">
                <a16:creationId xmlns:a16="http://schemas.microsoft.com/office/drawing/2014/main" id="{FF71E504-286A-403B-8192-BBA6AFB79EF8}"/>
              </a:ext>
            </a:extLst>
          </p:cNvPr>
          <p:cNvSpPr txBox="1"/>
          <p:nvPr/>
        </p:nvSpPr>
        <p:spPr>
          <a:xfrm>
            <a:off x="1742986" y="2247167"/>
            <a:ext cx="2708910" cy="1372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32865">
              <a:lnSpc>
                <a:spcPts val="2305"/>
              </a:lnSpc>
              <a:spcBef>
                <a:spcPts val="95"/>
              </a:spcBef>
            </a:pPr>
            <a:r>
              <a:rPr sz="2000" b="1" spc="5" dirty="0">
                <a:solidFill>
                  <a:srgbClr val="860000"/>
                </a:solidFill>
                <a:latin typeface="Lucida Sans Unicode"/>
                <a:cs typeface="Lucida Sans Unicode"/>
              </a:rPr>
              <a:t>por tipo</a:t>
            </a:r>
            <a:r>
              <a:rPr sz="2000" b="1" spc="-204" dirty="0">
                <a:solidFill>
                  <a:srgbClr val="860000"/>
                </a:solidFill>
                <a:latin typeface="Lucida Sans Unicode"/>
                <a:cs typeface="Lucida Sans Unicode"/>
              </a:rPr>
              <a:t> </a:t>
            </a:r>
            <a:r>
              <a:rPr sz="2000" b="1" dirty="0">
                <a:solidFill>
                  <a:srgbClr val="860000"/>
                </a:solidFill>
                <a:latin typeface="Lucida Sans Unicode"/>
                <a:cs typeface="Lucida Sans Unicode"/>
              </a:rPr>
              <a:t>de</a:t>
            </a:r>
            <a:endParaRPr sz="2000" dirty="0">
              <a:solidFill>
                <a:srgbClr val="860000"/>
              </a:solidFill>
              <a:latin typeface="Lucida Sans Unicode"/>
              <a:cs typeface="Lucida Sans Unicode"/>
            </a:endParaRPr>
          </a:p>
          <a:p>
            <a:pPr marL="1317625">
              <a:lnSpc>
                <a:spcPts val="2305"/>
              </a:lnSpc>
            </a:pPr>
            <a:r>
              <a:rPr sz="2000" b="1" spc="-10" dirty="0">
                <a:solidFill>
                  <a:srgbClr val="860000"/>
                </a:solidFill>
                <a:latin typeface="Lucida Sans Unicode"/>
                <a:cs typeface="Lucida Sans Unicode"/>
              </a:rPr>
              <a:t>vinculación</a:t>
            </a:r>
            <a:endParaRPr sz="2000" dirty="0">
              <a:solidFill>
                <a:srgbClr val="860000"/>
              </a:solidFill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2635"/>
              </a:spcBef>
            </a:pPr>
            <a:r>
              <a:rPr sz="2800" b="1" spc="10" dirty="0">
                <a:solidFill>
                  <a:srgbClr val="860000"/>
                </a:solidFill>
                <a:latin typeface="Segoe UI Symbol"/>
                <a:cs typeface="Segoe UI Symbol"/>
              </a:rPr>
              <a:t>1.</a:t>
            </a:r>
            <a:r>
              <a:rPr lang="es-MX" sz="2800" b="1" spc="10" dirty="0">
                <a:solidFill>
                  <a:srgbClr val="860000"/>
                </a:solidFill>
                <a:latin typeface="Segoe UI Symbol"/>
                <a:cs typeface="Segoe UI Symbol"/>
              </a:rPr>
              <a:t>994</a:t>
            </a:r>
            <a:endParaRPr sz="2800" dirty="0">
              <a:solidFill>
                <a:srgbClr val="860000"/>
              </a:solidFill>
              <a:latin typeface="Segoe UI Symbol"/>
              <a:cs typeface="Segoe UI Symbol"/>
            </a:endParaRPr>
          </a:p>
        </p:txBody>
      </p:sp>
      <p:sp>
        <p:nvSpPr>
          <p:cNvPr id="34" name="object 2">
            <a:extLst>
              <a:ext uri="{FF2B5EF4-FFF2-40B4-BE49-F238E27FC236}">
                <a16:creationId xmlns:a16="http://schemas.microsoft.com/office/drawing/2014/main" id="{228B6DC5-D9FC-4282-834D-1BC028204CDD}"/>
              </a:ext>
            </a:extLst>
          </p:cNvPr>
          <p:cNvSpPr/>
          <p:nvPr/>
        </p:nvSpPr>
        <p:spPr>
          <a:xfrm>
            <a:off x="9599853" y="4979223"/>
            <a:ext cx="2592146" cy="18787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29186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02C79B1-8E53-449D-BCB5-B1520544AC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579" t="36252" r="21316" b="21857"/>
          <a:stretch/>
        </p:blipFill>
        <p:spPr>
          <a:xfrm>
            <a:off x="3748831" y="1507957"/>
            <a:ext cx="8090244" cy="3336759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402F136-D8D7-461A-8784-6232669C6923}"/>
              </a:ext>
            </a:extLst>
          </p:cNvPr>
          <p:cNvSpPr/>
          <p:nvPr/>
        </p:nvSpPr>
        <p:spPr>
          <a:xfrm>
            <a:off x="368969" y="5075556"/>
            <a:ext cx="6096000" cy="12628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Durante el 2019 se realizó la CONVOCATORIA No. 05042019 para proveer 33 cargos, 25 cargos para profesores de planta TC y 8 cargos MT, mediante Resolución Rectoral No. 098 de 2019.</a:t>
            </a:r>
            <a:endParaRPr lang="es-CO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10BB5B5-ECB1-4452-A77D-0323D81CFEC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2" t="15617" r="10458" b="17116"/>
          <a:stretch>
            <a:fillRect/>
          </a:stretch>
        </p:blipFill>
        <p:spPr bwMode="auto">
          <a:xfrm>
            <a:off x="256672" y="1807360"/>
            <a:ext cx="3492159" cy="30373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0B79EEE9-1508-4565-AE34-C7BE988D647A}"/>
              </a:ext>
            </a:extLst>
          </p:cNvPr>
          <p:cNvSpPr/>
          <p:nvPr/>
        </p:nvSpPr>
        <p:spPr>
          <a:xfrm>
            <a:off x="9599853" y="4979223"/>
            <a:ext cx="2592146" cy="187877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2">
            <a:extLst>
              <a:ext uri="{FF2B5EF4-FFF2-40B4-BE49-F238E27FC236}">
                <a16:creationId xmlns:a16="http://schemas.microsoft.com/office/drawing/2014/main" id="{FA6B9E10-0AC3-415A-BE5B-D5E2F1CC0E7A}"/>
              </a:ext>
            </a:extLst>
          </p:cNvPr>
          <p:cNvSpPr txBox="1"/>
          <p:nvPr/>
        </p:nvSpPr>
        <p:spPr>
          <a:xfrm>
            <a:off x="7852144" y="200660"/>
            <a:ext cx="415988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05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Segoe UI Symbol"/>
                <a:cs typeface="Segoe UI Symbol"/>
              </a:rPr>
              <a:t>RENDICIÓN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</a:t>
            </a:r>
            <a:r>
              <a:rPr sz="2400" b="1" spc="-14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CUENTAS</a:t>
            </a:r>
            <a:endParaRPr sz="2400" dirty="0">
              <a:latin typeface="Segoe UI Symbol"/>
              <a:cs typeface="Segoe UI Symbo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Subsistema </a:t>
            </a:r>
            <a:r>
              <a:rPr sz="2400" b="1" spc="5" dirty="0">
                <a:solidFill>
                  <a:srgbClr val="FFFFFF"/>
                </a:solidFill>
                <a:latin typeface="Segoe UI Symbol"/>
                <a:cs typeface="Segoe UI Symbol"/>
              </a:rPr>
              <a:t>de </a:t>
            </a:r>
            <a:r>
              <a:rPr lang="es-MX" sz="2400" b="1" spc="-10" dirty="0">
                <a:solidFill>
                  <a:srgbClr val="FFFFFF"/>
                </a:solidFill>
                <a:latin typeface="Segoe UI Symbol"/>
                <a:cs typeface="Segoe UI Symbol"/>
              </a:rPr>
              <a:t>Formación</a:t>
            </a:r>
            <a:r>
              <a:rPr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lang="es-MX" sz="2400" b="1" spc="-480" dirty="0">
                <a:solidFill>
                  <a:srgbClr val="FFFFFF"/>
                </a:solidFill>
                <a:latin typeface="Segoe UI Symbol"/>
                <a:cs typeface="Segoe UI Symbo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201</a:t>
            </a:r>
            <a:r>
              <a:rPr lang="es-MX" sz="2400" b="1" spc="-5" dirty="0">
                <a:solidFill>
                  <a:srgbClr val="FFFFFF"/>
                </a:solidFill>
                <a:latin typeface="Segoe UI Symbol"/>
                <a:cs typeface="Segoe UI Symbol"/>
              </a:rPr>
              <a:t>9</a:t>
            </a:r>
            <a:endParaRPr sz="2400" dirty="0">
              <a:latin typeface="Segoe UI Symbol"/>
              <a:cs typeface="Segoe UI Symbol"/>
            </a:endParaRPr>
          </a:p>
        </p:txBody>
      </p:sp>
    </p:spTree>
    <p:extLst>
      <p:ext uri="{BB962C8B-B14F-4D97-AF65-F5344CB8AC3E}">
        <p14:creationId xmlns:p14="http://schemas.microsoft.com/office/powerpoint/2010/main" val="8594839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E7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1732</Words>
  <Application>Microsoft Office PowerPoint</Application>
  <PresentationFormat>Panorámica</PresentationFormat>
  <Paragraphs>363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34</vt:i4>
      </vt:variant>
    </vt:vector>
  </HeadingPairs>
  <TitlesOfParts>
    <vt:vector size="46" baseType="lpstr">
      <vt:lpstr>Arial</vt:lpstr>
      <vt:lpstr>Berlin Sans FB</vt:lpstr>
      <vt:lpstr>Calibri</vt:lpstr>
      <vt:lpstr>Calibri Light</vt:lpstr>
      <vt:lpstr>Californian FB</vt:lpstr>
      <vt:lpstr>Kalinga</vt:lpstr>
      <vt:lpstr>Lucida Sans</vt:lpstr>
      <vt:lpstr>Lucida Sans Unicode</vt:lpstr>
      <vt:lpstr>Segoe UI Symbol</vt:lpstr>
      <vt:lpstr>Wingdings</vt:lpstr>
      <vt:lpstr>Tema de Office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Ejecución Presupuestal en la Vigencia 2019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eidy tatiana lopez cleves</dc:creator>
  <cp:lastModifiedBy>eidy tatiana lopez cleves</cp:lastModifiedBy>
  <cp:revision>29</cp:revision>
  <dcterms:created xsi:type="dcterms:W3CDTF">2020-03-16T20:37:35Z</dcterms:created>
  <dcterms:modified xsi:type="dcterms:W3CDTF">2020-03-17T23:32:04Z</dcterms:modified>
</cp:coreProperties>
</file>