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5" r:id="rId22"/>
    <p:sldId id="277" r:id="rId23"/>
    <p:sldId id="278" r:id="rId24"/>
    <p:sldId id="279" r:id="rId2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cultad de Salud" initials="USCO" lastIdx="1" clrIdx="0">
    <p:extLst>
      <p:ext uri="{19B8F6BF-5375-455C-9EA6-DF929625EA0E}">
        <p15:presenceInfo xmlns:p15="http://schemas.microsoft.com/office/powerpoint/2012/main" userId="Facultad de Salu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191D"/>
    <a:srgbClr val="D8CEA3"/>
    <a:srgbClr val="00A9BA"/>
    <a:srgbClr val="4E64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45" autoAdjust="0"/>
    <p:restoredTop sz="94660"/>
  </p:normalViewPr>
  <p:slideViewPr>
    <p:cSldViewPr snapToGrid="0">
      <p:cViewPr varScale="1">
        <p:scale>
          <a:sx n="115" d="100"/>
          <a:sy n="115" d="100"/>
        </p:scale>
        <p:origin x="954" y="114"/>
      </p:cViewPr>
      <p:guideLst/>
    </p:cSldViewPr>
  </p:slideViewPr>
  <p:notesTextViewPr>
    <p:cViewPr>
      <p:scale>
        <a:sx n="1" d="1"/>
        <a:sy n="1" d="1"/>
      </p:scale>
      <p:origin x="0" y="0"/>
    </p:cViewPr>
  </p:notesTextViewPr>
  <p:notesViewPr>
    <p:cSldViewPr snapToGrid="0">
      <p:cViewPr varScale="1">
        <p:scale>
          <a:sx n="67" d="100"/>
          <a:sy n="67" d="100"/>
        </p:scale>
        <p:origin x="322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Hoja_de_c_lculo_de_Microsoft_Excel.xlsx"/></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cap="none" spc="50" baseline="0">
                <a:solidFill>
                  <a:schemeClr val="tx1">
                    <a:lumMod val="65000"/>
                    <a:lumOff val="35000"/>
                  </a:schemeClr>
                </a:solidFill>
                <a:latin typeface="+mn-lt"/>
                <a:ea typeface="+mn-ea"/>
                <a:cs typeface="+mn-cs"/>
              </a:defRPr>
            </a:pPr>
            <a:r>
              <a:rPr lang="es-CO"/>
              <a:t>MOVILIDAD DOCENTE</a:t>
            </a:r>
          </a:p>
        </c:rich>
      </c:tx>
      <c:layout>
        <c:manualLayout>
          <c:xMode val="edge"/>
          <c:yMode val="edge"/>
          <c:x val="0.33159722222222221"/>
          <c:y val="3.1746031746031744E-2"/>
        </c:manualLayout>
      </c:layout>
      <c:overlay val="0"/>
      <c:spPr>
        <a:noFill/>
        <a:ln>
          <a:noFill/>
        </a:ln>
        <a:effectLst/>
      </c:spPr>
      <c:txPr>
        <a:bodyPr rot="0" spcFirstLastPara="1" vertOverflow="ellipsis" vert="horz" wrap="square" anchor="ctr" anchorCtr="1"/>
        <a:lstStyle/>
        <a:p>
          <a:pPr>
            <a:defRPr sz="1600" b="0" i="0" u="none" strike="noStrike" kern="1200" cap="none" spc="50" baseline="0">
              <a:solidFill>
                <a:schemeClr val="tx1">
                  <a:lumMod val="65000"/>
                  <a:lumOff val="35000"/>
                </a:schemeClr>
              </a:solidFill>
              <a:latin typeface="+mn-lt"/>
              <a:ea typeface="+mn-ea"/>
              <a:cs typeface="+mn-cs"/>
            </a:defRPr>
          </a:pPr>
          <a:endParaRPr lang="es-CO"/>
        </a:p>
      </c:txPr>
    </c:title>
    <c:autoTitleDeleted val="0"/>
    <c:view3D>
      <c:rotX val="15"/>
      <c:rotY val="20"/>
      <c:depthPercent val="100"/>
      <c:rAngAx val="1"/>
    </c:view3D>
    <c:floor>
      <c:thickness val="0"/>
      <c:spPr>
        <a:solidFill>
          <a:schemeClr val="lt1">
            <a:alpha val="27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0669291338582671E-2"/>
          <c:y val="0.1409920634920635"/>
          <c:w val="0.8639776538349373"/>
          <c:h val="0.66030402449693792"/>
        </c:manualLayout>
      </c:layout>
      <c:bar3DChart>
        <c:barDir val="col"/>
        <c:grouping val="standard"/>
        <c:varyColors val="0"/>
        <c:ser>
          <c:idx val="0"/>
          <c:order val="0"/>
          <c:tx>
            <c:strRef>
              <c:f>Hoja1!$B$1</c:f>
              <c:strCache>
                <c:ptCount val="1"/>
                <c:pt idx="0">
                  <c:v>2017</c:v>
                </c:pt>
              </c:strCache>
            </c:strRef>
          </c:tx>
          <c:spPr>
            <a:solidFill>
              <a:schemeClr val="accent1"/>
            </a:solidFill>
            <a:ln>
              <a:solidFill>
                <a:schemeClr val="accent1">
                  <a:lumMod val="75000"/>
                </a:schemeClr>
              </a:solidFill>
            </a:ln>
            <a:effectLst/>
            <a:scene3d>
              <a:camera prst="orthographicFront"/>
              <a:lightRig rig="threePt" dir="t"/>
            </a:scene3d>
            <a:sp3d prstMaterial="translucentPowder">
              <a:contourClr>
                <a:schemeClr val="accent1">
                  <a:lumMod val="75000"/>
                </a:schemeClr>
              </a:contourClr>
            </a:sp3d>
          </c:spPr>
          <c:invertIfNegative val="0"/>
          <c:cat>
            <c:strRef>
              <c:f>Hoja1!$A$2:$A$3</c:f>
              <c:strCache>
                <c:ptCount val="2"/>
                <c:pt idx="0">
                  <c:v>Nacional</c:v>
                </c:pt>
                <c:pt idx="1">
                  <c:v>Internacional</c:v>
                </c:pt>
              </c:strCache>
            </c:strRef>
          </c:cat>
          <c:val>
            <c:numRef>
              <c:f>Hoja1!$B$2:$B$3</c:f>
              <c:numCache>
                <c:formatCode>General</c:formatCode>
                <c:ptCount val="2"/>
                <c:pt idx="0">
                  <c:v>48</c:v>
                </c:pt>
                <c:pt idx="1">
                  <c:v>23</c:v>
                </c:pt>
              </c:numCache>
            </c:numRef>
          </c:val>
          <c:extLst>
            <c:ext xmlns:c16="http://schemas.microsoft.com/office/drawing/2014/chart" uri="{C3380CC4-5D6E-409C-BE32-E72D297353CC}">
              <c16:uniqueId val="{00000000-B81A-4A04-8F37-D55750082709}"/>
            </c:ext>
          </c:extLst>
        </c:ser>
        <c:ser>
          <c:idx val="1"/>
          <c:order val="1"/>
          <c:tx>
            <c:strRef>
              <c:f>Hoja1!$C$1</c:f>
              <c:strCache>
                <c:ptCount val="1"/>
                <c:pt idx="0">
                  <c:v>2018</c:v>
                </c:pt>
              </c:strCache>
            </c:strRef>
          </c:tx>
          <c:spPr>
            <a:solidFill>
              <a:schemeClr val="accent2"/>
            </a:solidFill>
            <a:ln>
              <a:solidFill>
                <a:schemeClr val="accent2">
                  <a:lumMod val="75000"/>
                </a:schemeClr>
              </a:solidFill>
            </a:ln>
            <a:effectLst/>
            <a:scene3d>
              <a:camera prst="orthographicFront"/>
              <a:lightRig rig="threePt" dir="t"/>
            </a:scene3d>
            <a:sp3d prstMaterial="translucentPowder">
              <a:contourClr>
                <a:schemeClr val="accent2">
                  <a:lumMod val="75000"/>
                </a:schemeClr>
              </a:contourClr>
            </a:sp3d>
          </c:spPr>
          <c:invertIfNegative val="0"/>
          <c:cat>
            <c:strRef>
              <c:f>Hoja1!$A$2:$A$3</c:f>
              <c:strCache>
                <c:ptCount val="2"/>
                <c:pt idx="0">
                  <c:v>Nacional</c:v>
                </c:pt>
                <c:pt idx="1">
                  <c:v>Internacional</c:v>
                </c:pt>
              </c:strCache>
            </c:strRef>
          </c:cat>
          <c:val>
            <c:numRef>
              <c:f>Hoja1!$C$2:$C$3</c:f>
              <c:numCache>
                <c:formatCode>General</c:formatCode>
                <c:ptCount val="2"/>
                <c:pt idx="0">
                  <c:v>83</c:v>
                </c:pt>
                <c:pt idx="1">
                  <c:v>56</c:v>
                </c:pt>
              </c:numCache>
            </c:numRef>
          </c:val>
          <c:extLst>
            <c:ext xmlns:c16="http://schemas.microsoft.com/office/drawing/2014/chart" uri="{C3380CC4-5D6E-409C-BE32-E72D297353CC}">
              <c16:uniqueId val="{00000001-B81A-4A04-8F37-D55750082709}"/>
            </c:ext>
          </c:extLst>
        </c:ser>
        <c:ser>
          <c:idx val="2"/>
          <c:order val="2"/>
          <c:tx>
            <c:strRef>
              <c:f>Hoja1!$D$1</c:f>
              <c:strCache>
                <c:ptCount val="1"/>
                <c:pt idx="0">
                  <c:v>2019</c:v>
                </c:pt>
              </c:strCache>
            </c:strRef>
          </c:tx>
          <c:spPr>
            <a:solidFill>
              <a:schemeClr val="accent3"/>
            </a:solidFill>
            <a:ln>
              <a:solidFill>
                <a:schemeClr val="accent3">
                  <a:lumMod val="75000"/>
                </a:schemeClr>
              </a:solidFill>
            </a:ln>
            <a:effectLst/>
            <a:scene3d>
              <a:camera prst="orthographicFront"/>
              <a:lightRig rig="threePt" dir="t"/>
            </a:scene3d>
            <a:sp3d prstMaterial="translucentPowder">
              <a:contourClr>
                <a:schemeClr val="accent3">
                  <a:lumMod val="75000"/>
                </a:schemeClr>
              </a:contourClr>
            </a:sp3d>
          </c:spPr>
          <c:invertIfNegative val="0"/>
          <c:cat>
            <c:strRef>
              <c:f>Hoja1!$A$2:$A$3</c:f>
              <c:strCache>
                <c:ptCount val="2"/>
                <c:pt idx="0">
                  <c:v>Nacional</c:v>
                </c:pt>
                <c:pt idx="1">
                  <c:v>Internacional</c:v>
                </c:pt>
              </c:strCache>
            </c:strRef>
          </c:cat>
          <c:val>
            <c:numRef>
              <c:f>Hoja1!$D$2:$D$3</c:f>
              <c:numCache>
                <c:formatCode>General</c:formatCode>
                <c:ptCount val="2"/>
                <c:pt idx="0">
                  <c:v>60</c:v>
                </c:pt>
                <c:pt idx="1">
                  <c:v>45</c:v>
                </c:pt>
              </c:numCache>
            </c:numRef>
          </c:val>
          <c:extLst>
            <c:ext xmlns:c16="http://schemas.microsoft.com/office/drawing/2014/chart" uri="{C3380CC4-5D6E-409C-BE32-E72D297353CC}">
              <c16:uniqueId val="{00000002-B81A-4A04-8F37-D55750082709}"/>
            </c:ext>
          </c:extLst>
        </c:ser>
        <c:dLbls>
          <c:showLegendKey val="0"/>
          <c:showVal val="0"/>
          <c:showCatName val="0"/>
          <c:showSerName val="0"/>
          <c:showPercent val="0"/>
          <c:showBubbleSize val="0"/>
        </c:dLbls>
        <c:gapWidth val="150"/>
        <c:shape val="box"/>
        <c:axId val="112129472"/>
        <c:axId val="111695504"/>
        <c:axId val="109778784"/>
      </c:bar3DChart>
      <c:catAx>
        <c:axId val="11212947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s-CO"/>
          </a:p>
        </c:txPr>
        <c:crossAx val="111695504"/>
        <c:crosses val="autoZero"/>
        <c:auto val="1"/>
        <c:lblAlgn val="ctr"/>
        <c:lblOffset val="100"/>
        <c:noMultiLvlLbl val="0"/>
      </c:catAx>
      <c:valAx>
        <c:axId val="111695504"/>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s-CO"/>
          </a:p>
        </c:txPr>
        <c:crossAx val="112129472"/>
        <c:crosses val="autoZero"/>
        <c:crossBetween val="between"/>
      </c:valAx>
      <c:serAx>
        <c:axId val="109778784"/>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s-CO"/>
          </a:p>
        </c:txPr>
        <c:crossAx val="111695504"/>
        <c:crosses val="autoZero"/>
      </c:ser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Hoja1!$E$4</c:f>
              <c:strCache>
                <c:ptCount val="1"/>
                <c:pt idx="0">
                  <c:v>2017</c:v>
                </c:pt>
              </c:strCache>
            </c:strRef>
          </c:tx>
          <c:spPr>
            <a:noFill/>
            <a:ln w="9525" cap="flat" cmpd="sng" algn="ctr">
              <a:solidFill>
                <a:schemeClr val="accent1"/>
              </a:solidFill>
              <a:miter lim="800000"/>
            </a:ln>
            <a:effectLst>
              <a:glow rad="63500">
                <a:schemeClr val="accent1">
                  <a:satMod val="175000"/>
                  <a:alpha val="25000"/>
                </a:schemeClr>
              </a:glow>
            </a:effectLst>
          </c:spPr>
          <c:invertIfNegative val="0"/>
          <c:cat>
            <c:strRef>
              <c:f>Hoja1!$D$5:$D$17</c:f>
              <c:strCache>
                <c:ptCount val="13"/>
                <c:pt idx="0">
                  <c:v>Femme</c:v>
                </c:pt>
                <c:pt idx="1">
                  <c:v>Higeia</c:v>
                </c:pt>
                <c:pt idx="2">
                  <c:v>Sueños y Sonrisas</c:v>
                </c:pt>
                <c:pt idx="3">
                  <c:v>Erklarem</c:v>
                </c:pt>
                <c:pt idx="4">
                  <c:v>SF&amp;I</c:v>
                </c:pt>
                <c:pt idx="5">
                  <c:v>Enferus</c:v>
                </c:pt>
                <c:pt idx="6">
                  <c:v>Salud Intercultural</c:v>
                </c:pt>
                <c:pt idx="7">
                  <c:v>Carlos Finlay</c:v>
                </c:pt>
                <c:pt idx="8">
                  <c:v>Anestesiología y Reanimación</c:v>
                </c:pt>
                <c:pt idx="9">
                  <c:v>Mi Dneuropsy</c:v>
                </c:pt>
                <c:pt idx="10">
                  <c:v>Sivisa</c:v>
                </c:pt>
                <c:pt idx="11">
                  <c:v>Sinepi</c:v>
                </c:pt>
                <c:pt idx="12">
                  <c:v>Simi</c:v>
                </c:pt>
              </c:strCache>
            </c:strRef>
          </c:cat>
          <c:val>
            <c:numRef>
              <c:f>Hoja1!$E$5:$E$17</c:f>
              <c:numCache>
                <c:formatCode>General</c:formatCode>
                <c:ptCount val="13"/>
                <c:pt idx="0">
                  <c:v>2</c:v>
                </c:pt>
                <c:pt idx="1">
                  <c:v>0</c:v>
                </c:pt>
                <c:pt idx="2">
                  <c:v>13</c:v>
                </c:pt>
                <c:pt idx="3">
                  <c:v>11</c:v>
                </c:pt>
                <c:pt idx="4">
                  <c:v>5</c:v>
                </c:pt>
                <c:pt idx="5">
                  <c:v>4</c:v>
                </c:pt>
                <c:pt idx="6">
                  <c:v>0</c:v>
                </c:pt>
                <c:pt idx="7">
                  <c:v>2</c:v>
                </c:pt>
                <c:pt idx="8">
                  <c:v>6</c:v>
                </c:pt>
                <c:pt idx="9">
                  <c:v>8</c:v>
                </c:pt>
                <c:pt idx="10">
                  <c:v>4</c:v>
                </c:pt>
                <c:pt idx="11">
                  <c:v>0</c:v>
                </c:pt>
                <c:pt idx="12">
                  <c:v>0</c:v>
                </c:pt>
              </c:numCache>
            </c:numRef>
          </c:val>
          <c:extLst>
            <c:ext xmlns:c16="http://schemas.microsoft.com/office/drawing/2014/chart" uri="{C3380CC4-5D6E-409C-BE32-E72D297353CC}">
              <c16:uniqueId val="{00000000-A951-4278-A132-76EC42109D83}"/>
            </c:ext>
          </c:extLst>
        </c:ser>
        <c:ser>
          <c:idx val="1"/>
          <c:order val="1"/>
          <c:tx>
            <c:strRef>
              <c:f>Hoja1!$F$4</c:f>
              <c:strCache>
                <c:ptCount val="1"/>
                <c:pt idx="0">
                  <c:v>2018</c:v>
                </c:pt>
              </c:strCache>
            </c:strRef>
          </c:tx>
          <c:spPr>
            <a:noFill/>
            <a:ln w="9525" cap="flat" cmpd="sng" algn="ctr">
              <a:solidFill>
                <a:schemeClr val="accent2"/>
              </a:solidFill>
              <a:miter lim="800000"/>
            </a:ln>
            <a:effectLst>
              <a:glow rad="63500">
                <a:schemeClr val="accent2">
                  <a:satMod val="175000"/>
                  <a:alpha val="25000"/>
                </a:schemeClr>
              </a:glow>
            </a:effectLst>
          </c:spPr>
          <c:invertIfNegative val="0"/>
          <c:cat>
            <c:strRef>
              <c:f>Hoja1!$D$5:$D$17</c:f>
              <c:strCache>
                <c:ptCount val="13"/>
                <c:pt idx="0">
                  <c:v>Femme</c:v>
                </c:pt>
                <c:pt idx="1">
                  <c:v>Higeia</c:v>
                </c:pt>
                <c:pt idx="2">
                  <c:v>Sueños y Sonrisas</c:v>
                </c:pt>
                <c:pt idx="3">
                  <c:v>Erklarem</c:v>
                </c:pt>
                <c:pt idx="4">
                  <c:v>SF&amp;I</c:v>
                </c:pt>
                <c:pt idx="5">
                  <c:v>Enferus</c:v>
                </c:pt>
                <c:pt idx="6">
                  <c:v>Salud Intercultural</c:v>
                </c:pt>
                <c:pt idx="7">
                  <c:v>Carlos Finlay</c:v>
                </c:pt>
                <c:pt idx="8">
                  <c:v>Anestesiología y Reanimación</c:v>
                </c:pt>
                <c:pt idx="9">
                  <c:v>Mi Dneuropsy</c:v>
                </c:pt>
                <c:pt idx="10">
                  <c:v>Sivisa</c:v>
                </c:pt>
                <c:pt idx="11">
                  <c:v>Sinepi</c:v>
                </c:pt>
                <c:pt idx="12">
                  <c:v>Simi</c:v>
                </c:pt>
              </c:strCache>
            </c:strRef>
          </c:cat>
          <c:val>
            <c:numRef>
              <c:f>Hoja1!$F$5:$F$17</c:f>
              <c:numCache>
                <c:formatCode>General</c:formatCode>
                <c:ptCount val="13"/>
                <c:pt idx="0">
                  <c:v>4</c:v>
                </c:pt>
                <c:pt idx="1">
                  <c:v>4</c:v>
                </c:pt>
                <c:pt idx="2">
                  <c:v>36</c:v>
                </c:pt>
                <c:pt idx="3">
                  <c:v>27</c:v>
                </c:pt>
                <c:pt idx="4">
                  <c:v>7</c:v>
                </c:pt>
                <c:pt idx="5">
                  <c:v>13</c:v>
                </c:pt>
                <c:pt idx="6">
                  <c:v>4</c:v>
                </c:pt>
                <c:pt idx="7">
                  <c:v>6</c:v>
                </c:pt>
                <c:pt idx="8">
                  <c:v>33</c:v>
                </c:pt>
                <c:pt idx="9">
                  <c:v>27</c:v>
                </c:pt>
                <c:pt idx="10">
                  <c:v>13</c:v>
                </c:pt>
                <c:pt idx="11">
                  <c:v>27</c:v>
                </c:pt>
                <c:pt idx="12">
                  <c:v>52</c:v>
                </c:pt>
              </c:numCache>
            </c:numRef>
          </c:val>
          <c:extLst>
            <c:ext xmlns:c16="http://schemas.microsoft.com/office/drawing/2014/chart" uri="{C3380CC4-5D6E-409C-BE32-E72D297353CC}">
              <c16:uniqueId val="{00000001-A951-4278-A132-76EC42109D83}"/>
            </c:ext>
          </c:extLst>
        </c:ser>
        <c:ser>
          <c:idx val="2"/>
          <c:order val="2"/>
          <c:tx>
            <c:strRef>
              <c:f>Hoja1!$G$4</c:f>
              <c:strCache>
                <c:ptCount val="1"/>
                <c:pt idx="0">
                  <c:v>2019</c:v>
                </c:pt>
              </c:strCache>
            </c:strRef>
          </c:tx>
          <c:spPr>
            <a:solidFill>
              <a:srgbClr val="34ABA2">
                <a:lumMod val="20000"/>
                <a:lumOff val="80000"/>
              </a:srgbClr>
            </a:solidFill>
            <a:ln w="9525" cap="flat" cmpd="sng" algn="ctr">
              <a:solidFill>
                <a:srgbClr val="92D050"/>
              </a:solidFill>
              <a:miter lim="800000"/>
            </a:ln>
            <a:effectLst>
              <a:glow rad="63500">
                <a:schemeClr val="accent3">
                  <a:satMod val="175000"/>
                  <a:alpha val="25000"/>
                </a:schemeClr>
              </a:glow>
            </a:effectLst>
          </c:spPr>
          <c:invertIfNegative val="0"/>
          <c:cat>
            <c:strRef>
              <c:f>Hoja1!$D$5:$D$17</c:f>
              <c:strCache>
                <c:ptCount val="13"/>
                <c:pt idx="0">
                  <c:v>Femme</c:v>
                </c:pt>
                <c:pt idx="1">
                  <c:v>Higeia</c:v>
                </c:pt>
                <c:pt idx="2">
                  <c:v>Sueños y Sonrisas</c:v>
                </c:pt>
                <c:pt idx="3">
                  <c:v>Erklarem</c:v>
                </c:pt>
                <c:pt idx="4">
                  <c:v>SF&amp;I</c:v>
                </c:pt>
                <c:pt idx="5">
                  <c:v>Enferus</c:v>
                </c:pt>
                <c:pt idx="6">
                  <c:v>Salud Intercultural</c:v>
                </c:pt>
                <c:pt idx="7">
                  <c:v>Carlos Finlay</c:v>
                </c:pt>
                <c:pt idx="8">
                  <c:v>Anestesiología y Reanimación</c:v>
                </c:pt>
                <c:pt idx="9">
                  <c:v>Mi Dneuropsy</c:v>
                </c:pt>
                <c:pt idx="10">
                  <c:v>Sivisa</c:v>
                </c:pt>
                <c:pt idx="11">
                  <c:v>Sinepi</c:v>
                </c:pt>
                <c:pt idx="12">
                  <c:v>Simi</c:v>
                </c:pt>
              </c:strCache>
            </c:strRef>
          </c:cat>
          <c:val>
            <c:numRef>
              <c:f>Hoja1!$G$5:$G$17</c:f>
              <c:numCache>
                <c:formatCode>General</c:formatCode>
                <c:ptCount val="13"/>
                <c:pt idx="0">
                  <c:v>4</c:v>
                </c:pt>
                <c:pt idx="1">
                  <c:v>6</c:v>
                </c:pt>
                <c:pt idx="2">
                  <c:v>0</c:v>
                </c:pt>
                <c:pt idx="3">
                  <c:v>20</c:v>
                </c:pt>
                <c:pt idx="4">
                  <c:v>4</c:v>
                </c:pt>
                <c:pt idx="5">
                  <c:v>11</c:v>
                </c:pt>
                <c:pt idx="6">
                  <c:v>4</c:v>
                </c:pt>
                <c:pt idx="7">
                  <c:v>4</c:v>
                </c:pt>
                <c:pt idx="8">
                  <c:v>30</c:v>
                </c:pt>
                <c:pt idx="9">
                  <c:v>19</c:v>
                </c:pt>
                <c:pt idx="10">
                  <c:v>6</c:v>
                </c:pt>
                <c:pt idx="11">
                  <c:v>15</c:v>
                </c:pt>
                <c:pt idx="12">
                  <c:v>16</c:v>
                </c:pt>
              </c:numCache>
            </c:numRef>
          </c:val>
          <c:extLst>
            <c:ext xmlns:c16="http://schemas.microsoft.com/office/drawing/2014/chart" uri="{C3380CC4-5D6E-409C-BE32-E72D297353CC}">
              <c16:uniqueId val="{00000002-A951-4278-A132-76EC42109D83}"/>
            </c:ext>
          </c:extLst>
        </c:ser>
        <c:dLbls>
          <c:showLegendKey val="0"/>
          <c:showVal val="0"/>
          <c:showCatName val="0"/>
          <c:showSerName val="0"/>
          <c:showPercent val="0"/>
          <c:showBubbleSize val="0"/>
        </c:dLbls>
        <c:gapWidth val="182"/>
        <c:overlap val="-50"/>
        <c:axId val="111698864"/>
        <c:axId val="175523952"/>
      </c:barChart>
      <c:catAx>
        <c:axId val="111698864"/>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Narrow" panose="020B0606020202030204" pitchFamily="34" charset="0"/>
                <a:ea typeface="+mn-ea"/>
                <a:cs typeface="+mn-cs"/>
              </a:defRPr>
            </a:pPr>
            <a:endParaRPr lang="es-CO"/>
          </a:p>
        </c:txPr>
        <c:crossAx val="175523952"/>
        <c:crosses val="autoZero"/>
        <c:auto val="1"/>
        <c:lblAlgn val="ctr"/>
        <c:lblOffset val="100"/>
        <c:noMultiLvlLbl val="0"/>
      </c:catAx>
      <c:valAx>
        <c:axId val="175523952"/>
        <c:scaling>
          <c:orientation val="minMax"/>
        </c:scaling>
        <c:delete val="0"/>
        <c:axPos val="b"/>
        <c:majorGridlines>
          <c:spPr>
            <a:ln w="3175" cap="flat" cmpd="sng" algn="ctr">
              <a:solidFill>
                <a:schemeClr val="bg1">
                  <a:lumMod val="75000"/>
                </a:schemeClr>
              </a:solidFill>
              <a:prstDash val="dash"/>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Arial Narrow" panose="020B0606020202030204" pitchFamily="34" charset="0"/>
                <a:ea typeface="+mn-ea"/>
                <a:cs typeface="+mn-cs"/>
              </a:defRPr>
            </a:pPr>
            <a:endParaRPr lang="es-CO"/>
          </a:p>
        </c:txPr>
        <c:crossAx val="11169886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Arial Narrow" panose="020B0606020202030204" pitchFamily="34" charset="0"/>
              <a:ea typeface="+mn-ea"/>
              <a:cs typeface="+mn-cs"/>
            </a:defRPr>
          </a:pPr>
          <a:endParaRPr lang="es-CO"/>
        </a:p>
      </c:txPr>
    </c:legend>
    <c:plotVisOnly val="1"/>
    <c:dispBlanksAs val="gap"/>
    <c:showDLblsOverMax val="0"/>
  </c:chart>
  <c:spPr>
    <a:noFill/>
    <a:ln w="9525" cap="flat" cmpd="sng" algn="ctr">
      <a:noFill/>
      <a:round/>
    </a:ln>
    <a:effectLst/>
  </c:spPr>
  <c:txPr>
    <a:bodyPr/>
    <a:lstStyle/>
    <a:p>
      <a:pPr>
        <a:defRPr>
          <a:solidFill>
            <a:sysClr val="windowText" lastClr="000000"/>
          </a:solidFill>
          <a:latin typeface="Arial Narrow" panose="020B0606020202030204" pitchFamily="34" charset="0"/>
        </a:defRPr>
      </a:pPr>
      <a:endParaRPr lang="es-CO"/>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2">
  <cs:axisTitle>
    <cs:lnRef idx="0"/>
    <cs:fillRef idx="0"/>
    <cs:effectRef idx="0"/>
    <cs:fontRef idx="minor">
      <a:schemeClr val="tx1">
        <a:lumMod val="50000"/>
        <a:lumOff val="50000"/>
      </a:schemeClr>
    </cs:fontRef>
    <cs:defRPr sz="900" kern="1200"/>
  </cs:axisTitle>
  <cs:categoryAxis>
    <cs:lnRef idx="0"/>
    <cs:fillRef idx="0"/>
    <cs:effectRef idx="0"/>
    <cs:fontRef idx="minor">
      <a:schemeClr val="tx1">
        <a:lumMod val="50000"/>
        <a:lumOff val="50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lumMod val="75000"/>
          </a:schemeClr>
        </a:solidFill>
      </a:ln>
    </cs:spPr>
  </cs:dataPoint>
  <cs:dataPoint3D>
    <cs:lnRef idx="0">
      <cs:styleClr val="auto"/>
    </cs:lnRef>
    <cs:fillRef idx="0">
      <cs:styleClr val="auto"/>
    </cs:fillRef>
    <cs:effectRef idx="0"/>
    <cs:fontRef idx="minor">
      <a:schemeClr val="tx1"/>
    </cs:fontRef>
    <cs:spPr>
      <a:solidFill>
        <a:schemeClr val="phClr"/>
      </a:solidFill>
      <a:ln>
        <a:solidFill>
          <a:schemeClr val="phClr">
            <a:lumMod val="75000"/>
          </a:schemeClr>
        </a:solidFill>
      </a:ln>
      <a:scene3d>
        <a:camera prst="orthographicFront"/>
        <a:lightRig rig="threePt" dir="t"/>
      </a:scene3d>
      <a:sp3d prstMaterial="translucentPowder"/>
    </cs:spPr>
  </cs:dataPoint3D>
  <cs:dataPointLine>
    <cs:lnRef idx="0">
      <cs:styleClr val="auto"/>
    </cs:lnRef>
    <cs:fillRef idx="0"/>
    <cs:effectRef idx="0"/>
    <cs:fontRef idx="minor">
      <a:schemeClr val="tx1"/>
    </cs:fontRef>
    <cs:spPr>
      <a:ln w="28575" cap="rnd">
        <a:solidFill>
          <a:schemeClr val="phClr">
            <a:alpha val="70000"/>
          </a:schemeClr>
        </a:solidFill>
        <a:round/>
      </a:ln>
    </cs:spPr>
  </cs:dataPointLine>
  <cs:dataPointMarker>
    <cs:lnRef idx="0">
      <cs:styleClr val="auto"/>
    </cs:lnRef>
    <cs:fillRef idx="0">
      <cs:styleClr val="auto"/>
    </cs:fillRef>
    <cs:effectRef idx="0"/>
    <cs:fontRef idx="minor">
      <a:schemeClr val="dk1"/>
    </cs:fontRef>
    <cs:spPr>
      <a:solidFill>
        <a:schemeClr val="phClr">
          <a:alpha val="70000"/>
        </a:schemeClr>
      </a:solidFill>
      <a:ln>
        <a:solidFill>
          <a:schemeClr val="phClr">
            <a:lumMod val="75000"/>
          </a:schemeClr>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tx1"/>
    </cs:fontRef>
    <cs:spPr>
      <a:solidFill>
        <a:schemeClr val="lt1">
          <a:alpha val="27000"/>
        </a:schemeClr>
      </a:solidFill>
      <a:sp3d/>
    </cs:spPr>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50000"/>
        <a:lumOff val="50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0" kern="1200" cap="none" spc="5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tx1"/>
    </cs:fontRef>
    <cs:spPr>
      <a:sp3d/>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75F70F4-CE27-4BE9-9F4D-5BD124CE4439}" type="datetimeFigureOut">
              <a:rPr lang="es-CO" smtClean="0"/>
              <a:t>16/07/2020</a:t>
            </a:fld>
            <a:endParaRPr lang="es-CO"/>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EE8516-4939-43C4-A843-FD8ADDC6FC39}" type="slidenum">
              <a:rPr lang="es-CO" smtClean="0"/>
              <a:t>‹Nº›</a:t>
            </a:fld>
            <a:endParaRPr lang="es-CO"/>
          </a:p>
        </p:txBody>
      </p:sp>
    </p:spTree>
    <p:extLst>
      <p:ext uri="{BB962C8B-B14F-4D97-AF65-F5344CB8AC3E}">
        <p14:creationId xmlns:p14="http://schemas.microsoft.com/office/powerpoint/2010/main" val="35398081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60032"/>
          </a:xfrm>
          <a:prstGeom prst="rect">
            <a:avLst/>
          </a:prstGeom>
        </p:spPr>
      </p:pic>
    </p:spTree>
    <p:extLst>
      <p:ext uri="{BB962C8B-B14F-4D97-AF65-F5344CB8AC3E}">
        <p14:creationId xmlns:p14="http://schemas.microsoft.com/office/powerpoint/2010/main" val="33363106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
            <a:ext cx="12192000" cy="6859523"/>
          </a:xfrm>
          <a:prstGeom prst="rect">
            <a:avLst/>
          </a:prstGeom>
        </p:spPr>
      </p:pic>
      <p:pic>
        <p:nvPicPr>
          <p:cNvPr id="3" name="Imagen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12192000" cy="6860032"/>
          </a:xfrm>
          <a:prstGeom prst="rect">
            <a:avLst/>
          </a:prstGeom>
        </p:spPr>
      </p:pic>
    </p:spTree>
    <p:extLst>
      <p:ext uri="{BB962C8B-B14F-4D97-AF65-F5344CB8AC3E}">
        <p14:creationId xmlns:p14="http://schemas.microsoft.com/office/powerpoint/2010/main" val="1765054991"/>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package" Target="../embeddings/Documento_de_Microsoft_Word.docx"/></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package" Target="../embeddings/Documento_de_Microsoft_Word1.docx"/><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48229" y="3197558"/>
            <a:ext cx="3060453" cy="369332"/>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smtClean="0">
                <a:ln>
                  <a:noFill/>
                </a:ln>
                <a:solidFill>
                  <a:srgbClr val="FFFFFF"/>
                </a:solidFill>
                <a:effectLst/>
                <a:uLnTx/>
                <a:uFillTx/>
              </a:rPr>
              <a:t>JULIO CÉSAR QUINTERO VIEDA</a:t>
            </a:r>
            <a:endParaRPr kumimoji="0" lang="es-ES" sz="1800" b="0" i="0" u="none" strike="noStrike" kern="0" cap="none" spc="0" normalizeH="0" baseline="0" noProof="0" dirty="0">
              <a:ln>
                <a:noFill/>
              </a:ln>
              <a:solidFill>
                <a:srgbClr val="FFFFFF"/>
              </a:solidFill>
              <a:effectLst/>
              <a:uLnTx/>
              <a:uFillTx/>
            </a:endParaRPr>
          </a:p>
        </p:txBody>
      </p:sp>
      <p:sp>
        <p:nvSpPr>
          <p:cNvPr id="7" name="CuadroTexto 6"/>
          <p:cNvSpPr txBox="1"/>
          <p:nvPr/>
        </p:nvSpPr>
        <p:spPr>
          <a:xfrm>
            <a:off x="548229" y="3599750"/>
            <a:ext cx="2061783" cy="307777"/>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s-ES" sz="1400" b="0" i="0" u="none" strike="noStrike" kern="0" cap="none" spc="0" normalizeH="0" baseline="0" noProof="0" dirty="0" smtClean="0">
                <a:ln>
                  <a:noFill/>
                </a:ln>
                <a:solidFill>
                  <a:srgbClr val="FFFFFF"/>
                </a:solidFill>
                <a:effectLst/>
                <a:uLnTx/>
                <a:uFillTx/>
              </a:rPr>
              <a:t>Decano Facultad de Salud</a:t>
            </a:r>
            <a:endParaRPr kumimoji="0" lang="es-ES" sz="1400" b="0" i="0" u="none" strike="noStrike" kern="0" cap="none" spc="0" normalizeH="0" baseline="0" noProof="0" dirty="0">
              <a:ln>
                <a:noFill/>
              </a:ln>
              <a:solidFill>
                <a:srgbClr val="FFFFFF"/>
              </a:solidFill>
              <a:effectLst/>
              <a:uLnTx/>
              <a:uFillTx/>
            </a:endParaRPr>
          </a:p>
        </p:txBody>
      </p:sp>
      <p:pic>
        <p:nvPicPr>
          <p:cNvPr id="3" name="Imagen 2"/>
          <p:cNvPicPr>
            <a:picLocks noChangeAspect="1"/>
          </p:cNvPicPr>
          <p:nvPr/>
        </p:nvPicPr>
        <p:blipFill rotWithShape="1">
          <a:blip r:embed="rId2"/>
          <a:srcRect l="31058" t="33732" r="30199" b="19175"/>
          <a:stretch/>
        </p:blipFill>
        <p:spPr>
          <a:xfrm>
            <a:off x="0" y="7571"/>
            <a:ext cx="12192000" cy="6850429"/>
          </a:xfrm>
          <a:prstGeom prst="rect">
            <a:avLst/>
          </a:prstGeom>
        </p:spPr>
      </p:pic>
      <p:pic>
        <p:nvPicPr>
          <p:cNvPr id="9" name="Imagen 8"/>
          <p:cNvPicPr/>
          <p:nvPr/>
        </p:nvPicPr>
        <p:blipFill>
          <a:blip r:embed="rId3" cstate="print">
            <a:extLst>
              <a:ext uri="{28A0092B-C50C-407E-A947-70E740481C1C}">
                <a14:useLocalDpi xmlns:a14="http://schemas.microsoft.com/office/drawing/2010/main" val="0"/>
              </a:ext>
            </a:extLst>
          </a:blip>
          <a:stretch>
            <a:fillRect/>
          </a:stretch>
        </p:blipFill>
        <p:spPr>
          <a:xfrm>
            <a:off x="166405" y="6055852"/>
            <a:ext cx="1810322" cy="708596"/>
          </a:xfrm>
          <a:prstGeom prst="rect">
            <a:avLst/>
          </a:prstGeom>
        </p:spPr>
      </p:pic>
      <p:sp>
        <p:nvSpPr>
          <p:cNvPr id="11" name="CuadroTexto 10"/>
          <p:cNvSpPr txBox="1"/>
          <p:nvPr/>
        </p:nvSpPr>
        <p:spPr>
          <a:xfrm>
            <a:off x="6334899" y="2982114"/>
            <a:ext cx="4563762" cy="400110"/>
          </a:xfrm>
          <a:prstGeom prst="rect">
            <a:avLst/>
          </a:prstGeom>
          <a:solidFill>
            <a:srgbClr val="D8CEA3"/>
          </a:solidFill>
        </p:spPr>
        <p:txBody>
          <a:bodyPr wrap="square" rtlCol="0">
            <a:spAutoFit/>
          </a:bodyPr>
          <a:lstStyle/>
          <a:p>
            <a:r>
              <a:rPr lang="es-CO" sz="2000" b="1" dirty="0" smtClean="0">
                <a:ln>
                  <a:solidFill>
                    <a:srgbClr val="8D191D"/>
                  </a:solidFill>
                </a:ln>
                <a:solidFill>
                  <a:srgbClr val="8D191D"/>
                </a:solidFill>
                <a:latin typeface="Arial Narrow" panose="020B0606020202030204" pitchFamily="34" charset="0"/>
              </a:rPr>
              <a:t>JULIO CÉSAR QUINTERO VIEDA 2020-2022</a:t>
            </a:r>
            <a:endParaRPr lang="es-CO" b="1" dirty="0">
              <a:ln>
                <a:solidFill>
                  <a:srgbClr val="8D191D"/>
                </a:solidFill>
              </a:ln>
              <a:solidFill>
                <a:srgbClr val="8D191D"/>
              </a:solidFill>
            </a:endParaRPr>
          </a:p>
        </p:txBody>
      </p:sp>
    </p:spTree>
    <p:extLst>
      <p:ext uri="{BB962C8B-B14F-4D97-AF65-F5344CB8AC3E}">
        <p14:creationId xmlns:p14="http://schemas.microsoft.com/office/powerpoint/2010/main" val="880487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066881733"/>
              </p:ext>
            </p:extLst>
          </p:nvPr>
        </p:nvGraphicFramePr>
        <p:xfrm>
          <a:off x="232418" y="985022"/>
          <a:ext cx="11691359" cy="5708994"/>
        </p:xfrm>
        <a:graphic>
          <a:graphicData uri="http://schemas.openxmlformats.org/drawingml/2006/table">
            <a:tbl>
              <a:tblPr firstRow="1" firstCol="1" bandRow="1"/>
              <a:tblGrid>
                <a:gridCol w="6227982">
                  <a:extLst>
                    <a:ext uri="{9D8B030D-6E8A-4147-A177-3AD203B41FA5}">
                      <a16:colId xmlns:a16="http://schemas.microsoft.com/office/drawing/2014/main" val="20000"/>
                    </a:ext>
                  </a:extLst>
                </a:gridCol>
                <a:gridCol w="1846700">
                  <a:extLst>
                    <a:ext uri="{9D8B030D-6E8A-4147-A177-3AD203B41FA5}">
                      <a16:colId xmlns:a16="http://schemas.microsoft.com/office/drawing/2014/main" val="20001"/>
                    </a:ext>
                  </a:extLst>
                </a:gridCol>
                <a:gridCol w="1845379">
                  <a:extLst>
                    <a:ext uri="{9D8B030D-6E8A-4147-A177-3AD203B41FA5}">
                      <a16:colId xmlns:a16="http://schemas.microsoft.com/office/drawing/2014/main" val="20002"/>
                    </a:ext>
                  </a:extLst>
                </a:gridCol>
                <a:gridCol w="1771298">
                  <a:extLst>
                    <a:ext uri="{9D8B030D-6E8A-4147-A177-3AD203B41FA5}">
                      <a16:colId xmlns:a16="http://schemas.microsoft.com/office/drawing/2014/main" val="20003"/>
                    </a:ext>
                  </a:extLst>
                </a:gridCol>
              </a:tblGrid>
              <a:tr h="287390">
                <a:tc gridSpan="4">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 </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475667">
                <a:tc rowSpan="2">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Grupo de Investigación</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gridSpan="3">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Convocatoria y Categorización Colciencias</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1"/>
                  </a:ext>
                </a:extLst>
              </a:tr>
              <a:tr h="475667">
                <a:tc vMerge="1">
                  <a:txBody>
                    <a:bodyPr/>
                    <a:lstStyle/>
                    <a:p>
                      <a:endParaRPr lang="es-CO"/>
                    </a:p>
                  </a:txBody>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737 de 2015</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D9D9D9"/>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781 de 2017</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D9D9D9"/>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833 de 2018</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D9D9D9"/>
                    </a:solidFill>
                  </a:tcPr>
                </a:tc>
                <a:extLst>
                  <a:ext uri="{0D108BD9-81ED-4DB2-BD59-A6C34878D82A}">
                    <a16:rowId xmlns:a16="http://schemas.microsoft.com/office/drawing/2014/main" val="10002"/>
                  </a:ext>
                </a:extLst>
              </a:tr>
              <a:tr h="287390">
                <a:tc>
                  <a:txBody>
                    <a:bodyPr/>
                    <a:lstStyle/>
                    <a:p>
                      <a:pPr marL="288290" algn="just">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Parasitología y Medicina Tropical</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A1</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00B050"/>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A1</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00B050"/>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A1</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00B050"/>
                    </a:solidFill>
                  </a:tcPr>
                </a:tc>
                <a:extLst>
                  <a:ext uri="{0D108BD9-81ED-4DB2-BD59-A6C34878D82A}">
                    <a16:rowId xmlns:a16="http://schemas.microsoft.com/office/drawing/2014/main" val="10003"/>
                  </a:ext>
                </a:extLst>
              </a:tr>
              <a:tr h="287390">
                <a:tc>
                  <a:txBody>
                    <a:bodyPr/>
                    <a:lstStyle/>
                    <a:p>
                      <a:pPr marL="288290" algn="just">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Laboratorio de Medicina Genómica</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C</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B</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C9C9C9"/>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A1</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00B050"/>
                    </a:solidFill>
                  </a:tcPr>
                </a:tc>
                <a:extLst>
                  <a:ext uri="{0D108BD9-81ED-4DB2-BD59-A6C34878D82A}">
                    <a16:rowId xmlns:a16="http://schemas.microsoft.com/office/drawing/2014/main" val="10004"/>
                  </a:ext>
                </a:extLst>
              </a:tr>
              <a:tr h="287390">
                <a:tc>
                  <a:txBody>
                    <a:bodyPr/>
                    <a:lstStyle/>
                    <a:p>
                      <a:pPr marL="288290" algn="just">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Mi DNeuropsy</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A</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92D050"/>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A1</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00B050"/>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A1</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00B050"/>
                    </a:solidFill>
                  </a:tcPr>
                </a:tc>
                <a:extLst>
                  <a:ext uri="{0D108BD9-81ED-4DB2-BD59-A6C34878D82A}">
                    <a16:rowId xmlns:a16="http://schemas.microsoft.com/office/drawing/2014/main" val="10005"/>
                  </a:ext>
                </a:extLst>
              </a:tr>
              <a:tr h="287390">
                <a:tc>
                  <a:txBody>
                    <a:bodyPr/>
                    <a:lstStyle/>
                    <a:p>
                      <a:pPr marL="288290" algn="just">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Carlos Finlay*</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A1</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00B050"/>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A1</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00B050"/>
                    </a:solidFill>
                  </a:tcPr>
                </a:tc>
                <a:tc rowSpan="2">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A1</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00B050"/>
                    </a:solidFill>
                  </a:tcPr>
                </a:tc>
                <a:extLst>
                  <a:ext uri="{0D108BD9-81ED-4DB2-BD59-A6C34878D82A}">
                    <a16:rowId xmlns:a16="http://schemas.microsoft.com/office/drawing/2014/main" val="10006"/>
                  </a:ext>
                </a:extLst>
              </a:tr>
              <a:tr h="287390">
                <a:tc>
                  <a:txBody>
                    <a:bodyPr/>
                    <a:lstStyle/>
                    <a:p>
                      <a:pPr marL="288290" algn="just">
                        <a:lnSpc>
                          <a:spcPct val="115000"/>
                        </a:lnSpc>
                      </a:pPr>
                      <a:r>
                        <a:rPr lang="es-MX" sz="1800" b="0" dirty="0" err="1">
                          <a:effectLst/>
                          <a:latin typeface="Arial Narrow" panose="020B0606020202030204" pitchFamily="34" charset="0"/>
                          <a:ea typeface="Calibri" panose="020F0502020204030204" pitchFamily="34" charset="0"/>
                          <a:cs typeface="Times New Roman" panose="02020603050405020304" pitchFamily="18" charset="0"/>
                        </a:rPr>
                        <a:t>Neurored</a:t>
                      </a: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A</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92D050"/>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R</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FFFF00"/>
                    </a:solidFill>
                  </a:tcPr>
                </a:tc>
                <a:tc vMerge="1">
                  <a:txBody>
                    <a:bodyPr/>
                    <a:lstStyle/>
                    <a:p>
                      <a:endParaRPr lang="es-CO"/>
                    </a:p>
                  </a:txBody>
                  <a:tcPr/>
                </a:tc>
                <a:extLst>
                  <a:ext uri="{0D108BD9-81ED-4DB2-BD59-A6C34878D82A}">
                    <a16:rowId xmlns:a16="http://schemas.microsoft.com/office/drawing/2014/main" val="10007"/>
                  </a:ext>
                </a:extLst>
              </a:tr>
              <a:tr h="475667">
                <a:tc>
                  <a:txBody>
                    <a:bodyPr/>
                    <a:lstStyle/>
                    <a:p>
                      <a:pPr marL="288290" algn="just">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Desarrollo Social, Salud Pública y Derechos Humanos</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A</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92D050"/>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92D050"/>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92D050"/>
                    </a:solidFill>
                  </a:tcPr>
                </a:tc>
                <a:extLst>
                  <a:ext uri="{0D108BD9-81ED-4DB2-BD59-A6C34878D82A}">
                    <a16:rowId xmlns:a16="http://schemas.microsoft.com/office/drawing/2014/main" val="10008"/>
                  </a:ext>
                </a:extLst>
              </a:tr>
              <a:tr h="287390">
                <a:tc>
                  <a:txBody>
                    <a:bodyPr/>
                    <a:lstStyle/>
                    <a:p>
                      <a:pPr marL="288290" algn="just">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Cuidar</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NR</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FBE4D5"/>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B</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C9C9C9"/>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A</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92D050"/>
                    </a:solidFill>
                  </a:tcPr>
                </a:tc>
                <a:extLst>
                  <a:ext uri="{0D108BD9-81ED-4DB2-BD59-A6C34878D82A}">
                    <a16:rowId xmlns:a16="http://schemas.microsoft.com/office/drawing/2014/main" val="10009"/>
                  </a:ext>
                </a:extLst>
              </a:tr>
              <a:tr h="287390">
                <a:tc>
                  <a:txBody>
                    <a:bodyPr/>
                    <a:lstStyle/>
                    <a:p>
                      <a:pPr marL="288290" algn="just">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Salud y Grupos Vulnerables</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D</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B</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C9C9C9"/>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B</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C9C9C9"/>
                    </a:solidFill>
                  </a:tcPr>
                </a:tc>
                <a:extLst>
                  <a:ext uri="{0D108BD9-81ED-4DB2-BD59-A6C34878D82A}">
                    <a16:rowId xmlns:a16="http://schemas.microsoft.com/office/drawing/2014/main" val="10010"/>
                  </a:ext>
                </a:extLst>
              </a:tr>
              <a:tr h="475667">
                <a:tc>
                  <a:txBody>
                    <a:bodyPr/>
                    <a:lstStyle/>
                    <a:p>
                      <a:pPr marL="288290" algn="just">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Médico Quirúrgico </a:t>
                      </a:r>
                      <a:r>
                        <a:rPr lang="es-MX" sz="1800" b="0" dirty="0" err="1">
                          <a:effectLst/>
                          <a:latin typeface="Arial Narrow" panose="020B0606020202030204" pitchFamily="34" charset="0"/>
                          <a:ea typeface="Calibri" panose="020F0502020204030204" pitchFamily="34" charset="0"/>
                          <a:cs typeface="Times New Roman" panose="02020603050405020304" pitchFamily="18" charset="0"/>
                        </a:rPr>
                        <a:t>Surcolombiano</a:t>
                      </a: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 de Investigación</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C</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C</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C</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extLst>
                  <a:ext uri="{0D108BD9-81ED-4DB2-BD59-A6C34878D82A}">
                    <a16:rowId xmlns:a16="http://schemas.microsoft.com/office/drawing/2014/main" val="10011"/>
                  </a:ext>
                </a:extLst>
              </a:tr>
              <a:tr h="287390">
                <a:tc>
                  <a:txBody>
                    <a:bodyPr/>
                    <a:lstStyle/>
                    <a:p>
                      <a:pPr marL="288290" algn="just">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Cirugía y Trauma CYTRA </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NR</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FBE4D5"/>
                    </a:solidFill>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R</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FFFF00"/>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C</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extLst>
                  <a:ext uri="{0D108BD9-81ED-4DB2-BD59-A6C34878D82A}">
                    <a16:rowId xmlns:a16="http://schemas.microsoft.com/office/drawing/2014/main" val="10012"/>
                  </a:ext>
                </a:extLst>
              </a:tr>
              <a:tr h="475667">
                <a:tc>
                  <a:txBody>
                    <a:bodyPr/>
                    <a:lstStyle/>
                    <a:p>
                      <a:pPr marL="288290" algn="just">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Epidemiología y Salud Pública Región Surcolombiana </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N/E</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N</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C</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extLst>
                  <a:ext uri="{0D108BD9-81ED-4DB2-BD59-A6C34878D82A}">
                    <a16:rowId xmlns:a16="http://schemas.microsoft.com/office/drawing/2014/main" val="10013"/>
                  </a:ext>
                </a:extLst>
              </a:tr>
              <a:tr h="287390">
                <a:tc>
                  <a:txBody>
                    <a:bodyPr/>
                    <a:lstStyle/>
                    <a:p>
                      <a:pPr marL="288290" algn="just">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Biología de la Reproducción </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C</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tc>
                  <a:txBody>
                    <a:bodyPr/>
                    <a:lstStyle/>
                    <a:p>
                      <a:pPr marL="288290" algn="ctr">
                        <a:lnSpc>
                          <a:spcPct val="115000"/>
                        </a:lnSpc>
                      </a:pPr>
                      <a:r>
                        <a:rPr lang="es-MX" sz="1800" b="0">
                          <a:effectLst/>
                          <a:latin typeface="Arial Narrow" panose="020B0606020202030204" pitchFamily="34" charset="0"/>
                          <a:ea typeface="Calibri" panose="020F0502020204030204" pitchFamily="34" charset="0"/>
                          <a:cs typeface="Times New Roman" panose="02020603050405020304" pitchFamily="18" charset="0"/>
                        </a:rPr>
                        <a:t>C</a:t>
                      </a:r>
                      <a:endParaRPr lang="es-CO" sz="180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tc>
                  <a:txBody>
                    <a:bodyPr/>
                    <a:lstStyle/>
                    <a:p>
                      <a:pPr marL="288290" algn="ctr">
                        <a:lnSpc>
                          <a:spcPct val="115000"/>
                        </a:lnSpc>
                      </a:pPr>
                      <a:r>
                        <a:rPr lang="es-MX" sz="1800" b="0" dirty="0">
                          <a:effectLst/>
                          <a:latin typeface="Arial Narrow" panose="020B0606020202030204" pitchFamily="34" charset="0"/>
                          <a:ea typeface="Calibri" panose="020F0502020204030204" pitchFamily="34" charset="0"/>
                          <a:cs typeface="Times New Roman" panose="02020603050405020304" pitchFamily="18" charset="0"/>
                        </a:rPr>
                        <a:t>C</a:t>
                      </a:r>
                      <a:endParaRPr lang="es-CO" sz="18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solidFill>
                      <a:srgbClr val="EDEDED"/>
                    </a:solidFill>
                  </a:tcPr>
                </a:tc>
                <a:extLst>
                  <a:ext uri="{0D108BD9-81ED-4DB2-BD59-A6C34878D82A}">
                    <a16:rowId xmlns:a16="http://schemas.microsoft.com/office/drawing/2014/main" val="10014"/>
                  </a:ext>
                </a:extLst>
              </a:tr>
              <a:tr h="175979">
                <a:tc gridSpan="4">
                  <a:txBody>
                    <a:bodyPr/>
                    <a:lstStyle/>
                    <a:p>
                      <a:pPr marL="288290" algn="ctr">
                        <a:lnSpc>
                          <a:spcPct val="115000"/>
                        </a:lnSpc>
                      </a:pPr>
                      <a:r>
                        <a:rPr lang="es-MX" sz="900" b="0" dirty="0">
                          <a:effectLst/>
                          <a:latin typeface="Arial Narrow" panose="020B0606020202030204" pitchFamily="34" charset="0"/>
                          <a:ea typeface="Calibri" panose="020F0502020204030204" pitchFamily="34" charset="0"/>
                          <a:cs typeface="Times New Roman" panose="02020603050405020304" pitchFamily="18" charset="0"/>
                        </a:rPr>
                        <a:t>Fuente: Coordinación de Investigación a partir de resultados convocatorias reconocimiento y categorización de actores</a:t>
                      </a:r>
                      <a:endParaRPr lang="es-CO" sz="1200" dirty="0">
                        <a:effectLst/>
                        <a:latin typeface="Calibri" panose="020F0502020204030204" pitchFamily="34" charset="0"/>
                        <a:cs typeface="Times New Roman" panose="02020603050405020304" pitchFamily="18" charset="0"/>
                      </a:endParaRPr>
                    </a:p>
                  </a:txBody>
                  <a:tcPr marL="68217" marR="68217" marT="0" marB="0" anchor="ctr">
                    <a:lnL>
                      <a:noFill/>
                    </a:lnL>
                    <a:lnR>
                      <a:noFill/>
                    </a:lnR>
                    <a:lnT>
                      <a:noFill/>
                    </a:lnT>
                    <a:lnB>
                      <a:noFill/>
                    </a:lnB>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3518432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50464" y="1243584"/>
            <a:ext cx="6986016" cy="369332"/>
          </a:xfrm>
          <a:prstGeom prst="rect">
            <a:avLst/>
          </a:prstGeom>
          <a:noFill/>
        </p:spPr>
        <p:txBody>
          <a:bodyPr wrap="square" rtlCol="0">
            <a:spAutoFit/>
          </a:bodyPr>
          <a:lstStyle/>
          <a:p>
            <a:r>
              <a:rPr lang="es-CO" b="1" dirty="0" smtClean="0">
                <a:ln>
                  <a:solidFill>
                    <a:srgbClr val="8D191D"/>
                  </a:solidFill>
                </a:ln>
                <a:solidFill>
                  <a:srgbClr val="8D191D"/>
                </a:solidFill>
                <a:latin typeface="Arial Narrow" panose="020B0606020202030204" pitchFamily="34" charset="0"/>
              </a:rPr>
              <a:t>LÍNEA BASE SEMILLEROS DE INVESTIGACIÓN FACULTAD DE SALUD</a:t>
            </a:r>
            <a:endParaRPr lang="es-CO" b="1" dirty="0">
              <a:ln>
                <a:solidFill>
                  <a:srgbClr val="8D191D"/>
                </a:solidFill>
              </a:ln>
              <a:solidFill>
                <a:srgbClr val="8D191D"/>
              </a:solidFill>
              <a:latin typeface="Arial Narrow" panose="020B0606020202030204" pitchFamily="34" charset="0"/>
            </a:endParaRPr>
          </a:p>
        </p:txBody>
      </p:sp>
      <p:graphicFrame>
        <p:nvGraphicFramePr>
          <p:cNvPr id="3" name="Gráfico 2"/>
          <p:cNvGraphicFramePr>
            <a:graphicFrameLocks/>
          </p:cNvGraphicFramePr>
          <p:nvPr>
            <p:extLst>
              <p:ext uri="{D42A27DB-BD31-4B8C-83A1-F6EECF244321}">
                <p14:modId xmlns:p14="http://schemas.microsoft.com/office/powerpoint/2010/main" val="3784881958"/>
              </p:ext>
            </p:extLst>
          </p:nvPr>
        </p:nvGraphicFramePr>
        <p:xfrm>
          <a:off x="5291328" y="1535477"/>
          <a:ext cx="6815328" cy="5322523"/>
        </p:xfrm>
        <a:graphic>
          <a:graphicData uri="http://schemas.openxmlformats.org/drawingml/2006/chart">
            <c:chart xmlns:c="http://schemas.openxmlformats.org/drawingml/2006/chart" xmlns:r="http://schemas.openxmlformats.org/officeDocument/2006/relationships" r:id="rId2"/>
          </a:graphicData>
        </a:graphic>
      </p:graphicFrame>
      <p:sp>
        <p:nvSpPr>
          <p:cNvPr id="4" name="CuadroTexto 3"/>
          <p:cNvSpPr txBox="1"/>
          <p:nvPr/>
        </p:nvSpPr>
        <p:spPr>
          <a:xfrm>
            <a:off x="548640" y="1792224"/>
            <a:ext cx="4852416" cy="4893647"/>
          </a:xfrm>
          <a:prstGeom prst="rect">
            <a:avLst/>
          </a:prstGeom>
          <a:noFill/>
        </p:spPr>
        <p:txBody>
          <a:bodyPr wrap="square" rtlCol="0">
            <a:spAutoFit/>
          </a:bodyPr>
          <a:lstStyle/>
          <a:p>
            <a:pPr algn="ctr"/>
            <a:r>
              <a:rPr lang="es-MX" sz="2400" dirty="0" smtClean="0">
                <a:latin typeface="Arial Narrow" panose="020B0606020202030204" pitchFamily="34" charset="0"/>
              </a:rPr>
              <a:t>A </a:t>
            </a:r>
            <a:r>
              <a:rPr lang="es-MX" sz="2400" dirty="0">
                <a:latin typeface="Arial Narrow" panose="020B0606020202030204" pitchFamily="34" charset="0"/>
              </a:rPr>
              <a:t>través de la aprobación por el Consejo de </a:t>
            </a:r>
            <a:r>
              <a:rPr lang="es-MX" sz="2400" dirty="0" smtClean="0">
                <a:latin typeface="Arial Narrow" panose="020B0606020202030204" pitchFamily="34" charset="0"/>
              </a:rPr>
              <a:t>Facultad, </a:t>
            </a:r>
            <a:r>
              <a:rPr lang="es-MX" sz="2400" dirty="0">
                <a:latin typeface="Arial Narrow" panose="020B0606020202030204" pitchFamily="34" charset="0"/>
              </a:rPr>
              <a:t>Se estableció la línea de base de los semilleros y sus integrantes, mediante el acuerdo 027 del </a:t>
            </a:r>
            <a:r>
              <a:rPr lang="es-MX" sz="2400" dirty="0" smtClean="0">
                <a:latin typeface="Arial Narrow" panose="020B0606020202030204" pitchFamily="34" charset="0"/>
              </a:rPr>
              <a:t>2018,</a:t>
            </a:r>
            <a:r>
              <a:rPr lang="es-MX" sz="2400" dirty="0">
                <a:latin typeface="Arial Narrow" panose="020B0606020202030204" pitchFamily="34" charset="0"/>
              </a:rPr>
              <a:t> con cursos teórico práctico de técnicas de investigación y </a:t>
            </a:r>
            <a:r>
              <a:rPr lang="es-MX" sz="2400" dirty="0" smtClean="0">
                <a:latin typeface="Arial Narrow" panose="020B0606020202030204" pitchFamily="34" charset="0"/>
              </a:rPr>
              <a:t>otros; intensificaron </a:t>
            </a:r>
            <a:r>
              <a:rPr lang="es-MX" sz="2400" dirty="0">
                <a:latin typeface="Arial Narrow" panose="020B0606020202030204" pitchFamily="34" charset="0"/>
              </a:rPr>
              <a:t>las actividades tendientes a la capacitación y formación de talento humano, particularmente, a través del apoyo a integrantes de los semilleros de </a:t>
            </a:r>
            <a:r>
              <a:rPr lang="es-MX" sz="2400" dirty="0" smtClean="0">
                <a:latin typeface="Arial Narrow" panose="020B0606020202030204" pitchFamily="34" charset="0"/>
              </a:rPr>
              <a:t>investigación. La Facultad a logrado sostener 12 semilleros de investigación activos.</a:t>
            </a:r>
            <a:endParaRPr lang="es-CO" sz="2400" dirty="0">
              <a:latin typeface="Arial Narrow" panose="020B0606020202030204" pitchFamily="34" charset="0"/>
            </a:endParaRPr>
          </a:p>
        </p:txBody>
      </p:sp>
    </p:spTree>
    <p:extLst>
      <p:ext uri="{BB962C8B-B14F-4D97-AF65-F5344CB8AC3E}">
        <p14:creationId xmlns:p14="http://schemas.microsoft.com/office/powerpoint/2010/main" val="41981684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98855" y="1158240"/>
            <a:ext cx="10582656" cy="830997"/>
          </a:xfrm>
          <a:prstGeom prst="rect">
            <a:avLst/>
          </a:prstGeom>
          <a:noFill/>
        </p:spPr>
        <p:txBody>
          <a:bodyPr wrap="square" rtlCol="0">
            <a:spAutoFit/>
          </a:bodyPr>
          <a:lstStyle/>
          <a:p>
            <a:pPr algn="ctr"/>
            <a:r>
              <a:rPr lang="es-CO" sz="2400" b="1" dirty="0" smtClean="0">
                <a:ln>
                  <a:solidFill>
                    <a:srgbClr val="8D191D"/>
                  </a:solidFill>
                </a:ln>
                <a:solidFill>
                  <a:srgbClr val="8D191D"/>
                </a:solidFill>
                <a:latin typeface="Arial Narrow" panose="020B0606020202030204" pitchFamily="34" charset="0"/>
              </a:rPr>
              <a:t>Coordinación de investigación a partir de resultados convocatorias conocimientos y categorización de SCOPUS  </a:t>
            </a:r>
            <a:endParaRPr lang="es-CO" sz="2400" b="1" dirty="0">
              <a:ln>
                <a:solidFill>
                  <a:srgbClr val="8D191D"/>
                </a:solidFill>
              </a:ln>
              <a:solidFill>
                <a:srgbClr val="8D191D"/>
              </a:solidFill>
              <a:latin typeface="Arial Narrow" panose="020B0606020202030204" pitchFamily="34" charset="0"/>
            </a:endParaRPr>
          </a:p>
        </p:txBody>
      </p:sp>
      <p:pic>
        <p:nvPicPr>
          <p:cNvPr id="3" name="Imagen 2"/>
          <p:cNvPicPr/>
          <p:nvPr/>
        </p:nvPicPr>
        <p:blipFill rotWithShape="1">
          <a:blip r:embed="rId2">
            <a:extLst>
              <a:ext uri="{28A0092B-C50C-407E-A947-70E740481C1C}">
                <a14:useLocalDpi xmlns:a14="http://schemas.microsoft.com/office/drawing/2010/main" val="0"/>
              </a:ext>
            </a:extLst>
          </a:blip>
          <a:srcRect t="17987"/>
          <a:stretch/>
        </p:blipFill>
        <p:spPr bwMode="auto">
          <a:xfrm>
            <a:off x="596518" y="2112347"/>
            <a:ext cx="10717658" cy="2959525"/>
          </a:xfrm>
          <a:prstGeom prst="rect">
            <a:avLst/>
          </a:prstGeom>
          <a:noFill/>
          <a:ln>
            <a:noFill/>
          </a:ln>
          <a:extLst>
            <a:ext uri="{53640926-AAD7-44D8-BBD7-CCE9431645EC}">
              <a14:shadowObscured xmlns:a14="http://schemas.microsoft.com/office/drawing/2010/main"/>
            </a:ext>
          </a:extLst>
        </p:spPr>
      </p:pic>
      <p:sp>
        <p:nvSpPr>
          <p:cNvPr id="4" name="CuadroTexto 3"/>
          <p:cNvSpPr txBox="1"/>
          <p:nvPr/>
        </p:nvSpPr>
        <p:spPr>
          <a:xfrm>
            <a:off x="0" y="4730496"/>
            <a:ext cx="12192000" cy="2215991"/>
          </a:xfrm>
          <a:prstGeom prst="rect">
            <a:avLst/>
          </a:prstGeom>
          <a:noFill/>
        </p:spPr>
        <p:txBody>
          <a:bodyPr wrap="square" rtlCol="0">
            <a:spAutoFit/>
          </a:bodyPr>
          <a:lstStyle/>
          <a:p>
            <a:pPr algn="ctr"/>
            <a:r>
              <a:rPr lang="es-MX" sz="2400" dirty="0">
                <a:latin typeface="Arial Narrow" panose="020B0606020202030204" pitchFamily="34" charset="0"/>
              </a:rPr>
              <a:t>Al explorar la producción científica indexada de los grupos de investigación de la Facultad hasta diciembre 20 de 2019, se logran visualizar 156 documentos en la base de datos referencial SCOPUS y 81 en </a:t>
            </a:r>
            <a:r>
              <a:rPr lang="es-MX" sz="2400" dirty="0" err="1">
                <a:latin typeface="Arial Narrow" panose="020B0606020202030204" pitchFamily="34" charset="0"/>
              </a:rPr>
              <a:t>PubMed</a:t>
            </a:r>
            <a:r>
              <a:rPr lang="es-MX" sz="2400" dirty="0">
                <a:latin typeface="Arial Narrow" panose="020B0606020202030204" pitchFamily="34" charset="0"/>
              </a:rPr>
              <a:t>. A partir de esta información se aplica un filtro en las bases de datos y se homogenizan los resultados para la vigencia 2019 con el objeto de identificar los docentes investigadores de la Facultad que cuentan con visualización de su producción científica indexada.</a:t>
            </a:r>
            <a:endParaRPr lang="es-CO" sz="2400" dirty="0">
              <a:latin typeface="Arial Narrow" panose="020B0606020202030204" pitchFamily="34" charset="0"/>
            </a:endParaRPr>
          </a:p>
          <a:p>
            <a:endParaRPr lang="es-CO" dirty="0"/>
          </a:p>
        </p:txBody>
      </p:sp>
    </p:spTree>
    <p:extLst>
      <p:ext uri="{BB962C8B-B14F-4D97-AF65-F5344CB8AC3E}">
        <p14:creationId xmlns:p14="http://schemas.microsoft.com/office/powerpoint/2010/main" val="6777097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6304" y="1316736"/>
            <a:ext cx="5644896" cy="5293757"/>
          </a:xfrm>
          <a:prstGeom prst="rect">
            <a:avLst/>
          </a:prstGeom>
          <a:noFill/>
        </p:spPr>
        <p:txBody>
          <a:bodyPr wrap="square" rtlCol="0">
            <a:spAutoFit/>
          </a:bodyPr>
          <a:lstStyle/>
          <a:p>
            <a:r>
              <a:rPr lang="es-MX" sz="2000" dirty="0">
                <a:latin typeface="Arial Narrow" panose="020B0606020202030204" pitchFamily="34" charset="0"/>
              </a:rPr>
              <a:t>Logros más significativos.</a:t>
            </a:r>
            <a:endParaRPr lang="es-CO" sz="2000" dirty="0">
              <a:latin typeface="Arial Narrow" panose="020B0606020202030204" pitchFamily="34" charset="0"/>
            </a:endParaRPr>
          </a:p>
          <a:p>
            <a:r>
              <a:rPr lang="es-MX" sz="2000" dirty="0">
                <a:latin typeface="Arial Narrow" panose="020B0606020202030204" pitchFamily="34" charset="0"/>
              </a:rPr>
              <a:t> </a:t>
            </a:r>
            <a:endParaRPr lang="es-CO" sz="2000" dirty="0">
              <a:latin typeface="Arial Narrow" panose="020B0606020202030204" pitchFamily="34" charset="0"/>
            </a:endParaRPr>
          </a:p>
          <a:p>
            <a:pPr marL="285750" lvl="0" indent="-285750">
              <a:buBlip>
                <a:blip r:embed="rId2"/>
              </a:buBlip>
            </a:pPr>
            <a:r>
              <a:rPr lang="es-MX" sz="2000" dirty="0">
                <a:latin typeface="Arial Narrow" panose="020B0606020202030204" pitchFamily="34" charset="0"/>
              </a:rPr>
              <a:t>El 90% de los Grupos de Investigación cuentan con investigadores categorizados dentro del </a:t>
            </a:r>
            <a:r>
              <a:rPr lang="es-MX" sz="2000" dirty="0" err="1">
                <a:latin typeface="Arial Narrow" panose="020B0606020202030204" pitchFamily="34" charset="0"/>
              </a:rPr>
              <a:t>SNCTeI</a:t>
            </a:r>
            <a:r>
              <a:rPr lang="es-MX" sz="2000" dirty="0">
                <a:latin typeface="Arial Narrow" panose="020B0606020202030204" pitchFamily="34" charset="0"/>
              </a:rPr>
              <a:t>.</a:t>
            </a:r>
            <a:endParaRPr lang="es-CO" sz="2000" dirty="0">
              <a:latin typeface="Arial Narrow" panose="020B0606020202030204" pitchFamily="34" charset="0"/>
            </a:endParaRPr>
          </a:p>
          <a:p>
            <a:pPr marL="285750" lvl="0" indent="-285750">
              <a:buBlip>
                <a:blip r:embed="rId2"/>
              </a:buBlip>
            </a:pPr>
            <a:r>
              <a:rPr lang="es-MX" sz="2000" dirty="0" smtClean="0">
                <a:latin typeface="Arial Narrow" panose="020B0606020202030204" pitchFamily="34" charset="0"/>
              </a:rPr>
              <a:t>El 54.1% de los investigadores adscritos a los Grupos de Investigación de la Facultad mejoro su nivel de categorización ante el </a:t>
            </a:r>
            <a:r>
              <a:rPr lang="es-MX" sz="2000" dirty="0" err="1" smtClean="0">
                <a:latin typeface="Arial Narrow" panose="020B0606020202030204" pitchFamily="34" charset="0"/>
              </a:rPr>
              <a:t>SNCTeI</a:t>
            </a:r>
            <a:r>
              <a:rPr lang="es-MX" sz="2000" dirty="0" smtClean="0">
                <a:latin typeface="Arial Narrow" panose="020B0606020202030204" pitchFamily="34" charset="0"/>
              </a:rPr>
              <a:t>.</a:t>
            </a:r>
            <a:endParaRPr lang="es-CO" sz="2000" dirty="0" smtClean="0">
              <a:latin typeface="Arial Narrow" panose="020B0606020202030204" pitchFamily="34" charset="0"/>
            </a:endParaRPr>
          </a:p>
          <a:p>
            <a:pPr marL="285750" lvl="0" indent="-285750">
              <a:buBlip>
                <a:blip r:embed="rId2"/>
              </a:buBlip>
            </a:pPr>
            <a:r>
              <a:rPr lang="es-MX" sz="2000" dirty="0" smtClean="0">
                <a:latin typeface="Arial Narrow" panose="020B0606020202030204" pitchFamily="34" charset="0"/>
              </a:rPr>
              <a:t>El </a:t>
            </a:r>
            <a:r>
              <a:rPr lang="es-MX" sz="2000" dirty="0">
                <a:latin typeface="Arial Narrow" panose="020B0606020202030204" pitchFamily="34" charset="0"/>
              </a:rPr>
              <a:t>54.1% de los investigadores categorizados ante el </a:t>
            </a:r>
            <a:r>
              <a:rPr lang="es-MX" sz="2000" dirty="0" err="1">
                <a:latin typeface="Arial Narrow" panose="020B0606020202030204" pitchFamily="34" charset="0"/>
              </a:rPr>
              <a:t>SNCTeI</a:t>
            </a:r>
            <a:r>
              <a:rPr lang="es-MX" sz="2000" dirty="0">
                <a:latin typeface="Arial Narrow" panose="020B0606020202030204" pitchFamily="34" charset="0"/>
              </a:rPr>
              <a:t> se encuentran vinculados a la Facultad.</a:t>
            </a:r>
            <a:endParaRPr lang="es-CO" sz="2000" dirty="0">
              <a:latin typeface="Arial Narrow" panose="020B0606020202030204" pitchFamily="34" charset="0"/>
            </a:endParaRPr>
          </a:p>
          <a:p>
            <a:pPr marL="285750" lvl="0" indent="-285750">
              <a:buBlip>
                <a:blip r:embed="rId2"/>
              </a:buBlip>
            </a:pPr>
            <a:r>
              <a:rPr lang="es-MX" sz="2000" dirty="0">
                <a:latin typeface="Arial Narrow" panose="020B0606020202030204" pitchFamily="34" charset="0"/>
              </a:rPr>
              <a:t>La tasa de categorización de docentes de la Facultad ante el SNCT mejoró en un 11.1% en relación a la convocatoria 781 de 2017.</a:t>
            </a:r>
            <a:endParaRPr lang="es-CO" sz="2000" dirty="0">
              <a:latin typeface="Arial Narrow" panose="020B0606020202030204" pitchFamily="34" charset="0"/>
            </a:endParaRPr>
          </a:p>
          <a:p>
            <a:pPr marL="285750" lvl="0" indent="-285750">
              <a:buBlip>
                <a:blip r:embed="rId2"/>
              </a:buBlip>
            </a:pPr>
            <a:r>
              <a:rPr lang="es-MX" sz="2000" dirty="0">
                <a:latin typeface="Arial Narrow" panose="020B0606020202030204" pitchFamily="34" charset="0"/>
              </a:rPr>
              <a:t>Tasa de crecimiento promedio del H-</a:t>
            </a:r>
            <a:r>
              <a:rPr lang="es-MX" sz="2000" dirty="0" err="1">
                <a:latin typeface="Arial Narrow" panose="020B0606020202030204" pitchFamily="34" charset="0"/>
              </a:rPr>
              <a:t>Index</a:t>
            </a:r>
            <a:r>
              <a:rPr lang="es-MX" sz="2000" dirty="0">
                <a:latin typeface="Arial Narrow" panose="020B0606020202030204" pitchFamily="34" charset="0"/>
              </a:rPr>
              <a:t> del 45.5%</a:t>
            </a:r>
            <a:endParaRPr lang="es-CO" sz="2000" dirty="0">
              <a:latin typeface="Arial Narrow" panose="020B0606020202030204" pitchFamily="34" charset="0"/>
            </a:endParaRPr>
          </a:p>
          <a:p>
            <a:pPr marL="285750" lvl="0" indent="-285750">
              <a:buBlip>
                <a:blip r:embed="rId2"/>
              </a:buBlip>
            </a:pPr>
            <a:r>
              <a:rPr lang="es-MX" sz="2000" dirty="0">
                <a:latin typeface="Arial Narrow" panose="020B0606020202030204" pitchFamily="34" charset="0"/>
              </a:rPr>
              <a:t>41.67% de la producción científica visualizada en bases de datos de tipo referencial (</a:t>
            </a:r>
            <a:r>
              <a:rPr lang="es-MX" sz="2000" dirty="0" err="1">
                <a:latin typeface="Arial Narrow" panose="020B0606020202030204" pitchFamily="34" charset="0"/>
              </a:rPr>
              <a:t>Scopus</a:t>
            </a:r>
            <a:r>
              <a:rPr lang="es-MX" sz="2000" dirty="0">
                <a:latin typeface="Arial Narrow" panose="020B0606020202030204" pitchFamily="34" charset="0"/>
              </a:rPr>
              <a:t>) se generó entre el periodo 2017 – 2019.</a:t>
            </a:r>
            <a:endParaRPr lang="es-CO" sz="2000" dirty="0">
              <a:latin typeface="Arial Narrow" panose="020B0606020202030204" pitchFamily="34" charset="0"/>
            </a:endParaRPr>
          </a:p>
          <a:p>
            <a:endParaRPr lang="es-CO" dirty="0"/>
          </a:p>
        </p:txBody>
      </p:sp>
    </p:spTree>
    <p:extLst>
      <p:ext uri="{BB962C8B-B14F-4D97-AF65-F5344CB8AC3E}">
        <p14:creationId xmlns:p14="http://schemas.microsoft.com/office/powerpoint/2010/main" val="12168915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938016" y="1231392"/>
            <a:ext cx="5193792" cy="461665"/>
          </a:xfrm>
          <a:prstGeom prst="rect">
            <a:avLst/>
          </a:prstGeom>
          <a:noFill/>
        </p:spPr>
        <p:txBody>
          <a:bodyPr wrap="square" rtlCol="0">
            <a:spAutoFit/>
          </a:bodyPr>
          <a:lstStyle/>
          <a:p>
            <a:pPr algn="ctr"/>
            <a:r>
              <a:rPr lang="es-CO" sz="2400" b="1" dirty="0" smtClean="0">
                <a:ln>
                  <a:solidFill>
                    <a:srgbClr val="8D191D"/>
                  </a:solidFill>
                </a:ln>
                <a:solidFill>
                  <a:srgbClr val="8D191D"/>
                </a:solidFill>
                <a:latin typeface="Arial Narrow" panose="020B0606020202030204" pitchFamily="34" charset="0"/>
              </a:rPr>
              <a:t>PROYECTOS DE INVESTIGACIÓN </a:t>
            </a:r>
            <a:endParaRPr lang="es-CO" sz="2400" b="1" dirty="0">
              <a:ln>
                <a:solidFill>
                  <a:srgbClr val="8D191D"/>
                </a:solidFill>
              </a:ln>
              <a:solidFill>
                <a:srgbClr val="8D191D"/>
              </a:solidFill>
              <a:latin typeface="Arial Narrow" panose="020B060602020203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237031180"/>
              </p:ext>
            </p:extLst>
          </p:nvPr>
        </p:nvGraphicFramePr>
        <p:xfrm>
          <a:off x="1" y="3016496"/>
          <a:ext cx="5352288" cy="3499832"/>
        </p:xfrm>
        <a:graphic>
          <a:graphicData uri="http://schemas.openxmlformats.org/drawingml/2006/table">
            <a:tbl>
              <a:tblPr firstRow="1" firstCol="1" bandRow="1"/>
              <a:tblGrid>
                <a:gridCol w="1550505">
                  <a:extLst>
                    <a:ext uri="{9D8B030D-6E8A-4147-A177-3AD203B41FA5}">
                      <a16:colId xmlns:a16="http://schemas.microsoft.com/office/drawing/2014/main" val="20000"/>
                    </a:ext>
                  </a:extLst>
                </a:gridCol>
                <a:gridCol w="894423">
                  <a:extLst>
                    <a:ext uri="{9D8B030D-6E8A-4147-A177-3AD203B41FA5}">
                      <a16:colId xmlns:a16="http://schemas.microsoft.com/office/drawing/2014/main" val="20001"/>
                    </a:ext>
                  </a:extLst>
                </a:gridCol>
                <a:gridCol w="894423">
                  <a:extLst>
                    <a:ext uri="{9D8B030D-6E8A-4147-A177-3AD203B41FA5}">
                      <a16:colId xmlns:a16="http://schemas.microsoft.com/office/drawing/2014/main" val="20002"/>
                    </a:ext>
                  </a:extLst>
                </a:gridCol>
                <a:gridCol w="894423">
                  <a:extLst>
                    <a:ext uri="{9D8B030D-6E8A-4147-A177-3AD203B41FA5}">
                      <a16:colId xmlns:a16="http://schemas.microsoft.com/office/drawing/2014/main" val="20003"/>
                    </a:ext>
                  </a:extLst>
                </a:gridCol>
                <a:gridCol w="1118514">
                  <a:extLst>
                    <a:ext uri="{9D8B030D-6E8A-4147-A177-3AD203B41FA5}">
                      <a16:colId xmlns:a16="http://schemas.microsoft.com/office/drawing/2014/main" val="20004"/>
                    </a:ext>
                  </a:extLst>
                </a:gridCol>
              </a:tblGrid>
              <a:tr h="254599">
                <a:tc gridSpan="5">
                  <a:txBody>
                    <a:bodyPr/>
                    <a:lstStyle/>
                    <a:p>
                      <a:endParaRPr lang="es-CO" sz="16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34ABA2"/>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254599">
                <a:tc>
                  <a:txBody>
                    <a:bodyPr/>
                    <a:lstStyle/>
                    <a:p>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marL="288290" algn="ctr"/>
                      <a:r>
                        <a:rPr lang="es-ES" sz="1600" b="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2017</a:t>
                      </a:r>
                      <a:endParaRPr lang="es-CO" sz="1600" b="1">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600" b="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2018</a:t>
                      </a:r>
                      <a:endParaRPr lang="es-CO" sz="1600" b="1"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600" b="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2019</a:t>
                      </a:r>
                      <a:endParaRPr lang="es-CO" sz="1600" b="1"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600" b="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Totales</a:t>
                      </a:r>
                      <a:endParaRPr lang="es-CO" sz="1600" b="1"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254599">
                <a:tc>
                  <a:txBody>
                    <a:bodyPr/>
                    <a:lstStyle/>
                    <a:p>
                      <a:pPr marL="288290" algn="r"/>
                      <a:r>
                        <a:rPr lang="es-ES" sz="1600" i="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Mediana Cuantía</a:t>
                      </a:r>
                      <a:endParaRPr lang="es-CO" sz="16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a:t>
                      </a:r>
                      <a:endParaRPr lang="es-CO" sz="16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9</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2"/>
                  </a:ext>
                </a:extLst>
              </a:tr>
              <a:tr h="254599">
                <a:tc>
                  <a:txBody>
                    <a:bodyPr/>
                    <a:lstStyle/>
                    <a:p>
                      <a:pPr marL="288290" algn="r"/>
                      <a:r>
                        <a:rPr lang="es-ES" sz="1600" i="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Menor Cuantía</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9</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12</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03"/>
                  </a:ext>
                </a:extLst>
              </a:tr>
              <a:tr h="254599">
                <a:tc>
                  <a:txBody>
                    <a:bodyPr/>
                    <a:lstStyle/>
                    <a:p>
                      <a:pPr marL="288290" algn="r"/>
                      <a:r>
                        <a:rPr lang="es-ES" sz="1600" i="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Semillero</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3</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6</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14</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4"/>
                  </a:ext>
                </a:extLst>
              </a:tr>
              <a:tr h="254599">
                <a:tc>
                  <a:txBody>
                    <a:bodyPr/>
                    <a:lstStyle/>
                    <a:p>
                      <a:pPr marL="288290" algn="r"/>
                      <a:r>
                        <a:rPr lang="es-ES" sz="1600" i="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Trabajo de Grado</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0</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0</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05"/>
                  </a:ext>
                </a:extLst>
              </a:tr>
              <a:tr h="763797">
                <a:tc>
                  <a:txBody>
                    <a:bodyPr/>
                    <a:lstStyle/>
                    <a:p>
                      <a:pPr marL="288290" algn="r"/>
                      <a:r>
                        <a:rPr lang="en-US" sz="1600" i="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Externo -colaboración con MIT</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0</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0</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6"/>
                  </a:ext>
                </a:extLst>
              </a:tr>
              <a:tr h="254599">
                <a:tc>
                  <a:txBody>
                    <a:bodyPr/>
                    <a:lstStyle/>
                    <a:p>
                      <a:pPr marL="288290" algn="r"/>
                      <a:r>
                        <a:rPr lang="es-ES" sz="1600" i="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Totales</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9</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12</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ctr"/>
                      <a:r>
                        <a:rPr lang="es-ES" sz="16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16</a:t>
                      </a:r>
                      <a:endParaRPr lang="es-CO" sz="16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CO" sz="1600" dirty="0" smtClean="0">
                          <a:solidFill>
                            <a:schemeClr val="tx1"/>
                          </a:solidFill>
                          <a:effectLst/>
                          <a:latin typeface="Arial Narrow" panose="020B0606020202030204" pitchFamily="34" charset="0"/>
                          <a:cs typeface="Times New Roman" panose="02020603050405020304" pitchFamily="18" charset="0"/>
                        </a:rPr>
                        <a:t>      28</a:t>
                      </a:r>
                      <a:endParaRPr lang="es-CO" sz="16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07"/>
                  </a:ext>
                </a:extLst>
              </a:tr>
              <a:tr h="254599">
                <a:tc gridSpan="5">
                  <a:txBody>
                    <a:bodyPr/>
                    <a:lstStyle/>
                    <a:p>
                      <a:pPr marL="288290" algn="ctr"/>
                      <a:r>
                        <a:rPr lang="es-ES" sz="1600" b="0" i="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Fuente: Coordinación de Investigación a partir de información VIPS</a:t>
                      </a:r>
                      <a:endParaRPr lang="es-CO" sz="16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8"/>
                  </a:ext>
                </a:extLst>
              </a:tr>
            </a:tbl>
          </a:graphicData>
        </a:graphic>
      </p:graphicFrame>
      <p:sp>
        <p:nvSpPr>
          <p:cNvPr id="5" name="CuadroTexto 4"/>
          <p:cNvSpPr txBox="1"/>
          <p:nvPr/>
        </p:nvSpPr>
        <p:spPr>
          <a:xfrm>
            <a:off x="219456" y="1693057"/>
            <a:ext cx="5108448" cy="1323439"/>
          </a:xfrm>
          <a:prstGeom prst="rect">
            <a:avLst/>
          </a:prstGeom>
          <a:noFill/>
        </p:spPr>
        <p:txBody>
          <a:bodyPr wrap="square" rtlCol="0">
            <a:spAutoFit/>
          </a:bodyPr>
          <a:lstStyle/>
          <a:p>
            <a:pPr algn="ctr"/>
            <a:r>
              <a:rPr lang="es-MX" sz="2000" dirty="0">
                <a:latin typeface="Arial Narrow" panose="020B0606020202030204" pitchFamily="34" charset="0"/>
              </a:rPr>
              <a:t>E</a:t>
            </a:r>
            <a:r>
              <a:rPr lang="es-MX" sz="2000" dirty="0" smtClean="0">
                <a:latin typeface="Arial Narrow" panose="020B0606020202030204" pitchFamily="34" charset="0"/>
              </a:rPr>
              <a:t>l </a:t>
            </a:r>
            <a:r>
              <a:rPr lang="es-MX" sz="2000" dirty="0">
                <a:latin typeface="Arial Narrow" panose="020B0606020202030204" pitchFamily="34" charset="0"/>
              </a:rPr>
              <a:t>apoyo y acompañamiento a la formulación y presentación de proyectos de investigación para aplicar a convocatorias internas y externas fue una prioridad de la Coordinación de Investigación</a:t>
            </a:r>
            <a:endParaRPr lang="es-CO" sz="2000" dirty="0">
              <a:latin typeface="Arial Narrow" panose="020B060602020203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1372025393"/>
              </p:ext>
            </p:extLst>
          </p:nvPr>
        </p:nvGraphicFramePr>
        <p:xfrm>
          <a:off x="5327904" y="1961214"/>
          <a:ext cx="6681216" cy="4342051"/>
        </p:xfrm>
        <a:graphic>
          <a:graphicData uri="http://schemas.openxmlformats.org/drawingml/2006/table">
            <a:tbl>
              <a:tblPr firstRow="1" firstCol="1" bandRow="1"/>
              <a:tblGrid>
                <a:gridCol w="1069396">
                  <a:extLst>
                    <a:ext uri="{9D8B030D-6E8A-4147-A177-3AD203B41FA5}">
                      <a16:colId xmlns:a16="http://schemas.microsoft.com/office/drawing/2014/main" val="20000"/>
                    </a:ext>
                  </a:extLst>
                </a:gridCol>
                <a:gridCol w="1290965">
                  <a:extLst>
                    <a:ext uri="{9D8B030D-6E8A-4147-A177-3AD203B41FA5}">
                      <a16:colId xmlns:a16="http://schemas.microsoft.com/office/drawing/2014/main" val="20001"/>
                    </a:ext>
                  </a:extLst>
                </a:gridCol>
                <a:gridCol w="1462817">
                  <a:extLst>
                    <a:ext uri="{9D8B030D-6E8A-4147-A177-3AD203B41FA5}">
                      <a16:colId xmlns:a16="http://schemas.microsoft.com/office/drawing/2014/main" val="20002"/>
                    </a:ext>
                  </a:extLst>
                </a:gridCol>
                <a:gridCol w="1454292">
                  <a:extLst>
                    <a:ext uri="{9D8B030D-6E8A-4147-A177-3AD203B41FA5}">
                      <a16:colId xmlns:a16="http://schemas.microsoft.com/office/drawing/2014/main" val="20003"/>
                    </a:ext>
                  </a:extLst>
                </a:gridCol>
                <a:gridCol w="1403746">
                  <a:extLst>
                    <a:ext uri="{9D8B030D-6E8A-4147-A177-3AD203B41FA5}">
                      <a16:colId xmlns:a16="http://schemas.microsoft.com/office/drawing/2014/main" val="20004"/>
                    </a:ext>
                  </a:extLst>
                </a:gridCol>
              </a:tblGrid>
              <a:tr h="282421">
                <a:tc gridSpan="5">
                  <a:txBody>
                    <a:bodyPr/>
                    <a:lstStyle/>
                    <a:p>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312820">
                <a:tc>
                  <a:txBody>
                    <a:bodyPr/>
                    <a:lstStyle/>
                    <a:p>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marL="288290" algn="ctr"/>
                      <a:r>
                        <a:rPr lang="es-ES" sz="1400">
                          <a:solidFill>
                            <a:schemeClr val="tx1"/>
                          </a:solidFill>
                          <a:effectLst/>
                          <a:latin typeface="Arial Narrow" panose="020B0606020202030204" pitchFamily="34" charset="0"/>
                          <a:cs typeface="Calibri" panose="020F0502020204030204" pitchFamily="34" charset="0"/>
                        </a:rPr>
                        <a:t>2017</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400">
                          <a:solidFill>
                            <a:schemeClr val="tx1"/>
                          </a:solidFill>
                          <a:effectLst/>
                          <a:latin typeface="Arial Narrow" panose="020B0606020202030204" pitchFamily="34" charset="0"/>
                          <a:cs typeface="Calibri" panose="020F0502020204030204" pitchFamily="34" charset="0"/>
                        </a:rPr>
                        <a:t>2018</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400">
                          <a:solidFill>
                            <a:schemeClr val="tx1"/>
                          </a:solidFill>
                          <a:effectLst/>
                          <a:latin typeface="Arial Narrow" panose="020B0606020202030204" pitchFamily="34" charset="0"/>
                          <a:cs typeface="Calibri" panose="020F0502020204030204" pitchFamily="34" charset="0"/>
                        </a:rPr>
                        <a:t>2019</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400">
                          <a:solidFill>
                            <a:schemeClr val="tx1"/>
                          </a:solidFill>
                          <a:effectLst/>
                          <a:latin typeface="Arial Narrow" panose="020B0606020202030204" pitchFamily="34" charset="0"/>
                          <a:cs typeface="Calibri" panose="020F0502020204030204" pitchFamily="34" charset="0"/>
                        </a:rPr>
                        <a:t>Totales</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564841">
                <a:tc>
                  <a:txBody>
                    <a:bodyPr/>
                    <a:lstStyle/>
                    <a:p>
                      <a:pPr marL="288290" algn="r"/>
                      <a:r>
                        <a:rPr lang="es-ES" sz="1400" i="1">
                          <a:solidFill>
                            <a:schemeClr val="tx1"/>
                          </a:solidFill>
                          <a:effectLst/>
                          <a:latin typeface="Arial Narrow" panose="020B0606020202030204" pitchFamily="34" charset="0"/>
                          <a:cs typeface="Calibri" panose="020F0502020204030204" pitchFamily="34" charset="0"/>
                        </a:rPr>
                        <a:t>Mediana Cuantía</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$100.000.000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$100.000.000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$50.000.000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$250.000.000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2"/>
                  </a:ext>
                </a:extLst>
              </a:tr>
              <a:tr h="564841">
                <a:tc>
                  <a:txBody>
                    <a:bodyPr/>
                    <a:lstStyle/>
                    <a:p>
                      <a:pPr marL="288290" algn="r"/>
                      <a:r>
                        <a:rPr lang="es-ES" sz="1400" i="1" dirty="0">
                          <a:solidFill>
                            <a:schemeClr val="tx1"/>
                          </a:solidFill>
                          <a:effectLst/>
                          <a:latin typeface="Arial Narrow" panose="020B0606020202030204" pitchFamily="34" charset="0"/>
                          <a:cs typeface="Calibri" panose="020F0502020204030204" pitchFamily="34" charset="0"/>
                        </a:rPr>
                        <a:t>Menor Cuantía</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$36.520.000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$19.000.000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$185.046.281</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$240.566.281</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3"/>
                  </a:ext>
                </a:extLst>
              </a:tr>
              <a:tr h="282421">
                <a:tc>
                  <a:txBody>
                    <a:bodyPr/>
                    <a:lstStyle/>
                    <a:p>
                      <a:pPr marL="288290" algn="r"/>
                      <a:r>
                        <a:rPr lang="es-ES" sz="1400" i="1">
                          <a:solidFill>
                            <a:schemeClr val="tx1"/>
                          </a:solidFill>
                          <a:effectLst/>
                          <a:latin typeface="Arial Narrow" panose="020B0606020202030204" pitchFamily="34" charset="0"/>
                          <a:cs typeface="Calibri" panose="020F0502020204030204" pitchFamily="34" charset="0"/>
                        </a:rPr>
                        <a:t>Semillero</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$6.000.000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$10.000.000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$14.886.392</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$30.886.392</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4"/>
                  </a:ext>
                </a:extLst>
              </a:tr>
              <a:tr h="564841">
                <a:tc>
                  <a:txBody>
                    <a:bodyPr/>
                    <a:lstStyle/>
                    <a:p>
                      <a:pPr marL="288290" algn="r"/>
                      <a:r>
                        <a:rPr lang="es-ES" sz="1400" i="1">
                          <a:solidFill>
                            <a:schemeClr val="tx1"/>
                          </a:solidFill>
                          <a:effectLst/>
                          <a:latin typeface="Arial Narrow" panose="020B0606020202030204" pitchFamily="34" charset="0"/>
                          <a:cs typeface="Calibri" panose="020F0502020204030204" pitchFamily="34" charset="0"/>
                        </a:rPr>
                        <a:t>Trabajo de Grado</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$2.400.000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ES" sz="1400" b="0" dirty="0">
                          <a:solidFill>
                            <a:schemeClr val="tx1"/>
                          </a:solidFill>
                          <a:effectLst/>
                          <a:latin typeface="Arial Narrow" panose="020B0606020202030204" pitchFamily="34" charset="0"/>
                          <a:cs typeface="Calibri" panose="020F050202020403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$2.400.000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5"/>
                  </a:ext>
                </a:extLst>
              </a:tr>
              <a:tr h="892205">
                <a:tc>
                  <a:txBody>
                    <a:bodyPr/>
                    <a:lstStyle/>
                    <a:p>
                      <a:pPr marL="288290" algn="r"/>
                      <a:r>
                        <a:rPr lang="en-US" sz="1400" i="1">
                          <a:solidFill>
                            <a:schemeClr val="tx1"/>
                          </a:solidFill>
                          <a:effectLst/>
                          <a:latin typeface="Arial Narrow" panose="020B0606020202030204" pitchFamily="34" charset="0"/>
                          <a:cs typeface="Calibri" panose="020F0502020204030204" pitchFamily="34" charset="0"/>
                        </a:rPr>
                        <a:t>Externo-colaboración con MIT</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6"/>
                  </a:ext>
                </a:extLst>
              </a:tr>
              <a:tr h="564841">
                <a:tc>
                  <a:txBody>
                    <a:bodyPr/>
                    <a:lstStyle/>
                    <a:p>
                      <a:pPr marL="288290" algn="r"/>
                      <a:r>
                        <a:rPr lang="es-ES" sz="1400" i="1">
                          <a:solidFill>
                            <a:schemeClr val="tx1"/>
                          </a:solidFill>
                          <a:effectLst/>
                          <a:latin typeface="Arial Narrow" panose="020B0606020202030204" pitchFamily="34" charset="0"/>
                          <a:cs typeface="Calibri" panose="020F0502020204030204" pitchFamily="34" charset="0"/>
                        </a:rPr>
                        <a:t>Totales</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$142.520.000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$131.400.000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ES" sz="1400" b="0">
                          <a:solidFill>
                            <a:schemeClr val="tx1"/>
                          </a:solidFill>
                          <a:effectLst/>
                          <a:latin typeface="Arial Narrow" panose="020B0606020202030204" pitchFamily="34" charset="0"/>
                          <a:cs typeface="Calibri" panose="020F0502020204030204" pitchFamily="34" charset="0"/>
                        </a:rPr>
                        <a:t>$249.932.673</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7"/>
                  </a:ext>
                </a:extLst>
              </a:tr>
              <a:tr h="312820">
                <a:tc gridSpan="5">
                  <a:txBody>
                    <a:bodyPr/>
                    <a:lstStyle/>
                    <a:p>
                      <a:pPr marL="288290" algn="ctr"/>
                      <a:r>
                        <a:rPr lang="es-ES" sz="1400" b="0" i="1" dirty="0">
                          <a:solidFill>
                            <a:schemeClr val="tx1"/>
                          </a:solidFill>
                          <a:effectLst/>
                          <a:latin typeface="Arial Narrow" panose="020B0606020202030204" pitchFamily="34" charset="0"/>
                          <a:cs typeface="Calibri" panose="020F0502020204030204" pitchFamily="34" charset="0"/>
                        </a:rPr>
                        <a:t>Fuente: Coordinación de Investigación a partir de información VIPS</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0026008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680960" y="280416"/>
            <a:ext cx="4657344" cy="584775"/>
          </a:xfrm>
          <a:prstGeom prst="rect">
            <a:avLst/>
          </a:prstGeom>
          <a:noFill/>
        </p:spPr>
        <p:txBody>
          <a:bodyPr wrap="square" rtlCol="0">
            <a:spAutoFit/>
          </a:bodyPr>
          <a:lstStyle/>
          <a:p>
            <a:pPr algn="ctr"/>
            <a:r>
              <a:rPr lang="es-CO" sz="3200" b="1" dirty="0" smtClean="0">
                <a:ln>
                  <a:solidFill>
                    <a:srgbClr val="D8CEA3"/>
                  </a:solidFill>
                </a:ln>
                <a:solidFill>
                  <a:srgbClr val="D8CEA3"/>
                </a:solidFill>
                <a:latin typeface="Arial Narrow" panose="020B0606020202030204" pitchFamily="34" charset="0"/>
              </a:rPr>
              <a:t>PROYECCIÓN SOCIAL</a:t>
            </a:r>
            <a:endParaRPr lang="es-CO" sz="3200" b="1" dirty="0">
              <a:ln>
                <a:solidFill>
                  <a:srgbClr val="D8CEA3"/>
                </a:solidFill>
              </a:ln>
              <a:solidFill>
                <a:srgbClr val="D8CEA3"/>
              </a:solidFill>
              <a:latin typeface="Arial Narrow" panose="020B060602020203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385452664"/>
              </p:ext>
            </p:extLst>
          </p:nvPr>
        </p:nvGraphicFramePr>
        <p:xfrm>
          <a:off x="0" y="2103914"/>
          <a:ext cx="11879009" cy="4221064"/>
        </p:xfrm>
        <a:graphic>
          <a:graphicData uri="http://schemas.openxmlformats.org/drawingml/2006/table">
            <a:tbl>
              <a:tblPr firstRow="1" firstCol="1" bandRow="1"/>
              <a:tblGrid>
                <a:gridCol w="1594883">
                  <a:extLst>
                    <a:ext uri="{9D8B030D-6E8A-4147-A177-3AD203B41FA5}">
                      <a16:colId xmlns:a16="http://schemas.microsoft.com/office/drawing/2014/main" val="20000"/>
                    </a:ext>
                  </a:extLst>
                </a:gridCol>
                <a:gridCol w="1594883">
                  <a:extLst>
                    <a:ext uri="{9D8B030D-6E8A-4147-A177-3AD203B41FA5}">
                      <a16:colId xmlns:a16="http://schemas.microsoft.com/office/drawing/2014/main" val="20001"/>
                    </a:ext>
                  </a:extLst>
                </a:gridCol>
                <a:gridCol w="1462933">
                  <a:extLst>
                    <a:ext uri="{9D8B030D-6E8A-4147-A177-3AD203B41FA5}">
                      <a16:colId xmlns:a16="http://schemas.microsoft.com/office/drawing/2014/main" val="20002"/>
                    </a:ext>
                  </a:extLst>
                </a:gridCol>
                <a:gridCol w="1361961">
                  <a:extLst>
                    <a:ext uri="{9D8B030D-6E8A-4147-A177-3AD203B41FA5}">
                      <a16:colId xmlns:a16="http://schemas.microsoft.com/office/drawing/2014/main" val="20003"/>
                    </a:ext>
                  </a:extLst>
                </a:gridCol>
                <a:gridCol w="1361961">
                  <a:extLst>
                    <a:ext uri="{9D8B030D-6E8A-4147-A177-3AD203B41FA5}">
                      <a16:colId xmlns:a16="http://schemas.microsoft.com/office/drawing/2014/main" val="20004"/>
                    </a:ext>
                  </a:extLst>
                </a:gridCol>
                <a:gridCol w="1503091">
                  <a:extLst>
                    <a:ext uri="{9D8B030D-6E8A-4147-A177-3AD203B41FA5}">
                      <a16:colId xmlns:a16="http://schemas.microsoft.com/office/drawing/2014/main" val="20005"/>
                    </a:ext>
                  </a:extLst>
                </a:gridCol>
                <a:gridCol w="1503091">
                  <a:extLst>
                    <a:ext uri="{9D8B030D-6E8A-4147-A177-3AD203B41FA5}">
                      <a16:colId xmlns:a16="http://schemas.microsoft.com/office/drawing/2014/main" val="20006"/>
                    </a:ext>
                  </a:extLst>
                </a:gridCol>
                <a:gridCol w="1496206">
                  <a:extLst>
                    <a:ext uri="{9D8B030D-6E8A-4147-A177-3AD203B41FA5}">
                      <a16:colId xmlns:a16="http://schemas.microsoft.com/office/drawing/2014/main" val="20007"/>
                    </a:ext>
                  </a:extLst>
                </a:gridCol>
              </a:tblGrid>
              <a:tr h="578326">
                <a:tc rowSpan="2">
                  <a:txBody>
                    <a:bodyPr/>
                    <a:lstStyle/>
                    <a:p>
                      <a:pPr marL="288290" algn="ctr"/>
                      <a:r>
                        <a:rPr lang="es-CO" sz="1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Modalidad de proyecto</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FFFFFF"/>
                    </a:solidFill>
                  </a:tcPr>
                </a:tc>
                <a:tc>
                  <a:txBody>
                    <a:bodyPr/>
                    <a:lstStyle/>
                    <a:p>
                      <a:pPr marL="288290" algn="ct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No. de Proyectos Ejecutados /En ejecución</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Población Beneficiada</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Docentes Participantes</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CO" sz="1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Horas CON asignación en agenda</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Horas SIN asignación en agenda</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Estudiantes Participantes</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Graduados participantes</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05394">
                <a:tc vMerge="1">
                  <a:txBody>
                    <a:bodyPr/>
                    <a:lstStyle/>
                    <a:p>
                      <a:endParaRPr lang="es-CO"/>
                    </a:p>
                  </a:txBody>
                  <a:tcPr/>
                </a:tc>
                <a:tc>
                  <a:txBody>
                    <a:bodyPr/>
                    <a:lstStyle/>
                    <a:p>
                      <a:pPr marL="288290" algn="ctr"/>
                      <a:r>
                        <a:rPr lang="es-CO" sz="14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2019</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2019</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2019</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2019</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CO" sz="14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2019</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2019</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2019</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604926">
                <a:tc>
                  <a:txBody>
                    <a:bodyPr/>
                    <a:lstStyle/>
                    <a:p>
                      <a:pPr marL="288290" algn="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Solidarios- RSU,  convocatoria y  proyecto institucional</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14</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15.074</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40</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5944</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57</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13</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2"/>
                  </a:ext>
                </a:extLst>
              </a:tr>
              <a:tr h="560832">
                <a:tc>
                  <a:txBody>
                    <a:bodyPr/>
                    <a:lstStyle/>
                    <a:p>
                      <a:pPr marL="288290" algn="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Prácticas académicas</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13</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24.294</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92</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486</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3"/>
                  </a:ext>
                </a:extLst>
              </a:tr>
              <a:tr h="536448">
                <a:tc>
                  <a:txBody>
                    <a:bodyPr/>
                    <a:lstStyle/>
                    <a:p>
                      <a:pPr marL="288290" algn="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Educación continua - Solidaria</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26</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3.794</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90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706</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162</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4"/>
                  </a:ext>
                </a:extLst>
              </a:tr>
              <a:tr h="487680">
                <a:tc>
                  <a:txBody>
                    <a:bodyPr/>
                    <a:lstStyle/>
                    <a:p>
                      <a:pPr marL="288290" algn="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Educación continua - Remunerada</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239</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32</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5"/>
                  </a:ext>
                </a:extLst>
              </a:tr>
              <a:tr h="369709">
                <a:tc>
                  <a:txBody>
                    <a:bodyPr/>
                    <a:lstStyle/>
                    <a:p>
                      <a:pPr marL="288290" algn="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Venta de Servicios</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626</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6</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6"/>
                  </a:ext>
                </a:extLst>
              </a:tr>
              <a:tr h="246472">
                <a:tc>
                  <a:txBody>
                    <a:bodyPr/>
                    <a:lstStyle/>
                    <a:p>
                      <a:pPr marL="288290" algn="ctr"/>
                      <a:r>
                        <a:rPr lang="es-CO" sz="1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Total</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58</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44.027</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260</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5944</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706</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705</a:t>
                      </a:r>
                      <a:endParaRPr lang="es-CO" sz="14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CO" sz="140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63</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7"/>
                  </a:ext>
                </a:extLst>
              </a:tr>
            </a:tbl>
          </a:graphicData>
        </a:graphic>
      </p:graphicFrame>
      <p:sp>
        <p:nvSpPr>
          <p:cNvPr id="4" name="CuadroTexto 3"/>
          <p:cNvSpPr txBox="1"/>
          <p:nvPr/>
        </p:nvSpPr>
        <p:spPr>
          <a:xfrm>
            <a:off x="2279904" y="1402080"/>
            <a:ext cx="7851648" cy="523220"/>
          </a:xfrm>
          <a:prstGeom prst="rect">
            <a:avLst/>
          </a:prstGeom>
          <a:noFill/>
        </p:spPr>
        <p:txBody>
          <a:bodyPr wrap="square" rtlCol="0">
            <a:spAutoFit/>
          </a:bodyPr>
          <a:lstStyle/>
          <a:p>
            <a:pPr algn="ctr"/>
            <a:r>
              <a:rPr lang="es-CO" sz="2800" b="1" dirty="0" smtClean="0">
                <a:ln>
                  <a:solidFill>
                    <a:srgbClr val="8D191D"/>
                  </a:solidFill>
                </a:ln>
                <a:solidFill>
                  <a:srgbClr val="8D191D"/>
                </a:solidFill>
                <a:latin typeface="Arial Narrow" panose="020B0606020202030204" pitchFamily="34" charset="0"/>
              </a:rPr>
              <a:t>PROYECTOS EJECUTADOS VIGENCIA 2019</a:t>
            </a:r>
            <a:endParaRPr lang="es-CO" sz="2800" b="1" dirty="0">
              <a:ln>
                <a:solidFill>
                  <a:srgbClr val="8D191D"/>
                </a:solidFill>
              </a:ln>
              <a:solidFill>
                <a:srgbClr val="8D191D"/>
              </a:solidFill>
              <a:latin typeface="Arial Narrow" panose="020B0606020202030204" pitchFamily="34" charset="0"/>
            </a:endParaRPr>
          </a:p>
        </p:txBody>
      </p:sp>
    </p:spTree>
    <p:extLst>
      <p:ext uri="{BB962C8B-B14F-4D97-AF65-F5344CB8AC3E}">
        <p14:creationId xmlns:p14="http://schemas.microsoft.com/office/powerpoint/2010/main" val="12367456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5344" y="1595021"/>
            <a:ext cx="6486144" cy="5262979"/>
          </a:xfrm>
          <a:prstGeom prst="rect">
            <a:avLst/>
          </a:prstGeom>
          <a:noFill/>
        </p:spPr>
        <p:txBody>
          <a:bodyPr wrap="square" rtlCol="0">
            <a:spAutoFit/>
          </a:bodyPr>
          <a:lstStyle/>
          <a:p>
            <a:pPr algn="ctr"/>
            <a:r>
              <a:rPr lang="es-ES" sz="2400" dirty="0" smtClean="0">
                <a:latin typeface="Arial Narrow" panose="020B0606020202030204" pitchFamily="34" charset="0"/>
              </a:rPr>
              <a:t>La </a:t>
            </a:r>
            <a:r>
              <a:rPr lang="es-ES" sz="2400" dirty="0">
                <a:latin typeface="Arial Narrow" panose="020B0606020202030204" pitchFamily="34" charset="0"/>
              </a:rPr>
              <a:t>representación es del 44% con 26 proyectos ejecutados, seguido por un 24% que representa los proyectos solidarios de responsabilidad social universitaria y proyecto institucional.  Aunque las prácticas académicas ligadas a la proyección social representan un 22%, es de anotar que no todas reportaron su ejecución en el SNIES y SUE teniendo en cuenta que varias de ellas, alrededor de 7, iniciaron su componente práctico en el mes de diciembre y el reporte SNIES se realiza la última semana de noviembre.  Esto implica también que no se visualicen la totalidad de beneficiaron de dichas intervenciones a la comunidad.</a:t>
            </a:r>
            <a:endParaRPr lang="es-CO" sz="2400" dirty="0">
              <a:latin typeface="Arial Narrow" panose="020B0606020202030204" pitchFamily="34" charset="0"/>
            </a:endParaRPr>
          </a:p>
          <a:p>
            <a:endParaRPr lang="es-CO" sz="2400" dirty="0">
              <a:latin typeface="Arial Narrow" panose="020B0606020202030204" pitchFamily="34" charset="0"/>
            </a:endParaRPr>
          </a:p>
        </p:txBody>
      </p:sp>
      <p:pic>
        <p:nvPicPr>
          <p:cNvPr id="3" name="Imagen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1488" y="1729133"/>
            <a:ext cx="5388864" cy="4318099"/>
          </a:xfrm>
          <a:prstGeom prst="rect">
            <a:avLst/>
          </a:prstGeom>
          <a:noFill/>
          <a:ln>
            <a:noFill/>
          </a:ln>
        </p:spPr>
      </p:pic>
    </p:spTree>
    <p:extLst>
      <p:ext uri="{BB962C8B-B14F-4D97-AF65-F5344CB8AC3E}">
        <p14:creationId xmlns:p14="http://schemas.microsoft.com/office/powerpoint/2010/main" val="24680228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633472" y="1255776"/>
            <a:ext cx="7437120" cy="523220"/>
          </a:xfrm>
          <a:prstGeom prst="rect">
            <a:avLst/>
          </a:prstGeom>
          <a:noFill/>
        </p:spPr>
        <p:txBody>
          <a:bodyPr wrap="square" rtlCol="0">
            <a:spAutoFit/>
          </a:bodyPr>
          <a:lstStyle/>
          <a:p>
            <a:r>
              <a:rPr lang="es-CO" sz="2800" b="1" dirty="0" smtClean="0">
                <a:ln>
                  <a:solidFill>
                    <a:srgbClr val="8D191D"/>
                  </a:solidFill>
                </a:ln>
                <a:solidFill>
                  <a:srgbClr val="8D191D"/>
                </a:solidFill>
                <a:latin typeface="Arial Narrow" panose="020B0606020202030204" pitchFamily="34" charset="0"/>
              </a:rPr>
              <a:t>DOCENTES PARTICIPANTES POR MODALIDAD</a:t>
            </a:r>
            <a:endParaRPr lang="es-CO" sz="2800" b="1" dirty="0">
              <a:ln>
                <a:solidFill>
                  <a:srgbClr val="8D191D"/>
                </a:solidFill>
              </a:ln>
              <a:solidFill>
                <a:srgbClr val="8D191D"/>
              </a:solidFill>
              <a:latin typeface="Arial Narrow" panose="020B0606020202030204" pitchFamily="34" charset="0"/>
            </a:endParaRPr>
          </a:p>
        </p:txBody>
      </p:sp>
      <p:pic>
        <p:nvPicPr>
          <p:cNvPr id="3" name="Imagen 2"/>
          <p:cNvPicPr/>
          <p:nvPr/>
        </p:nvPicPr>
        <p:blipFill>
          <a:blip r:embed="rId2">
            <a:extLst>
              <a:ext uri="{28A0092B-C50C-407E-A947-70E740481C1C}">
                <a14:useLocalDpi xmlns:a14="http://schemas.microsoft.com/office/drawing/2010/main" val="0"/>
              </a:ext>
            </a:extLst>
          </a:blip>
          <a:srcRect/>
          <a:stretch>
            <a:fillRect/>
          </a:stretch>
        </p:blipFill>
        <p:spPr bwMode="auto">
          <a:xfrm>
            <a:off x="353568" y="1865313"/>
            <a:ext cx="5913120" cy="4181919"/>
          </a:xfrm>
          <a:prstGeom prst="rect">
            <a:avLst/>
          </a:prstGeom>
          <a:noFill/>
          <a:ln>
            <a:noFill/>
          </a:ln>
          <a:effectLst>
            <a:outerShdw blurRad="50800" dist="50800" dir="5400000" algn="ctr" rotWithShape="0">
              <a:srgbClr val="000000">
                <a:alpha val="47000"/>
              </a:srgbClr>
            </a:outerShdw>
          </a:effectLst>
        </p:spPr>
      </p:pic>
      <p:sp>
        <p:nvSpPr>
          <p:cNvPr id="4" name="CuadroTexto 3"/>
          <p:cNvSpPr txBox="1"/>
          <p:nvPr/>
        </p:nvSpPr>
        <p:spPr>
          <a:xfrm>
            <a:off x="6620256" y="1778996"/>
            <a:ext cx="5230368" cy="5170646"/>
          </a:xfrm>
          <a:prstGeom prst="rect">
            <a:avLst/>
          </a:prstGeom>
          <a:noFill/>
        </p:spPr>
        <p:txBody>
          <a:bodyPr wrap="square" rtlCol="0">
            <a:spAutoFit/>
          </a:bodyPr>
          <a:lstStyle/>
          <a:p>
            <a:pPr marL="342900" indent="-342900" algn="ctr">
              <a:buBlip>
                <a:blip r:embed="rId3"/>
              </a:buBlip>
            </a:pPr>
            <a:r>
              <a:rPr lang="es-ES" sz="2400" dirty="0">
                <a:latin typeface="Arial Narrow" panose="020B0606020202030204" pitchFamily="34" charset="0"/>
              </a:rPr>
              <a:t>Se puede detallar mayor participación de docentes en el desarrollo de prácticas académicas ligada a la </a:t>
            </a:r>
            <a:r>
              <a:rPr lang="es-ES" sz="2400" dirty="0" smtClean="0">
                <a:latin typeface="Arial Narrow" panose="020B0606020202030204" pitchFamily="34" charset="0"/>
              </a:rPr>
              <a:t>Proyección </a:t>
            </a:r>
            <a:r>
              <a:rPr lang="es-ES" sz="2400" dirty="0">
                <a:latin typeface="Arial Narrow" panose="020B0606020202030204" pitchFamily="34" charset="0"/>
              </a:rPr>
              <a:t>S</a:t>
            </a:r>
            <a:r>
              <a:rPr lang="es-ES" sz="2400" dirty="0" smtClean="0">
                <a:latin typeface="Arial Narrow" panose="020B0606020202030204" pitchFamily="34" charset="0"/>
              </a:rPr>
              <a:t>ocial </a:t>
            </a:r>
            <a:r>
              <a:rPr lang="es-ES" sz="2400" dirty="0">
                <a:latin typeface="Arial Narrow" panose="020B0606020202030204" pitchFamily="34" charset="0"/>
              </a:rPr>
              <a:t>con un 36% y en educación continua solidaria con un 35%.  Sin embargo 40 docentes (15%) desarrollaron </a:t>
            </a:r>
            <a:r>
              <a:rPr lang="es-ES" sz="2400" dirty="0" smtClean="0">
                <a:latin typeface="Arial Narrow" panose="020B0606020202030204" pitchFamily="34" charset="0"/>
              </a:rPr>
              <a:t>Programas </a:t>
            </a:r>
            <a:r>
              <a:rPr lang="es-ES" sz="2400" dirty="0">
                <a:latin typeface="Arial Narrow" panose="020B0606020202030204" pitchFamily="34" charset="0"/>
              </a:rPr>
              <a:t>y proyectos solidarios en su mayoría de continuidad.</a:t>
            </a:r>
            <a:endParaRPr lang="es-CO" sz="2400" dirty="0">
              <a:latin typeface="Arial Narrow" panose="020B0606020202030204" pitchFamily="34" charset="0"/>
            </a:endParaRPr>
          </a:p>
          <a:p>
            <a:pPr algn="ctr"/>
            <a:r>
              <a:rPr lang="es-ES" sz="2400" dirty="0">
                <a:latin typeface="Arial Narrow" panose="020B0606020202030204" pitchFamily="34" charset="0"/>
              </a:rPr>
              <a:t> </a:t>
            </a:r>
            <a:r>
              <a:rPr lang="es-ES" sz="2400" dirty="0" smtClean="0">
                <a:latin typeface="Arial Narrow" panose="020B0606020202030204" pitchFamily="34" charset="0"/>
              </a:rPr>
              <a:t>El </a:t>
            </a:r>
            <a:r>
              <a:rPr lang="es-ES" sz="2400" dirty="0">
                <a:latin typeface="Arial Narrow" panose="020B0606020202030204" pitchFamily="34" charset="0"/>
              </a:rPr>
              <a:t>mayor número de horas docentes asignadas a agendas académicas se ve reflejado en la participación de docentes en proyectos solidarios de R.S.U representados en 5.944 horas.</a:t>
            </a:r>
            <a:endParaRPr lang="es-CO" sz="2400" dirty="0">
              <a:latin typeface="Arial Narrow" panose="020B0606020202030204" pitchFamily="34" charset="0"/>
            </a:endParaRPr>
          </a:p>
          <a:p>
            <a:endParaRPr lang="es-CO" dirty="0">
              <a:latin typeface="Arial Narrow" panose="020B0606020202030204" pitchFamily="34" charset="0"/>
            </a:endParaRPr>
          </a:p>
        </p:txBody>
      </p:sp>
    </p:spTree>
    <p:extLst>
      <p:ext uri="{BB962C8B-B14F-4D97-AF65-F5344CB8AC3E}">
        <p14:creationId xmlns:p14="http://schemas.microsoft.com/office/powerpoint/2010/main" val="2383632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621536" y="1328928"/>
            <a:ext cx="9217152" cy="461665"/>
          </a:xfrm>
          <a:prstGeom prst="rect">
            <a:avLst/>
          </a:prstGeom>
          <a:noFill/>
        </p:spPr>
        <p:txBody>
          <a:bodyPr wrap="square" rtlCol="0">
            <a:spAutoFit/>
          </a:bodyPr>
          <a:lstStyle/>
          <a:p>
            <a:pPr algn="ctr"/>
            <a:r>
              <a:rPr lang="es-CO" sz="2400" b="1" dirty="0" smtClean="0">
                <a:ln>
                  <a:solidFill>
                    <a:srgbClr val="8D191D"/>
                  </a:solidFill>
                </a:ln>
                <a:solidFill>
                  <a:srgbClr val="8D191D"/>
                </a:solidFill>
                <a:latin typeface="Arial Narrow" panose="020B0606020202030204" pitchFamily="34" charset="0"/>
              </a:rPr>
              <a:t>EJECUCIÓN DE RECURSOS DE ACTIVIDADES DE PROYECCIÓN SOCIAL</a:t>
            </a:r>
            <a:endParaRPr lang="es-CO" sz="2400" b="1" dirty="0">
              <a:ln>
                <a:solidFill>
                  <a:srgbClr val="8D191D"/>
                </a:solidFill>
              </a:ln>
              <a:solidFill>
                <a:srgbClr val="8D191D"/>
              </a:solidFill>
              <a:latin typeface="Arial Narrow" panose="020B060602020203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4013908558"/>
              </p:ext>
            </p:extLst>
          </p:nvPr>
        </p:nvGraphicFramePr>
        <p:xfrm>
          <a:off x="593978" y="2184686"/>
          <a:ext cx="10695814" cy="3381540"/>
        </p:xfrm>
        <a:graphic>
          <a:graphicData uri="http://schemas.openxmlformats.org/drawingml/2006/table">
            <a:tbl>
              <a:tblPr firstRow="1" firstCol="1" bandRow="1"/>
              <a:tblGrid>
                <a:gridCol w="4734284">
                  <a:extLst>
                    <a:ext uri="{9D8B030D-6E8A-4147-A177-3AD203B41FA5}">
                      <a16:colId xmlns:a16="http://schemas.microsoft.com/office/drawing/2014/main" val="20000"/>
                    </a:ext>
                  </a:extLst>
                </a:gridCol>
                <a:gridCol w="5961530">
                  <a:extLst>
                    <a:ext uri="{9D8B030D-6E8A-4147-A177-3AD203B41FA5}">
                      <a16:colId xmlns:a16="http://schemas.microsoft.com/office/drawing/2014/main" val="20001"/>
                    </a:ext>
                  </a:extLst>
                </a:gridCol>
              </a:tblGrid>
              <a:tr h="761421">
                <a:tc>
                  <a:txBody>
                    <a:bodyPr/>
                    <a:lstStyle/>
                    <a:p>
                      <a:pPr marL="288290" algn="r"/>
                      <a:r>
                        <a:rPr lang="es-ES" sz="2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Modalidad de </a:t>
                      </a:r>
                      <a:r>
                        <a:rPr lang="es-ES" sz="2400" i="1" dirty="0" smtClean="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Proyecto</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ES" sz="2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RECURSOS EJECUTADOS (en $COP o en especie)</a:t>
                      </a:r>
                      <a:endParaRPr lang="es-CO" sz="2400" dirty="0">
                        <a:solidFill>
                          <a:schemeClr val="tx1"/>
                        </a:solidFill>
                        <a:effectLst/>
                        <a:latin typeface="Arial Narrow" panose="020B0606020202030204" pitchFamily="34" charset="0"/>
                        <a:cs typeface="Times New Roman" panose="02020603050405020304" pitchFamily="18" charset="0"/>
                      </a:endParaRPr>
                    </a:p>
                    <a:p>
                      <a:pPr marL="288290" algn="ctr"/>
                      <a:r>
                        <a:rPr lang="es-ES" sz="2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2019</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34ABA2"/>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380710">
                <a:tc>
                  <a:txBody>
                    <a:bodyPr/>
                    <a:lstStyle/>
                    <a:p>
                      <a:pPr marL="288290" algn="r"/>
                      <a:r>
                        <a:rPr lang="es-ES" sz="2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Proyectos Solidarios</a:t>
                      </a:r>
                      <a:endParaRPr lang="es-CO" sz="24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marL="288290" algn="ctr"/>
                      <a:r>
                        <a:rPr lang="es-ES" sz="2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$ 52.438.856</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380710">
                <a:tc>
                  <a:txBody>
                    <a:bodyPr/>
                    <a:lstStyle/>
                    <a:p>
                      <a:pPr marL="288290" algn="r"/>
                      <a:r>
                        <a:rPr lang="es-ES" sz="2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Prácticas </a:t>
                      </a:r>
                      <a:r>
                        <a:rPr lang="es-ES" sz="2400" i="1" dirty="0" smtClean="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Académicas</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2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$ 0</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2"/>
                  </a:ext>
                </a:extLst>
              </a:tr>
              <a:tr h="380710">
                <a:tc>
                  <a:txBody>
                    <a:bodyPr/>
                    <a:lstStyle/>
                    <a:p>
                      <a:pPr marL="288290" algn="r"/>
                      <a:r>
                        <a:rPr lang="es-ES" sz="2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Educación continua - Solidaria</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2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$200.104.743</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extLst>
                  <a:ext uri="{0D108BD9-81ED-4DB2-BD59-A6C34878D82A}">
                    <a16:rowId xmlns:a16="http://schemas.microsoft.com/office/drawing/2014/main" val="10003"/>
                  </a:ext>
                </a:extLst>
              </a:tr>
              <a:tr h="380710">
                <a:tc>
                  <a:txBody>
                    <a:bodyPr/>
                    <a:lstStyle/>
                    <a:p>
                      <a:pPr marL="288290" algn="r"/>
                      <a:r>
                        <a:rPr lang="es-ES" sz="2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Educación continua - Remunerada</a:t>
                      </a:r>
                      <a:endParaRPr lang="es-CO" sz="24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2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$58.794.000</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4"/>
                  </a:ext>
                </a:extLst>
              </a:tr>
              <a:tr h="380710">
                <a:tc>
                  <a:txBody>
                    <a:bodyPr/>
                    <a:lstStyle/>
                    <a:p>
                      <a:pPr marL="288290" algn="r"/>
                      <a:r>
                        <a:rPr lang="es-ES" sz="2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Venta de Servicios</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2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$613.626.166</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extLst>
                  <a:ext uri="{0D108BD9-81ED-4DB2-BD59-A6C34878D82A}">
                    <a16:rowId xmlns:a16="http://schemas.microsoft.com/office/drawing/2014/main" val="10005"/>
                  </a:ext>
                </a:extLst>
              </a:tr>
              <a:tr h="380710">
                <a:tc>
                  <a:txBody>
                    <a:bodyPr/>
                    <a:lstStyle/>
                    <a:p>
                      <a:pPr marL="288290" algn="r"/>
                      <a:r>
                        <a:rPr lang="es-ES" sz="24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Total</a:t>
                      </a:r>
                      <a:endParaRPr lang="es-CO" sz="2400">
                        <a:solidFill>
                          <a:schemeClr val="tx1"/>
                        </a:solidFill>
                        <a:effectLst/>
                        <a:latin typeface="Arial Narrow" panose="020B0606020202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2400" b="0" dirty="0">
                          <a:solidFill>
                            <a:schemeClr val="tx1"/>
                          </a:solidFill>
                          <a:effectLst/>
                          <a:latin typeface="Arial Narrow" panose="020B0606020202030204" pitchFamily="34" charset="0"/>
                          <a:cs typeface="Arial" panose="020B0604020202020204" pitchFamily="34" charset="0"/>
                        </a:rPr>
                        <a:t>$924.963.765</a:t>
                      </a:r>
                      <a:endParaRPr lang="es-CO" sz="2400" dirty="0">
                        <a:solidFill>
                          <a:schemeClr val="tx1"/>
                        </a:solidFill>
                        <a:effectLst/>
                        <a:latin typeface="Arial Narrow" panose="020B0606020202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841083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095744" y="268224"/>
            <a:ext cx="5230368" cy="584775"/>
          </a:xfrm>
          <a:prstGeom prst="rect">
            <a:avLst/>
          </a:prstGeom>
          <a:noFill/>
        </p:spPr>
        <p:txBody>
          <a:bodyPr wrap="square" rtlCol="0">
            <a:spAutoFit/>
          </a:bodyPr>
          <a:lstStyle/>
          <a:p>
            <a:r>
              <a:rPr lang="es-CO" sz="3200" b="1" dirty="0" smtClean="0">
                <a:ln>
                  <a:solidFill>
                    <a:srgbClr val="D8CEA3"/>
                  </a:solidFill>
                </a:ln>
                <a:solidFill>
                  <a:srgbClr val="D8CEA3"/>
                </a:solidFill>
                <a:latin typeface="Arial Narrow" panose="020B0606020202030204" pitchFamily="34" charset="0"/>
              </a:rPr>
              <a:t>SUBSISTEMA DE BIENESTAR</a:t>
            </a:r>
            <a:endParaRPr lang="es-CO" sz="3200" b="1" dirty="0">
              <a:ln>
                <a:solidFill>
                  <a:srgbClr val="D8CEA3"/>
                </a:solidFill>
              </a:ln>
              <a:solidFill>
                <a:srgbClr val="D8CEA3"/>
              </a:solidFill>
              <a:latin typeface="Arial Narrow" panose="020B0606020202030204" pitchFamily="34" charset="0"/>
            </a:endParaRPr>
          </a:p>
        </p:txBody>
      </p:sp>
      <p:sp>
        <p:nvSpPr>
          <p:cNvPr id="3" name="CuadroTexto 2"/>
          <p:cNvSpPr txBox="1"/>
          <p:nvPr/>
        </p:nvSpPr>
        <p:spPr>
          <a:xfrm>
            <a:off x="914400" y="1426464"/>
            <a:ext cx="4913376" cy="400110"/>
          </a:xfrm>
          <a:prstGeom prst="rect">
            <a:avLst/>
          </a:prstGeom>
          <a:noFill/>
        </p:spPr>
        <p:txBody>
          <a:bodyPr wrap="square" rtlCol="0">
            <a:spAutoFit/>
          </a:bodyPr>
          <a:lstStyle/>
          <a:p>
            <a:pPr algn="ctr"/>
            <a:r>
              <a:rPr lang="es-CO" sz="2000" b="1" dirty="0" smtClean="0">
                <a:ln>
                  <a:solidFill>
                    <a:srgbClr val="8D191D"/>
                  </a:solidFill>
                </a:ln>
                <a:solidFill>
                  <a:srgbClr val="8D191D"/>
                </a:solidFill>
                <a:latin typeface="Arial Narrow" panose="020B0606020202030204" pitchFamily="34" charset="0"/>
              </a:rPr>
              <a:t>ACTIVIDADES DE PREVENCIÓN</a:t>
            </a:r>
            <a:endParaRPr lang="es-CO" sz="2000" b="1" dirty="0">
              <a:ln>
                <a:solidFill>
                  <a:srgbClr val="8D191D"/>
                </a:solidFill>
              </a:ln>
              <a:solidFill>
                <a:srgbClr val="8D191D"/>
              </a:solidFill>
              <a:latin typeface="Arial Narrow" panose="020B060602020203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2935974250"/>
              </p:ext>
            </p:extLst>
          </p:nvPr>
        </p:nvGraphicFramePr>
        <p:xfrm>
          <a:off x="103633" y="1771413"/>
          <a:ext cx="5724144" cy="4726386"/>
        </p:xfrm>
        <a:graphic>
          <a:graphicData uri="http://schemas.openxmlformats.org/drawingml/2006/table">
            <a:tbl>
              <a:tblPr firstRow="1" firstCol="1" bandRow="1"/>
              <a:tblGrid>
                <a:gridCol w="1656878">
                  <a:extLst>
                    <a:ext uri="{9D8B030D-6E8A-4147-A177-3AD203B41FA5}">
                      <a16:colId xmlns:a16="http://schemas.microsoft.com/office/drawing/2014/main" val="20000"/>
                    </a:ext>
                  </a:extLst>
                </a:gridCol>
                <a:gridCol w="1316927">
                  <a:extLst>
                    <a:ext uri="{9D8B030D-6E8A-4147-A177-3AD203B41FA5}">
                      <a16:colId xmlns:a16="http://schemas.microsoft.com/office/drawing/2014/main" val="20001"/>
                    </a:ext>
                  </a:extLst>
                </a:gridCol>
                <a:gridCol w="1300483">
                  <a:extLst>
                    <a:ext uri="{9D8B030D-6E8A-4147-A177-3AD203B41FA5}">
                      <a16:colId xmlns:a16="http://schemas.microsoft.com/office/drawing/2014/main" val="20002"/>
                    </a:ext>
                  </a:extLst>
                </a:gridCol>
                <a:gridCol w="1449856">
                  <a:extLst>
                    <a:ext uri="{9D8B030D-6E8A-4147-A177-3AD203B41FA5}">
                      <a16:colId xmlns:a16="http://schemas.microsoft.com/office/drawing/2014/main" val="20003"/>
                    </a:ext>
                  </a:extLst>
                </a:gridCol>
              </a:tblGrid>
              <a:tr h="1050420">
                <a:tc>
                  <a:txBody>
                    <a:bodyPr/>
                    <a:lstStyle/>
                    <a:p>
                      <a:pPr marL="288290" algn="ctr"/>
                      <a:r>
                        <a:rPr lang="es-ES" sz="1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ACTIVIDAD</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ES" sz="1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ALCANCE SEMESTRAL</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ES" sz="1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META SEMESTRAL</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ES" sz="1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400" dirty="0">
                        <a:solidFill>
                          <a:schemeClr val="tx1"/>
                        </a:solidFill>
                        <a:effectLst/>
                        <a:latin typeface="Calibri" panose="020F0502020204030204" pitchFamily="34" charset="0"/>
                        <a:cs typeface="Times New Roman" panose="02020603050405020304" pitchFamily="18" charset="0"/>
                      </a:endParaRPr>
                    </a:p>
                    <a:p>
                      <a:pPr marL="288290" algn="ctr"/>
                      <a:r>
                        <a:rPr lang="es-ES" sz="1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CUMPLIMIENTO DE LA META</a:t>
                      </a:r>
                      <a:endParaRPr lang="es-CO" sz="1400" dirty="0">
                        <a:solidFill>
                          <a:schemeClr val="tx1"/>
                        </a:solidFill>
                        <a:effectLst/>
                        <a:latin typeface="Calibri" panose="020F0502020204030204" pitchFamily="34" charset="0"/>
                        <a:cs typeface="Times New Roman" panose="02020603050405020304" pitchFamily="18" charset="0"/>
                      </a:endParaRPr>
                    </a:p>
                    <a:p>
                      <a:pPr marL="288290" algn="ctr"/>
                      <a:r>
                        <a:rPr lang="es-ES" sz="1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4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432624">
                <a:tc>
                  <a:txBody>
                    <a:bodyPr/>
                    <a:lstStyle/>
                    <a:p>
                      <a:pPr marL="288290" algn="r"/>
                      <a:r>
                        <a:rPr lang="es-ES" sz="140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ATENCION PSICOLOGICA</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marL="288290"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278</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100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100%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630252">
                <a:tc>
                  <a:txBody>
                    <a:bodyPr/>
                    <a:lstStyle/>
                    <a:p>
                      <a:pPr marL="288290" algn="r"/>
                      <a:r>
                        <a:rPr lang="es-ES" sz="140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CAMPAÑA DE EQUIDAD DE GENERO</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316</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200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100%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2"/>
                  </a:ext>
                </a:extLst>
              </a:tr>
              <a:tr h="630252">
                <a:tc>
                  <a:txBody>
                    <a:bodyPr/>
                    <a:lstStyle/>
                    <a:p>
                      <a:pPr marL="288290" algn="r"/>
                      <a:r>
                        <a:rPr lang="es-ES" sz="140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CAMPAÑA DE PREVENCION CSPA</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250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250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100%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3"/>
                  </a:ext>
                </a:extLst>
              </a:tr>
              <a:tr h="648934">
                <a:tc>
                  <a:txBody>
                    <a:bodyPr/>
                    <a:lstStyle/>
                    <a:p>
                      <a:pPr marL="288290" algn="r"/>
                      <a:r>
                        <a:rPr lang="es-ES" sz="140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CAMPAÑA DE SEXUALIDAD RESPONSABLE</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307</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200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100%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4"/>
                  </a:ext>
                </a:extLst>
              </a:tr>
              <a:tr h="648934">
                <a:tc>
                  <a:txBody>
                    <a:bodyPr/>
                    <a:lstStyle/>
                    <a:p>
                      <a:pPr marL="288290" algn="r"/>
                      <a:r>
                        <a:rPr lang="es-ES" sz="140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CAMPAÑA DE PREVENCION DE BULLING</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302</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200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marL="288290"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100%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5"/>
                  </a:ext>
                </a:extLst>
              </a:tr>
              <a:tr h="648934">
                <a:tc>
                  <a:txBody>
                    <a:bodyPr/>
                    <a:lstStyle/>
                    <a:p>
                      <a:pPr marL="288290" algn="r"/>
                      <a:r>
                        <a:rPr lang="es-ES" sz="140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CAMPAÑA DE HABILIDADES PARA VIVIR</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360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200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288290"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100%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6"/>
                  </a:ext>
                </a:extLst>
              </a:tr>
            </a:tbl>
          </a:graphicData>
        </a:graphic>
      </p:graphicFrame>
      <p:cxnSp>
        <p:nvCxnSpPr>
          <p:cNvPr id="6" name="Conector recto de flecha 5"/>
          <p:cNvCxnSpPr/>
          <p:nvPr/>
        </p:nvCxnSpPr>
        <p:spPr>
          <a:xfrm>
            <a:off x="5827776" y="1158240"/>
            <a:ext cx="0" cy="5699760"/>
          </a:xfrm>
          <a:prstGeom prst="straightConnector1">
            <a:avLst/>
          </a:prstGeom>
          <a:ln>
            <a:solidFill>
              <a:srgbClr val="00A9BA"/>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8" name="Tabla 7"/>
          <p:cNvGraphicFramePr>
            <a:graphicFrameLocks noGrp="1"/>
          </p:cNvGraphicFramePr>
          <p:nvPr>
            <p:extLst>
              <p:ext uri="{D42A27DB-BD31-4B8C-83A1-F6EECF244321}">
                <p14:modId xmlns:p14="http://schemas.microsoft.com/office/powerpoint/2010/main" val="2351872646"/>
              </p:ext>
            </p:extLst>
          </p:nvPr>
        </p:nvGraphicFramePr>
        <p:xfrm>
          <a:off x="6169152" y="4035550"/>
          <a:ext cx="5852160" cy="2590813"/>
        </p:xfrm>
        <a:graphic>
          <a:graphicData uri="http://schemas.openxmlformats.org/drawingml/2006/table">
            <a:tbl>
              <a:tblPr firstRow="1" firstCol="1" bandRow="1"/>
              <a:tblGrid>
                <a:gridCol w="2926080">
                  <a:extLst>
                    <a:ext uri="{9D8B030D-6E8A-4147-A177-3AD203B41FA5}">
                      <a16:colId xmlns:a16="http://schemas.microsoft.com/office/drawing/2014/main" val="20000"/>
                    </a:ext>
                  </a:extLst>
                </a:gridCol>
                <a:gridCol w="2926080">
                  <a:extLst>
                    <a:ext uri="{9D8B030D-6E8A-4147-A177-3AD203B41FA5}">
                      <a16:colId xmlns:a16="http://schemas.microsoft.com/office/drawing/2014/main" val="20001"/>
                    </a:ext>
                  </a:extLst>
                </a:gridCol>
              </a:tblGrid>
              <a:tr h="219458">
                <a:tc gridSpan="2">
                  <a:txBody>
                    <a:bodyPr/>
                    <a:lstStyle/>
                    <a:p>
                      <a:pPr marL="288290" algn="ctr"/>
                      <a:r>
                        <a:rPr lang="es-ES" sz="1100" b="1" i="0" dirty="0">
                          <a:solidFill>
                            <a:srgbClr val="8D191D"/>
                          </a:solidFill>
                          <a:effectLst/>
                          <a:latin typeface="Arial Narrow" panose="020B0606020202030204" pitchFamily="34" charset="0"/>
                          <a:ea typeface="Times New Roman" panose="02020603050405020304" pitchFamily="18" charset="0"/>
                          <a:cs typeface="Arial" panose="020B0604020202020204" pitchFamily="34" charset="0"/>
                        </a:rPr>
                        <a:t>COBERTURA DE LAS ESPECIALIDADES </a:t>
                      </a:r>
                      <a:r>
                        <a:rPr lang="es-ES" sz="1100" b="1" i="0" dirty="0" smtClean="0">
                          <a:solidFill>
                            <a:srgbClr val="8D191D"/>
                          </a:solidFill>
                          <a:effectLst/>
                          <a:latin typeface="Arial Narrow" panose="020B0606020202030204" pitchFamily="34" charset="0"/>
                          <a:ea typeface="Times New Roman" panose="02020603050405020304" pitchFamily="18" charset="0"/>
                          <a:cs typeface="Arial" panose="020B0604020202020204" pitchFamily="34" charset="0"/>
                        </a:rPr>
                        <a:t>CLÍNICAS </a:t>
                      </a:r>
                      <a:r>
                        <a:rPr lang="es-ES" sz="1100" b="1" i="0" dirty="0">
                          <a:solidFill>
                            <a:srgbClr val="8D191D"/>
                          </a:solidFill>
                          <a:effectLst/>
                          <a:latin typeface="Arial Narrow" panose="020B0606020202030204" pitchFamily="34" charset="0"/>
                          <a:ea typeface="Times New Roman" panose="02020603050405020304" pitchFamily="18" charset="0"/>
                          <a:cs typeface="Arial" panose="020B0604020202020204" pitchFamily="34" charset="0"/>
                        </a:rPr>
                        <a:t>EN LAS ACTIVIDADES DE PYP </a:t>
                      </a:r>
                      <a:endParaRPr lang="es-CO" sz="1200" b="1" i="0" dirty="0">
                        <a:solidFill>
                          <a:srgbClr val="8D191D"/>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34ABA2"/>
                      </a:solidFill>
                      <a:prstDash val="solid"/>
                      <a:round/>
                      <a:headEnd type="none" w="med" len="med"/>
                      <a:tailEnd type="none" w="med" len="med"/>
                    </a:lnB>
                    <a:solidFill>
                      <a:srgbClr val="FFFFFF"/>
                    </a:solidFill>
                  </a:tcPr>
                </a:tc>
                <a:tc hMerge="1">
                  <a:txBody>
                    <a:bodyPr/>
                    <a:lstStyle/>
                    <a:p>
                      <a:endParaRPr lang="es-CO"/>
                    </a:p>
                  </a:txBody>
                  <a:tcPr/>
                </a:tc>
                <a:extLst>
                  <a:ext uri="{0D108BD9-81ED-4DB2-BD59-A6C34878D82A}">
                    <a16:rowId xmlns:a16="http://schemas.microsoft.com/office/drawing/2014/main" val="10000"/>
                  </a:ext>
                </a:extLst>
              </a:tr>
              <a:tr h="427183">
                <a:tc>
                  <a:txBody>
                    <a:bodyPr/>
                    <a:lstStyle/>
                    <a:p>
                      <a:pPr marL="288290" algn="ctr"/>
                      <a:r>
                        <a:rPr lang="es-ES" sz="1100" i="1" dirty="0">
                          <a:solidFill>
                            <a:srgbClr val="278079"/>
                          </a:solidFill>
                          <a:effectLst/>
                          <a:latin typeface="Arial Narrow" panose="020B0606020202030204" pitchFamily="34" charset="0"/>
                          <a:ea typeface="Times New Roman" panose="02020603050405020304" pitchFamily="18" charset="0"/>
                          <a:cs typeface="Arial" panose="020B0604020202020204" pitchFamily="34" charset="0"/>
                        </a:rPr>
                        <a:t>PROGRAMA</a:t>
                      </a:r>
                      <a:endParaRPr lang="es-CO" sz="12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marL="288290" algn="ctr"/>
                      <a:r>
                        <a:rPr lang="es-ES" sz="1100" dirty="0">
                          <a:solidFill>
                            <a:srgbClr val="278079"/>
                          </a:solidFill>
                          <a:effectLst/>
                          <a:latin typeface="Arial Narrow" panose="020B0606020202030204" pitchFamily="34" charset="0"/>
                          <a:ea typeface="Times New Roman" panose="02020603050405020304" pitchFamily="18" charset="0"/>
                          <a:cs typeface="Arial" panose="020B0604020202020204" pitchFamily="34" charset="0"/>
                        </a:rPr>
                        <a:t>FRECUENCIA</a:t>
                      </a:r>
                      <a:endParaRPr lang="es-CO" sz="1200" dirty="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320388">
                <a:tc>
                  <a:txBody>
                    <a:bodyPr/>
                    <a:lstStyle/>
                    <a:p>
                      <a:pPr marL="288290" algn="ctr"/>
                      <a:r>
                        <a:rPr lang="es-ES" sz="110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ANESTESIOLOGIA</a:t>
                      </a:r>
                      <a:endParaRPr lang="es-CO" sz="12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11</a:t>
                      </a:r>
                      <a:endParaRPr lang="es-CO" sz="1200" dirty="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2"/>
                  </a:ext>
                </a:extLst>
              </a:tr>
              <a:tr h="320388">
                <a:tc>
                  <a:txBody>
                    <a:bodyPr/>
                    <a:lstStyle/>
                    <a:p>
                      <a:pPr marL="288290" algn="ctr"/>
                      <a:r>
                        <a:rPr lang="es-ES" sz="110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PEDIATRIA</a:t>
                      </a:r>
                      <a:endParaRPr lang="es-CO" sz="12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11</a:t>
                      </a:r>
                      <a:endParaRPr lang="es-CO" sz="1200" dirty="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extLst>
                  <a:ext uri="{0D108BD9-81ED-4DB2-BD59-A6C34878D82A}">
                    <a16:rowId xmlns:a16="http://schemas.microsoft.com/office/drawing/2014/main" val="10003"/>
                  </a:ext>
                </a:extLst>
              </a:tr>
              <a:tr h="331310">
                <a:tc>
                  <a:txBody>
                    <a:bodyPr/>
                    <a:lstStyle/>
                    <a:p>
                      <a:pPr marL="288290" algn="ctr"/>
                      <a:r>
                        <a:rPr lang="es-ES" sz="110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CIRUGIA GENERAL</a:t>
                      </a:r>
                      <a:endParaRPr lang="es-CO" sz="12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200" dirty="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4"/>
                  </a:ext>
                </a:extLst>
              </a:tr>
              <a:tr h="320388">
                <a:tc>
                  <a:txBody>
                    <a:bodyPr/>
                    <a:lstStyle/>
                    <a:p>
                      <a:pPr marL="288290" algn="ctr"/>
                      <a:r>
                        <a:rPr lang="es-ES" sz="110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GINECOLOGIA</a:t>
                      </a:r>
                      <a:endParaRPr lang="es-CO" sz="12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7</a:t>
                      </a:r>
                      <a:endParaRPr lang="es-CO" sz="120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extLst>
                  <a:ext uri="{0D108BD9-81ED-4DB2-BD59-A6C34878D82A}">
                    <a16:rowId xmlns:a16="http://schemas.microsoft.com/office/drawing/2014/main" val="10005"/>
                  </a:ext>
                </a:extLst>
              </a:tr>
              <a:tr h="331310">
                <a:tc>
                  <a:txBody>
                    <a:bodyPr/>
                    <a:lstStyle/>
                    <a:p>
                      <a:pPr marL="288290" algn="ctr"/>
                      <a:r>
                        <a:rPr lang="es-ES" sz="110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MEDICINA INTERNA</a:t>
                      </a:r>
                      <a:endParaRPr lang="es-CO" sz="12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8</a:t>
                      </a:r>
                      <a:endParaRPr lang="es-CO" sz="120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6"/>
                  </a:ext>
                </a:extLst>
              </a:tr>
              <a:tr h="320388">
                <a:tc>
                  <a:txBody>
                    <a:bodyPr/>
                    <a:lstStyle/>
                    <a:p>
                      <a:pPr marL="288290" algn="ctr"/>
                      <a:r>
                        <a:rPr lang="es-ES" sz="110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TOTAL</a:t>
                      </a:r>
                      <a:endParaRPr lang="es-CO" sz="12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42</a:t>
                      </a:r>
                      <a:endParaRPr lang="es-CO" sz="1200" dirty="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extLst>
                  <a:ext uri="{0D108BD9-81ED-4DB2-BD59-A6C34878D82A}">
                    <a16:rowId xmlns:a16="http://schemas.microsoft.com/office/drawing/2014/main" val="10007"/>
                  </a:ext>
                </a:extLst>
              </a:tr>
            </a:tbl>
          </a:graphicData>
        </a:graphic>
      </p:graphicFrame>
      <p:sp>
        <p:nvSpPr>
          <p:cNvPr id="9" name="CuadroTexto 8"/>
          <p:cNvSpPr txBox="1"/>
          <p:nvPr/>
        </p:nvSpPr>
        <p:spPr>
          <a:xfrm>
            <a:off x="6888480" y="1257187"/>
            <a:ext cx="5132832" cy="369332"/>
          </a:xfrm>
          <a:prstGeom prst="rect">
            <a:avLst/>
          </a:prstGeom>
          <a:noFill/>
        </p:spPr>
        <p:txBody>
          <a:bodyPr wrap="square" rtlCol="0">
            <a:spAutoFit/>
          </a:bodyPr>
          <a:lstStyle/>
          <a:p>
            <a:r>
              <a:rPr lang="es-CO" b="1" dirty="0" smtClean="0">
                <a:ln>
                  <a:solidFill>
                    <a:srgbClr val="8D191D"/>
                  </a:solidFill>
                </a:ln>
                <a:solidFill>
                  <a:srgbClr val="8D191D"/>
                </a:solidFill>
                <a:latin typeface="Arial Narrow" panose="020B0606020202030204" pitchFamily="34" charset="0"/>
              </a:rPr>
              <a:t>COBERTURA A LAS ESPECIALIZACIONES CLÍNICAS</a:t>
            </a:r>
            <a:endParaRPr lang="es-CO" b="1" dirty="0">
              <a:ln>
                <a:solidFill>
                  <a:srgbClr val="8D191D"/>
                </a:solidFill>
              </a:ln>
              <a:solidFill>
                <a:srgbClr val="8D191D"/>
              </a:solidFill>
              <a:latin typeface="Arial Narrow" panose="020B0606020202030204" pitchFamily="34" charset="0"/>
            </a:endParaRPr>
          </a:p>
        </p:txBody>
      </p:sp>
      <p:sp>
        <p:nvSpPr>
          <p:cNvPr id="10" name="CuadroTexto 9"/>
          <p:cNvSpPr txBox="1"/>
          <p:nvPr/>
        </p:nvSpPr>
        <p:spPr>
          <a:xfrm>
            <a:off x="5925312" y="1626519"/>
            <a:ext cx="6266688" cy="2523768"/>
          </a:xfrm>
          <a:prstGeom prst="rect">
            <a:avLst/>
          </a:prstGeom>
          <a:noFill/>
        </p:spPr>
        <p:txBody>
          <a:bodyPr wrap="square" rtlCol="0">
            <a:spAutoFit/>
          </a:bodyPr>
          <a:lstStyle/>
          <a:p>
            <a:r>
              <a:rPr lang="es-ES" sz="2000" dirty="0" smtClean="0">
                <a:latin typeface="Arial Narrow" panose="020B0606020202030204" pitchFamily="34" charset="0"/>
              </a:rPr>
              <a:t>Durante </a:t>
            </a:r>
            <a:r>
              <a:rPr lang="es-ES" sz="2000" dirty="0">
                <a:latin typeface="Arial Narrow" panose="020B0606020202030204" pitchFamily="34" charset="0"/>
              </a:rPr>
              <a:t>el periodo 2019-2 como respuesta a una necesidad de acompañamiento psicológico a </a:t>
            </a:r>
            <a:r>
              <a:rPr lang="es-ES" sz="2000" dirty="0" smtClean="0">
                <a:latin typeface="Arial Narrow" panose="020B0606020202030204" pitchFamily="34" charset="0"/>
              </a:rPr>
              <a:t>los </a:t>
            </a:r>
            <a:r>
              <a:rPr lang="es-ES" sz="2000" dirty="0">
                <a:latin typeface="Arial Narrow" panose="020B0606020202030204" pitchFamily="34" charset="0"/>
              </a:rPr>
              <a:t>residentes de los postgrados, se generó la iniciativa de desarrollar actividades de promoción y prevención encaminadas al fomento de la salud mental, la sana convivencia, la prevención de consumo de sustancias, y el desarrollo personal y grupal de los estudiantes de postgrados de la facultad de salud </a:t>
            </a:r>
            <a:endParaRPr lang="es-CO" sz="2000" dirty="0">
              <a:latin typeface="Arial Narrow" panose="020B0606020202030204" pitchFamily="34" charset="0"/>
            </a:endParaRPr>
          </a:p>
          <a:p>
            <a:endParaRPr lang="es-CO" dirty="0">
              <a:latin typeface="Arial Narrow" panose="020B0606020202030204" pitchFamily="34" charset="0"/>
            </a:endParaRPr>
          </a:p>
        </p:txBody>
      </p:sp>
    </p:spTree>
    <p:extLst>
      <p:ext uri="{BB962C8B-B14F-4D97-AF65-F5344CB8AC3E}">
        <p14:creationId xmlns:p14="http://schemas.microsoft.com/office/powerpoint/2010/main" val="38151218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669025" y="237932"/>
            <a:ext cx="5388864" cy="584775"/>
          </a:xfrm>
          <a:prstGeom prst="rect">
            <a:avLst/>
          </a:prstGeom>
          <a:noFill/>
          <a:ln w="28575">
            <a:noFill/>
            <a:prstDash val="dash"/>
          </a:ln>
        </p:spPr>
        <p:txBody>
          <a:bodyPr wrap="square" rtlCol="0">
            <a:spAutoFit/>
          </a:bodyPr>
          <a:lstStyle/>
          <a:p>
            <a:pPr algn="ctr"/>
            <a:r>
              <a:rPr lang="es-CO" sz="3200" b="1" dirty="0" smtClean="0">
                <a:ln w="9525">
                  <a:solidFill>
                    <a:srgbClr val="D8CEA3"/>
                  </a:solidFill>
                  <a:prstDash val="solid"/>
                </a:ln>
                <a:solidFill>
                  <a:srgbClr val="D8CEA3"/>
                </a:solidFill>
                <a:effectLst>
                  <a:outerShdw blurRad="12700" dist="38100" dir="2700000" algn="tl" rotWithShape="0">
                    <a:schemeClr val="bg1">
                      <a:lumMod val="50000"/>
                    </a:schemeClr>
                  </a:outerShdw>
                </a:effectLst>
                <a:latin typeface="Arial Narrow" panose="020B0606020202030204" pitchFamily="34" charset="0"/>
              </a:rPr>
              <a:t>SUBSISTEMA DE FORMACIÓN </a:t>
            </a:r>
            <a:endParaRPr lang="es-CO" sz="3200" b="1" dirty="0">
              <a:ln w="9525">
                <a:solidFill>
                  <a:srgbClr val="D8CEA3"/>
                </a:solidFill>
                <a:prstDash val="solid"/>
              </a:ln>
              <a:solidFill>
                <a:srgbClr val="D8CEA3"/>
              </a:solidFill>
              <a:effectLst>
                <a:outerShdw blurRad="12700" dist="38100" dir="2700000" algn="tl" rotWithShape="0">
                  <a:schemeClr val="bg1">
                    <a:lumMod val="50000"/>
                  </a:schemeClr>
                </a:outerShdw>
              </a:effectLst>
              <a:latin typeface="Arial Narrow" panose="020B0606020202030204" pitchFamily="34" charset="0"/>
            </a:endParaRPr>
          </a:p>
        </p:txBody>
      </p:sp>
      <p:sp>
        <p:nvSpPr>
          <p:cNvPr id="2" name="CuadroTexto 1"/>
          <p:cNvSpPr txBox="1"/>
          <p:nvPr/>
        </p:nvSpPr>
        <p:spPr>
          <a:xfrm>
            <a:off x="873205" y="1411966"/>
            <a:ext cx="10717427" cy="1384995"/>
          </a:xfrm>
          <a:prstGeom prst="rect">
            <a:avLst/>
          </a:prstGeom>
          <a:ln w="12700">
            <a:solidFill>
              <a:srgbClr val="00A9BA"/>
            </a:solidFill>
            <a:prstDash val="lgDashDot"/>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CO" sz="2400" b="1" dirty="0" smtClean="0">
                <a:ln>
                  <a:solidFill>
                    <a:srgbClr val="8D191D"/>
                  </a:solidFill>
                </a:ln>
                <a:solidFill>
                  <a:srgbClr val="8D191D"/>
                </a:solidFill>
                <a:latin typeface="Arial Narrow" panose="020B0606020202030204" pitchFamily="34" charset="0"/>
              </a:rPr>
              <a:t>PLANTA DOCENTE</a:t>
            </a:r>
          </a:p>
          <a:p>
            <a:pPr algn="ctr"/>
            <a:r>
              <a:rPr lang="es-ES" sz="2000" dirty="0">
                <a:solidFill>
                  <a:schemeClr val="tx1"/>
                </a:solidFill>
                <a:latin typeface="Arial Narrow" panose="020B0606020202030204" pitchFamily="34" charset="0"/>
              </a:rPr>
              <a:t>Durante la vigencia 2019 la facultad cuenta con un total de noventa (90) docentes de planta, setenta y cinco catedráticos (75), tres ocasionales (3), noventa y siete y visitantes (97). Hay un incremento en el número total de docentes al pasar de 193 docentes en 2017 a 265 docentes en 2019 lo que equivale a 37% de aumento</a:t>
            </a:r>
            <a:endParaRPr lang="es-CO" sz="2000" dirty="0">
              <a:solidFill>
                <a:schemeClr val="tx1"/>
              </a:solidFill>
              <a:latin typeface="Arial Narrow" panose="020B060602020203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2236116931"/>
              </p:ext>
            </p:extLst>
          </p:nvPr>
        </p:nvGraphicFramePr>
        <p:xfrm>
          <a:off x="414530" y="2969792"/>
          <a:ext cx="11326367" cy="3518625"/>
        </p:xfrm>
        <a:graphic>
          <a:graphicData uri="http://schemas.openxmlformats.org/drawingml/2006/table">
            <a:tbl>
              <a:tblPr firstRow="1" firstCol="1" bandRow="1"/>
              <a:tblGrid>
                <a:gridCol w="1423093">
                  <a:extLst>
                    <a:ext uri="{9D8B030D-6E8A-4147-A177-3AD203B41FA5}">
                      <a16:colId xmlns:a16="http://schemas.microsoft.com/office/drawing/2014/main" val="20000"/>
                    </a:ext>
                  </a:extLst>
                </a:gridCol>
                <a:gridCol w="698313">
                  <a:extLst>
                    <a:ext uri="{9D8B030D-6E8A-4147-A177-3AD203B41FA5}">
                      <a16:colId xmlns:a16="http://schemas.microsoft.com/office/drawing/2014/main" val="20001"/>
                    </a:ext>
                  </a:extLst>
                </a:gridCol>
                <a:gridCol w="536448">
                  <a:extLst>
                    <a:ext uri="{9D8B030D-6E8A-4147-A177-3AD203B41FA5}">
                      <a16:colId xmlns:a16="http://schemas.microsoft.com/office/drawing/2014/main" val="20002"/>
                    </a:ext>
                  </a:extLst>
                </a:gridCol>
                <a:gridCol w="682638">
                  <a:extLst>
                    <a:ext uri="{9D8B030D-6E8A-4147-A177-3AD203B41FA5}">
                      <a16:colId xmlns:a16="http://schemas.microsoft.com/office/drawing/2014/main" val="20003"/>
                    </a:ext>
                  </a:extLst>
                </a:gridCol>
                <a:gridCol w="951090">
                  <a:extLst>
                    <a:ext uri="{9D8B030D-6E8A-4147-A177-3AD203B41FA5}">
                      <a16:colId xmlns:a16="http://schemas.microsoft.com/office/drawing/2014/main" val="20004"/>
                    </a:ext>
                  </a:extLst>
                </a:gridCol>
                <a:gridCol w="757263">
                  <a:extLst>
                    <a:ext uri="{9D8B030D-6E8A-4147-A177-3AD203B41FA5}">
                      <a16:colId xmlns:a16="http://schemas.microsoft.com/office/drawing/2014/main" val="20005"/>
                    </a:ext>
                  </a:extLst>
                </a:gridCol>
                <a:gridCol w="908410">
                  <a:extLst>
                    <a:ext uri="{9D8B030D-6E8A-4147-A177-3AD203B41FA5}">
                      <a16:colId xmlns:a16="http://schemas.microsoft.com/office/drawing/2014/main" val="20006"/>
                    </a:ext>
                  </a:extLst>
                </a:gridCol>
                <a:gridCol w="894852">
                  <a:extLst>
                    <a:ext uri="{9D8B030D-6E8A-4147-A177-3AD203B41FA5}">
                      <a16:colId xmlns:a16="http://schemas.microsoft.com/office/drawing/2014/main" val="20007"/>
                    </a:ext>
                  </a:extLst>
                </a:gridCol>
                <a:gridCol w="881293">
                  <a:extLst>
                    <a:ext uri="{9D8B030D-6E8A-4147-A177-3AD203B41FA5}">
                      <a16:colId xmlns:a16="http://schemas.microsoft.com/office/drawing/2014/main" val="20008"/>
                    </a:ext>
                  </a:extLst>
                </a:gridCol>
                <a:gridCol w="908410">
                  <a:extLst>
                    <a:ext uri="{9D8B030D-6E8A-4147-A177-3AD203B41FA5}">
                      <a16:colId xmlns:a16="http://schemas.microsoft.com/office/drawing/2014/main" val="20009"/>
                    </a:ext>
                  </a:extLst>
                </a:gridCol>
                <a:gridCol w="867736">
                  <a:extLst>
                    <a:ext uri="{9D8B030D-6E8A-4147-A177-3AD203B41FA5}">
                      <a16:colId xmlns:a16="http://schemas.microsoft.com/office/drawing/2014/main" val="20010"/>
                    </a:ext>
                  </a:extLst>
                </a:gridCol>
                <a:gridCol w="840619">
                  <a:extLst>
                    <a:ext uri="{9D8B030D-6E8A-4147-A177-3AD203B41FA5}">
                      <a16:colId xmlns:a16="http://schemas.microsoft.com/office/drawing/2014/main" val="20011"/>
                    </a:ext>
                  </a:extLst>
                </a:gridCol>
                <a:gridCol w="976202">
                  <a:extLst>
                    <a:ext uri="{9D8B030D-6E8A-4147-A177-3AD203B41FA5}">
                      <a16:colId xmlns:a16="http://schemas.microsoft.com/office/drawing/2014/main" val="20012"/>
                    </a:ext>
                  </a:extLst>
                </a:gridCol>
              </a:tblGrid>
              <a:tr h="206127">
                <a:tc rowSpan="2">
                  <a:txBody>
                    <a:bodyPr/>
                    <a:lstStyle/>
                    <a:p>
                      <a:pPr algn="r"/>
                      <a:r>
                        <a:rPr lang="es-ES" sz="1400" b="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DOCENTES DE DEPARTAMENTOS</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FFFFFF"/>
                    </a:solidFill>
                  </a:tcPr>
                </a:tc>
                <a:tc gridSpan="4">
                  <a:txBody>
                    <a:bodyPr/>
                    <a:lstStyle/>
                    <a:p>
                      <a:pPr algn="ctr"/>
                      <a:r>
                        <a:rPr lang="es-ES" sz="1400" b="1"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2017</a:t>
                      </a:r>
                      <a:endParaRPr lang="es-CO" sz="1400" b="1">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34ABA2"/>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a:r>
                        <a:rPr lang="es-ES" sz="1400" b="1"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2018</a:t>
                      </a:r>
                      <a:endParaRPr lang="es-CO" sz="1400" b="1">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34ABA2"/>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a:r>
                        <a:rPr lang="es-ES" sz="1400" b="1"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2019</a:t>
                      </a:r>
                      <a:endParaRPr lang="es-CO" sz="1400" b="1"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34ABA2"/>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618381">
                <a:tc vMerge="1">
                  <a:txBody>
                    <a:bodyPr/>
                    <a:lstStyle/>
                    <a:p>
                      <a:endParaRPr lang="es-CO"/>
                    </a:p>
                  </a:txBody>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PLAN.</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CAT.</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OCAS.</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VIS.</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PLAN.</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CAT.</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OCAS.</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VIS.</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PLAN.</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CAT.</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OCAS.</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VIS.</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618381">
                <a:tc>
                  <a:txBody>
                    <a:bodyPr/>
                    <a:lstStyle/>
                    <a:p>
                      <a:pPr algn="r"/>
                      <a:r>
                        <a:rPr lang="es-ES" sz="1400" b="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DPTO. CIENCIAS BASICAS</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13</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7</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14</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8</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15</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2"/>
                  </a:ext>
                </a:extLst>
              </a:tr>
              <a:tr h="618381">
                <a:tc>
                  <a:txBody>
                    <a:bodyPr/>
                    <a:lstStyle/>
                    <a:p>
                      <a:pPr algn="r"/>
                      <a:r>
                        <a:rPr lang="es-ES" sz="1400" b="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DPTO. CIENCIAS CLINICAS</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39</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43</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6</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11</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41</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63</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48</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39</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26</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03"/>
                  </a:ext>
                </a:extLst>
              </a:tr>
              <a:tr h="618381">
                <a:tc>
                  <a:txBody>
                    <a:bodyPr/>
                    <a:lstStyle/>
                    <a:p>
                      <a:pPr algn="r"/>
                      <a:r>
                        <a:rPr lang="es-ES" sz="1400" b="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DPTO. SALUD PUBLICA</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7</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4</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8</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6</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4</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8</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4"/>
                  </a:ext>
                </a:extLst>
              </a:tr>
              <a:tr h="618381">
                <a:tc>
                  <a:txBody>
                    <a:bodyPr/>
                    <a:lstStyle/>
                    <a:p>
                      <a:pPr algn="r"/>
                      <a:r>
                        <a:rPr lang="es-ES" sz="1400" b="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DPTO. DE ENFERMERÍA</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14</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16</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17</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17</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38</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19</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28</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64</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05"/>
                  </a:ext>
                </a:extLst>
              </a:tr>
              <a:tr h="206127">
                <a:tc>
                  <a:txBody>
                    <a:bodyPr/>
                    <a:lstStyle/>
                    <a:p>
                      <a:pPr algn="r"/>
                      <a:r>
                        <a:rPr lang="es-ES" sz="1400" b="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TOTAL</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73</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69</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12</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39</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80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115</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90</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75</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r>
                        <a:rPr lang="es-ES" sz="1400" b="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97</a:t>
                      </a:r>
                      <a:endParaRPr lang="es-CO" sz="1400" dirty="0">
                        <a:solidFill>
                          <a:srgbClr val="278079"/>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2774086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78696" y="271500"/>
            <a:ext cx="5413304" cy="584775"/>
          </a:xfrm>
          <a:prstGeom prst="rect">
            <a:avLst/>
          </a:prstGeom>
          <a:noFill/>
        </p:spPr>
        <p:txBody>
          <a:bodyPr wrap="square" rtlCol="0">
            <a:spAutoFit/>
          </a:bodyPr>
          <a:lstStyle/>
          <a:p>
            <a:r>
              <a:rPr lang="es-CO" sz="3200" b="1" dirty="0" smtClean="0">
                <a:ln>
                  <a:solidFill>
                    <a:srgbClr val="D8CEA3"/>
                  </a:solidFill>
                </a:ln>
                <a:solidFill>
                  <a:srgbClr val="D8CEA3"/>
                </a:solidFill>
                <a:latin typeface="Arial Narrow" panose="020B0606020202030204" pitchFamily="34" charset="0"/>
              </a:rPr>
              <a:t>SUBSISTEMA ADMINISTRATIVO</a:t>
            </a:r>
            <a:endParaRPr lang="es-CO" sz="3200" b="1" dirty="0">
              <a:ln>
                <a:solidFill>
                  <a:srgbClr val="D8CEA3"/>
                </a:solidFill>
              </a:ln>
              <a:solidFill>
                <a:srgbClr val="D8CEA3"/>
              </a:solidFill>
              <a:latin typeface="Arial Narrow" panose="020B0606020202030204" pitchFamily="34" charset="0"/>
            </a:endParaRPr>
          </a:p>
        </p:txBody>
      </p:sp>
      <p:sp>
        <p:nvSpPr>
          <p:cNvPr id="3" name="CuadroTexto 2"/>
          <p:cNvSpPr txBox="1"/>
          <p:nvPr/>
        </p:nvSpPr>
        <p:spPr>
          <a:xfrm>
            <a:off x="267324" y="1441622"/>
            <a:ext cx="11668259" cy="1569660"/>
          </a:xfrm>
          <a:prstGeom prst="rect">
            <a:avLst/>
          </a:prstGeom>
          <a:noFill/>
        </p:spPr>
        <p:txBody>
          <a:bodyPr wrap="square" rtlCol="0">
            <a:spAutoFit/>
          </a:bodyPr>
          <a:lstStyle/>
          <a:p>
            <a:pPr algn="ctr"/>
            <a:r>
              <a:rPr lang="es-CO" sz="2400" dirty="0">
                <a:latin typeface="Arial Narrow" panose="020B0606020202030204" pitchFamily="34" charset="0"/>
              </a:rPr>
              <a:t>La Facultad de Salud durante la vigencia 2017-2019 desarrolló proyectos tanto en postgrados como en venta de servicios, que hicieron visible a esta Facultad a nivel Local, Regional y Nacional; La cobertura fue uno de los factores predominantes en el desarrollo de estos proyectos, contando con un número significativo de participantes, que hicieron parte integral del desarrollo de los mismos. </a:t>
            </a:r>
            <a:endParaRPr lang="es-CO" dirty="0"/>
          </a:p>
        </p:txBody>
      </p:sp>
      <p:graphicFrame>
        <p:nvGraphicFramePr>
          <p:cNvPr id="4" name="Tabla 3"/>
          <p:cNvGraphicFramePr>
            <a:graphicFrameLocks noGrp="1"/>
          </p:cNvGraphicFramePr>
          <p:nvPr>
            <p:extLst>
              <p:ext uri="{D42A27DB-BD31-4B8C-83A1-F6EECF244321}">
                <p14:modId xmlns:p14="http://schemas.microsoft.com/office/powerpoint/2010/main" val="3750224576"/>
              </p:ext>
            </p:extLst>
          </p:nvPr>
        </p:nvGraphicFramePr>
        <p:xfrm>
          <a:off x="964572" y="3378654"/>
          <a:ext cx="10543456" cy="2974574"/>
        </p:xfrm>
        <a:graphic>
          <a:graphicData uri="http://schemas.openxmlformats.org/drawingml/2006/table">
            <a:tbl>
              <a:tblPr firstRow="1" firstCol="1" bandRow="1"/>
              <a:tblGrid>
                <a:gridCol w="4803960">
                  <a:extLst>
                    <a:ext uri="{9D8B030D-6E8A-4147-A177-3AD203B41FA5}">
                      <a16:colId xmlns:a16="http://schemas.microsoft.com/office/drawing/2014/main" val="20000"/>
                    </a:ext>
                  </a:extLst>
                </a:gridCol>
                <a:gridCol w="2869748">
                  <a:extLst>
                    <a:ext uri="{9D8B030D-6E8A-4147-A177-3AD203B41FA5}">
                      <a16:colId xmlns:a16="http://schemas.microsoft.com/office/drawing/2014/main" val="20001"/>
                    </a:ext>
                  </a:extLst>
                </a:gridCol>
                <a:gridCol w="2869748">
                  <a:extLst>
                    <a:ext uri="{9D8B030D-6E8A-4147-A177-3AD203B41FA5}">
                      <a16:colId xmlns:a16="http://schemas.microsoft.com/office/drawing/2014/main" val="20002"/>
                    </a:ext>
                  </a:extLst>
                </a:gridCol>
              </a:tblGrid>
              <a:tr h="491879">
                <a:tc>
                  <a:txBody>
                    <a:bodyPr/>
                    <a:lstStyle/>
                    <a:p>
                      <a:pPr algn="ctr">
                        <a:lnSpc>
                          <a:spcPct val="115000"/>
                        </a:lnSpc>
                        <a:spcAft>
                          <a:spcPts val="0"/>
                        </a:spcAft>
                      </a:pPr>
                      <a:r>
                        <a:rPr lang="es-ES" sz="18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ITEM</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800" b="1"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2018</a:t>
                      </a:r>
                      <a:endParaRPr lang="es-CO" sz="1800" b="1">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800" b="1" i="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2019</a:t>
                      </a:r>
                      <a:endParaRPr lang="es-CO" sz="1800" b="1">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491879">
                <a:tc>
                  <a:txBody>
                    <a:bodyPr/>
                    <a:lstStyle/>
                    <a:p>
                      <a:pPr algn="r">
                        <a:lnSpc>
                          <a:spcPct val="115000"/>
                        </a:lnSpc>
                        <a:spcAft>
                          <a:spcPts val="0"/>
                        </a:spcAft>
                      </a:pPr>
                      <a:r>
                        <a:rPr lang="es-ES" sz="18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INGRESOS</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8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$ 2.269.037.327</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lnSpc>
                          <a:spcPct val="115000"/>
                        </a:lnSpc>
                        <a:spcAft>
                          <a:spcPts val="0"/>
                        </a:spcAft>
                      </a:pPr>
                      <a:r>
                        <a:rPr lang="es-ES" sz="18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   2.597.817.039 </a:t>
                      </a:r>
                      <a:endParaRPr lang="es-CO" sz="1800" b="1">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491879">
                <a:tc>
                  <a:txBody>
                    <a:bodyPr/>
                    <a:lstStyle/>
                    <a:p>
                      <a:pPr algn="r">
                        <a:lnSpc>
                          <a:spcPct val="115000"/>
                        </a:lnSpc>
                        <a:spcAft>
                          <a:spcPts val="0"/>
                        </a:spcAft>
                      </a:pPr>
                      <a:r>
                        <a:rPr lang="es-ES" sz="18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EGRESOS</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8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$ 1.227.637.321</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S" sz="18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    2.048.731.493 </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2"/>
                  </a:ext>
                </a:extLst>
              </a:tr>
              <a:tr h="491879">
                <a:tc>
                  <a:txBody>
                    <a:bodyPr/>
                    <a:lstStyle/>
                    <a:p>
                      <a:pPr algn="r">
                        <a:lnSpc>
                          <a:spcPct val="115000"/>
                        </a:lnSpc>
                        <a:spcAft>
                          <a:spcPts val="0"/>
                        </a:spcAft>
                      </a:pPr>
                      <a:r>
                        <a:rPr lang="es-ES" sz="18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EXCEDENTES FACULTAD</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8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$ 313.667.597</a:t>
                      </a:r>
                      <a:endParaRPr lang="es-CO" sz="1800" b="1">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algn="ctr">
                        <a:lnSpc>
                          <a:spcPct val="115000"/>
                        </a:lnSpc>
                        <a:spcAft>
                          <a:spcPts val="0"/>
                        </a:spcAft>
                      </a:pPr>
                      <a:r>
                        <a:rPr lang="es-ES" sz="18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       219.634.218 </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3"/>
                  </a:ext>
                </a:extLst>
              </a:tr>
              <a:tr h="491879">
                <a:tc>
                  <a:txBody>
                    <a:bodyPr/>
                    <a:lstStyle/>
                    <a:p>
                      <a:pPr algn="r">
                        <a:lnSpc>
                          <a:spcPct val="115000"/>
                        </a:lnSpc>
                        <a:spcAft>
                          <a:spcPts val="0"/>
                        </a:spcAft>
                      </a:pPr>
                      <a:r>
                        <a:rPr lang="es-ES" sz="1800" b="1"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INCENTIVOS</a:t>
                      </a:r>
                      <a:endParaRPr lang="es-CO" sz="1800" b="1">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8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$ 102.153.278</a:t>
                      </a:r>
                      <a:endParaRPr lang="es-CO" sz="1800" b="1">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S" sz="18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         82.362.832 </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4"/>
                  </a:ext>
                </a:extLst>
              </a:tr>
              <a:tr h="515179">
                <a:tc>
                  <a:txBody>
                    <a:bodyPr/>
                    <a:lstStyle/>
                    <a:p>
                      <a:pPr algn="r">
                        <a:lnSpc>
                          <a:spcPct val="115000"/>
                        </a:lnSpc>
                        <a:spcAft>
                          <a:spcPts val="0"/>
                        </a:spcAft>
                      </a:pPr>
                      <a:r>
                        <a:rPr lang="es-ES" sz="1800" b="1"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EXCEDENTES UNIVERSIDAD</a:t>
                      </a:r>
                      <a:endParaRPr lang="es-CO" sz="1800" b="1">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8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$ 350.738.685</a:t>
                      </a:r>
                      <a:endParaRPr lang="es-CO" sz="1800" b="1">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algn="ctr">
                        <a:lnSpc>
                          <a:spcPct val="115000"/>
                        </a:lnSpc>
                        <a:spcAft>
                          <a:spcPts val="0"/>
                        </a:spcAft>
                      </a:pPr>
                      <a:r>
                        <a:rPr lang="es-ES" sz="18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       247.088.496 </a:t>
                      </a:r>
                      <a:endParaRPr lang="es-CO" sz="1800" b="1" dirty="0">
                        <a:solidFill>
                          <a:schemeClr val="tx1"/>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1894854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632448" y="280416"/>
            <a:ext cx="5559552" cy="584775"/>
          </a:xfrm>
          <a:prstGeom prst="rect">
            <a:avLst/>
          </a:prstGeom>
          <a:noFill/>
        </p:spPr>
        <p:txBody>
          <a:bodyPr wrap="square" rtlCol="0">
            <a:spAutoFit/>
          </a:bodyPr>
          <a:lstStyle/>
          <a:p>
            <a:pPr algn="ctr"/>
            <a:r>
              <a:rPr lang="es-CO" sz="3200" b="1" dirty="0" smtClean="0">
                <a:ln>
                  <a:solidFill>
                    <a:srgbClr val="D8CEA3"/>
                  </a:solidFill>
                </a:ln>
                <a:solidFill>
                  <a:srgbClr val="D8CEA3"/>
                </a:solidFill>
                <a:latin typeface="Arial Narrow" panose="020B0606020202030204" pitchFamily="34" charset="0"/>
              </a:rPr>
              <a:t>SUBSISTEMA ADMINISTRATIVO</a:t>
            </a:r>
            <a:endParaRPr lang="es-CO" sz="3200" b="1" dirty="0">
              <a:ln>
                <a:solidFill>
                  <a:srgbClr val="D8CEA3"/>
                </a:solidFill>
              </a:ln>
              <a:solidFill>
                <a:srgbClr val="D8CEA3"/>
              </a:solidFill>
              <a:latin typeface="Arial Narrow" panose="020B060602020203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1546737319"/>
              </p:ext>
            </p:extLst>
          </p:nvPr>
        </p:nvGraphicFramePr>
        <p:xfrm>
          <a:off x="82379" y="1403376"/>
          <a:ext cx="11915271" cy="5494775"/>
        </p:xfrm>
        <a:graphic>
          <a:graphicData uri="http://schemas.openxmlformats.org/drawingml/2006/table">
            <a:tbl>
              <a:tblPr firstRow="1" firstCol="1" bandRow="1"/>
              <a:tblGrid>
                <a:gridCol w="893045">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579693">
                  <a:extLst>
                    <a:ext uri="{9D8B030D-6E8A-4147-A177-3AD203B41FA5}">
                      <a16:colId xmlns:a16="http://schemas.microsoft.com/office/drawing/2014/main" val="20002"/>
                    </a:ext>
                  </a:extLst>
                </a:gridCol>
                <a:gridCol w="636493">
                  <a:extLst>
                    <a:ext uri="{9D8B030D-6E8A-4147-A177-3AD203B41FA5}">
                      <a16:colId xmlns:a16="http://schemas.microsoft.com/office/drawing/2014/main" val="20003"/>
                    </a:ext>
                  </a:extLst>
                </a:gridCol>
                <a:gridCol w="1175162">
                  <a:extLst>
                    <a:ext uri="{9D8B030D-6E8A-4147-A177-3AD203B41FA5}">
                      <a16:colId xmlns:a16="http://schemas.microsoft.com/office/drawing/2014/main" val="20004"/>
                    </a:ext>
                  </a:extLst>
                </a:gridCol>
                <a:gridCol w="1090550">
                  <a:extLst>
                    <a:ext uri="{9D8B030D-6E8A-4147-A177-3AD203B41FA5}">
                      <a16:colId xmlns:a16="http://schemas.microsoft.com/office/drawing/2014/main" val="20005"/>
                    </a:ext>
                  </a:extLst>
                </a:gridCol>
                <a:gridCol w="930728">
                  <a:extLst>
                    <a:ext uri="{9D8B030D-6E8A-4147-A177-3AD203B41FA5}">
                      <a16:colId xmlns:a16="http://schemas.microsoft.com/office/drawing/2014/main" val="20006"/>
                    </a:ext>
                  </a:extLst>
                </a:gridCol>
              </a:tblGrid>
              <a:tr h="130608">
                <a:tc>
                  <a:txBody>
                    <a:bodyPr/>
                    <a:lstStyle/>
                    <a:p>
                      <a:pPr algn="ctr">
                        <a:lnSpc>
                          <a:spcPct val="115000"/>
                        </a:lnSpc>
                        <a:spcAft>
                          <a:spcPts val="0"/>
                        </a:spcAft>
                      </a:pPr>
                      <a:r>
                        <a:rPr lang="es-CO" sz="1000" b="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SUBSISTEMA</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SIGLA</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ACCIÓN</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RUBRO</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VALOR TOTAL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EJECUCION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SALDO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30608">
                <a:tc rowSpan="6">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SUBSISTEMA DE FORMACIÓN</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vert="wordArtVert"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SF-PY3.2</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Capacitación individual docente.</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310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20.000.000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6188">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SF-PY3.5</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Cursos Intersemestrales sobre áreas de conocimiento ofertados por las Facultades.  Plan Quinquenal</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310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15.000.000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64757">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SF-PY5.1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Autoevaluación permanente  de programas de pregrado y postgrado - Apoyo a los procesos de autoevaluación en cada programa</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30.000.000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29.465.001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534.999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SF-PY5.3</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Procesos de Autoevaluación Institucional y renovación de la Acreditación Institucional.</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2.500.000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303.623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2.196.377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SF-PY6.2</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Apoyo a estudiantes en prácticas, pasantías y judicaturas.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7.200.000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5.400.000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1.800.000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SF-PY8.1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8.1 Adquisición de Recursos Bibliográficos y Bases de Datos.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211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37.953.586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36.025.000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1.928.586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30608">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SUBTOTAL</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112.653.586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71.193.624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$41.459.962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81058">
                <a:tc rowSpan="4">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SUBSISTEMA DE INVESTIGACIÓN</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vert="wordArtVert"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SI-PY2.1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Taller Carpintería para la investigación con experto en Gestión y apropiación social del conocimiento.</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28.000.000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14.878.667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$13.121.333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5944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SI-PY2.3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Apoyo a la formulación, ejecución y divulgación de eventos académicos, presentación de ponencias en eventos nacionales e internacionales.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30.000.000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15.869.912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$14.130.088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SI-PY2.7</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Consolidación de grupos de Investigación reconocidos.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10.000.000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10.000.000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69667">
                <a:tc vMerge="1">
                  <a:txBody>
                    <a:bodyPr/>
                    <a:lstStyle/>
                    <a:p>
                      <a:endParaRPr lang="es-CO"/>
                    </a:p>
                  </a:txBody>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SI-PY9.1</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Evaluación, corrección de estilo, diseño, elaboración de abtastracs, diagramación, impresión, publicación de libros en diferentes modalides, artículos y/o revistas institucionales.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18.000.000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18000000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30608">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SUBTOTAL</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86.000.000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40.748.579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$45.251.421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60655">
                <a:tc rowSpan="5">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SUBSISTEMA DE PROYECCIÓN SOCIAL</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vert="wordArtVert"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SP-PY1.1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Apoyo a la visibilidad nacional e internacional de la Universidad (movilidad académica de docentes, estudiantes y personal administrativo y expertos invitados).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520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36.734.593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6.151.660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$30.582.933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72994">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SP-PY1.3</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Apoyo a los procesos y fortalecimiento de alianzas académico-administrativas entre la Universidad y organismos Públicos y Privados.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520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5.000.000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3.984.120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1.015.880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SP-PY3.6</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Apoyo a la gestión académico-administrativa de la Proyección Social.</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520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179.700.000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$ 179.695.772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4.228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SP-PY8.1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Fortalecimiento de medios audiovisuales institucionales.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520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16.988.146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16.988.146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SP-PY8.2</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Elaboración de prospectos, revistas e instructivos-publicidad.</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520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12.000.000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3.825.850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8.174.150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30608">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SUBTOTAL</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250.422.739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$ 210.645.548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$39.777.191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45137">
                <a:tc rowSpan="3">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SUBSISTEMA DE BIENESTAR</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vert="wordArtVert"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SB-PY2.1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Actividades deportivas de todas las Sedes.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301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1.500.000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1.500.000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30608">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SB-PY3.1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Actividades Culturales de todas las Sedes.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301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1.998.600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1.001.400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SB-PY4.1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Apoyo a actividades de clima organizacional, docentes, estudiantes y administrativos en las Sedes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301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22.878.397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15.115.000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7.763.397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30608">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SUBTOTAL</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27.378.397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17.113.600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$10.264.797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80259">
                <a:tc rowSpan="5">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SUBSISTEMA ADMINISTRATIVO</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vert="wordArtVert"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SA-PY2.2</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Adecuaciones, mantenimientos y mejoras en infraestructura de todas las sedes.</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111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23.203.660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4.799.984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$18.403.676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SA-PY2.4</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Dotación de muebles y equipos de oficinas para todas las sedes.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211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9.000.000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8.976.571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23.429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80259">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SA-PY2.5</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Mantenimiento de Equipos de Laboratorio, Muebles, accesorios y equipos de Oficina de todas las sedes.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211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32.500.000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29.203.714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3.296.286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30608">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SA-PY2.6</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Dotación, renovación de Software y licencias.</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211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10.000.000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10.000.000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49343">
                <a:tc vMerge="1">
                  <a:txBody>
                    <a:bodyPr/>
                    <a:lstStyle/>
                    <a:p>
                      <a:endParaRPr lang="es-CO"/>
                    </a:p>
                  </a:txBody>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SA-PY7.1</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Capacitación del personal Administrativo y de Trabajadores Oficiales, con énfasis en HUMANIZACIÓN.   PLAN DE MEJORAMIENTO.</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310</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4.500.000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280.000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  4.220.000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7"/>
                  </a:ext>
                </a:extLst>
              </a:tr>
              <a:tr h="130608">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SUBTOTAL</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s-CO" sz="1000" b="1" dirty="0">
                        <a:solidFill>
                          <a:schemeClr val="tx1"/>
                        </a:solidFill>
                        <a:effectLst/>
                        <a:latin typeface="Arial Narrow" panose="020B0606020202030204" pitchFamily="34" charset="0"/>
                        <a:ea typeface="MS Mincho"/>
                        <a:cs typeface="Times New Roman" panose="02020603050405020304" pitchFamily="18" charset="0"/>
                      </a:endParaRPr>
                    </a:p>
                  </a:txBody>
                  <a:tcPr marL="20997" marR="209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8"/>
                  </a:ext>
                </a:extLst>
              </a:tr>
            </a:tbl>
          </a:graphicData>
        </a:graphic>
      </p:graphicFrame>
    </p:spTree>
    <p:extLst>
      <p:ext uri="{BB962C8B-B14F-4D97-AF65-F5344CB8AC3E}">
        <p14:creationId xmlns:p14="http://schemas.microsoft.com/office/powerpoint/2010/main" val="25444386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74632" y="1302741"/>
            <a:ext cx="9646274" cy="461665"/>
          </a:xfrm>
          <a:prstGeom prst="rect">
            <a:avLst/>
          </a:prstGeom>
          <a:noFill/>
        </p:spPr>
        <p:txBody>
          <a:bodyPr wrap="square" rtlCol="0">
            <a:spAutoFit/>
          </a:bodyPr>
          <a:lstStyle/>
          <a:p>
            <a:pPr algn="ctr"/>
            <a:r>
              <a:rPr lang="es-CO" sz="2400" b="1" dirty="0" smtClean="0">
                <a:ln>
                  <a:solidFill>
                    <a:srgbClr val="8D191D"/>
                  </a:solidFill>
                </a:ln>
                <a:solidFill>
                  <a:srgbClr val="8D191D"/>
                </a:solidFill>
                <a:latin typeface="Arial Narrow" panose="020B0606020202030204" pitchFamily="34" charset="0"/>
              </a:rPr>
              <a:t>EJECUCIÓN DEL PLAN DE ACCIÓN</a:t>
            </a:r>
            <a:endParaRPr lang="es-CO" sz="2400" b="1" dirty="0">
              <a:ln>
                <a:solidFill>
                  <a:srgbClr val="8D191D"/>
                </a:solidFill>
              </a:ln>
              <a:solidFill>
                <a:srgbClr val="8D191D"/>
              </a:solidFill>
              <a:latin typeface="Arial Narrow" panose="020B0606020202030204" pitchFamily="34" charset="0"/>
            </a:endParaRPr>
          </a:p>
        </p:txBody>
      </p:sp>
      <p:sp>
        <p:nvSpPr>
          <p:cNvPr id="3" name="CuadroTexto 2"/>
          <p:cNvSpPr txBox="1"/>
          <p:nvPr/>
        </p:nvSpPr>
        <p:spPr>
          <a:xfrm>
            <a:off x="669701" y="1764406"/>
            <a:ext cx="11256136" cy="1569660"/>
          </a:xfrm>
          <a:prstGeom prst="rect">
            <a:avLst/>
          </a:prstGeom>
          <a:noFill/>
        </p:spPr>
        <p:txBody>
          <a:bodyPr wrap="square" rtlCol="0">
            <a:spAutoFit/>
          </a:bodyPr>
          <a:lstStyle/>
          <a:p>
            <a:pPr algn="ctr"/>
            <a:r>
              <a:rPr lang="es-ES" sz="2400" dirty="0">
                <a:latin typeface="Arial Narrow" panose="020B0606020202030204" pitchFamily="34" charset="0"/>
              </a:rPr>
              <a:t>Durante este periodo la Facultad ha tenido ejecución superior al 70% en el presupuesto del Plan de Acción de Facultad, siendo el año 2018 el de menor cumplimiento debido al periodo de la Ley de Garantías y la aplicación del nuevo estatuto de contratación (Acuerdo 040 del 09 de agosto de 2018).</a:t>
            </a:r>
            <a:endParaRPr lang="es-CO" sz="2400" dirty="0">
              <a:latin typeface="Arial Narrow" panose="020B060602020203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745807460"/>
              </p:ext>
            </p:extLst>
          </p:nvPr>
        </p:nvGraphicFramePr>
        <p:xfrm>
          <a:off x="669701" y="3464416"/>
          <a:ext cx="11101590" cy="2743200"/>
        </p:xfrm>
        <a:graphic>
          <a:graphicData uri="http://schemas.openxmlformats.org/drawingml/2006/table">
            <a:tbl>
              <a:tblPr firstRow="1" firstCol="1" bandRow="1"/>
              <a:tblGrid>
                <a:gridCol w="2038178">
                  <a:extLst>
                    <a:ext uri="{9D8B030D-6E8A-4147-A177-3AD203B41FA5}">
                      <a16:colId xmlns:a16="http://schemas.microsoft.com/office/drawing/2014/main" val="20000"/>
                    </a:ext>
                  </a:extLst>
                </a:gridCol>
                <a:gridCol w="2609788">
                  <a:extLst>
                    <a:ext uri="{9D8B030D-6E8A-4147-A177-3AD203B41FA5}">
                      <a16:colId xmlns:a16="http://schemas.microsoft.com/office/drawing/2014/main" val="20001"/>
                    </a:ext>
                  </a:extLst>
                </a:gridCol>
                <a:gridCol w="2610999">
                  <a:extLst>
                    <a:ext uri="{9D8B030D-6E8A-4147-A177-3AD203B41FA5}">
                      <a16:colId xmlns:a16="http://schemas.microsoft.com/office/drawing/2014/main" val="20002"/>
                    </a:ext>
                  </a:extLst>
                </a:gridCol>
                <a:gridCol w="2056343">
                  <a:extLst>
                    <a:ext uri="{9D8B030D-6E8A-4147-A177-3AD203B41FA5}">
                      <a16:colId xmlns:a16="http://schemas.microsoft.com/office/drawing/2014/main" val="20003"/>
                    </a:ext>
                  </a:extLst>
                </a:gridCol>
                <a:gridCol w="1786282">
                  <a:extLst>
                    <a:ext uri="{9D8B030D-6E8A-4147-A177-3AD203B41FA5}">
                      <a16:colId xmlns:a16="http://schemas.microsoft.com/office/drawing/2014/main" val="20004"/>
                    </a:ext>
                  </a:extLst>
                </a:gridCol>
              </a:tblGrid>
              <a:tr h="656635">
                <a:tc>
                  <a:txBody>
                    <a:bodyPr/>
                    <a:lstStyle/>
                    <a:p>
                      <a:pPr algn="ctr">
                        <a:lnSpc>
                          <a:spcPct val="115000"/>
                        </a:lnSpc>
                        <a:spcAft>
                          <a:spcPts val="0"/>
                        </a:spcAft>
                      </a:pPr>
                      <a:r>
                        <a:rPr lang="es-CO" sz="1800" b="1" i="1"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VIGENCIA</a:t>
                      </a:r>
                      <a:endParaRPr lang="es-CO" sz="1800" b="1" dirty="0">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800" b="1" i="1">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APROPIADO</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800" b="1" i="1">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EJECUTADO</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800" b="1" i="1">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SALDO</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CO" sz="1800" b="1" i="1">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 PORCENTAJE </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681979">
                <a:tc>
                  <a:txBody>
                    <a:bodyPr/>
                    <a:lstStyle/>
                    <a:p>
                      <a:pPr algn="r">
                        <a:lnSpc>
                          <a:spcPct val="115000"/>
                        </a:lnSpc>
                        <a:spcAft>
                          <a:spcPts val="0"/>
                        </a:spcAft>
                      </a:pPr>
                      <a:r>
                        <a:rPr lang="es-CO" sz="1800" b="1" i="1">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2017</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CO" sz="1800" b="0" dirty="0">
                          <a:solidFill>
                            <a:srgbClr val="000000"/>
                          </a:solidFill>
                          <a:effectLst/>
                          <a:latin typeface="Arial Narrow" panose="020B0606020202030204" pitchFamily="34" charset="0"/>
                          <a:ea typeface="Times New Roman" panose="02020603050405020304" pitchFamily="18" charset="0"/>
                          <a:cs typeface="Calibri Light" panose="020F0302020204030204" pitchFamily="34" charset="0"/>
                        </a:rPr>
                        <a:t>$ 367.982.420</a:t>
                      </a:r>
                      <a:endParaRPr lang="es-CO" sz="1800" b="1" dirty="0">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lnSpc>
                          <a:spcPct val="115000"/>
                        </a:lnSpc>
                        <a:spcAft>
                          <a:spcPts val="0"/>
                        </a:spcAft>
                      </a:pPr>
                      <a:r>
                        <a:rPr lang="es-CO" sz="1800" b="0">
                          <a:solidFill>
                            <a:srgbClr val="000000"/>
                          </a:solidFill>
                          <a:effectLst/>
                          <a:latin typeface="Arial Narrow" panose="020B0606020202030204" pitchFamily="34" charset="0"/>
                          <a:ea typeface="Times New Roman" panose="02020603050405020304" pitchFamily="18" charset="0"/>
                          <a:cs typeface="Calibri Light" panose="020F0302020204030204" pitchFamily="34" charset="0"/>
                        </a:rPr>
                        <a:t>$ 301.660.410</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lnSpc>
                          <a:spcPct val="115000"/>
                        </a:lnSpc>
                        <a:spcAft>
                          <a:spcPts val="0"/>
                        </a:spcAft>
                      </a:pPr>
                      <a:r>
                        <a:rPr lang="es-CO" sz="1800" b="0">
                          <a:solidFill>
                            <a:srgbClr val="000000"/>
                          </a:solidFill>
                          <a:effectLst/>
                          <a:latin typeface="Arial Narrow" panose="020B0606020202030204" pitchFamily="34" charset="0"/>
                          <a:ea typeface="Times New Roman" panose="02020603050405020304" pitchFamily="18" charset="0"/>
                          <a:cs typeface="Calibri Light" panose="020F0302020204030204" pitchFamily="34" charset="0"/>
                        </a:rPr>
                        <a:t>$ 66.322.010</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ctr">
                        <a:lnSpc>
                          <a:spcPct val="115000"/>
                        </a:lnSpc>
                        <a:spcAft>
                          <a:spcPts val="0"/>
                        </a:spcAft>
                      </a:pPr>
                      <a:r>
                        <a:rPr lang="es-CO" sz="1800" b="1">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82%</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681979">
                <a:tc>
                  <a:txBody>
                    <a:bodyPr/>
                    <a:lstStyle/>
                    <a:p>
                      <a:pPr algn="r">
                        <a:lnSpc>
                          <a:spcPct val="115000"/>
                        </a:lnSpc>
                        <a:spcAft>
                          <a:spcPts val="0"/>
                        </a:spcAft>
                      </a:pPr>
                      <a:r>
                        <a:rPr lang="es-CO" sz="1800" b="1" i="1">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2018</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CO" sz="1800" b="0" dirty="0">
                          <a:solidFill>
                            <a:srgbClr val="000000"/>
                          </a:solidFill>
                          <a:effectLst/>
                          <a:latin typeface="Arial Narrow" panose="020B0606020202030204" pitchFamily="34" charset="0"/>
                          <a:ea typeface="Times New Roman" panose="02020603050405020304" pitchFamily="18" charset="0"/>
                          <a:cs typeface="Calibri Light" panose="020F0302020204030204" pitchFamily="34" charset="0"/>
                        </a:rPr>
                        <a:t>$ 258.665.046</a:t>
                      </a:r>
                      <a:endParaRPr lang="es-CO" sz="1800" b="1" dirty="0">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CO" sz="1800" b="0" dirty="0">
                          <a:solidFill>
                            <a:srgbClr val="000000"/>
                          </a:solidFill>
                          <a:effectLst/>
                          <a:latin typeface="Arial Narrow" panose="020B0606020202030204" pitchFamily="34" charset="0"/>
                          <a:ea typeface="Times New Roman" panose="02020603050405020304" pitchFamily="18" charset="0"/>
                          <a:cs typeface="Calibri Light" panose="020F0302020204030204" pitchFamily="34" charset="0"/>
                        </a:rPr>
                        <a:t>$ 181.259.841</a:t>
                      </a:r>
                      <a:endParaRPr lang="es-CO" sz="1800" b="1" dirty="0">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115000"/>
                        </a:lnSpc>
                        <a:spcAft>
                          <a:spcPts val="0"/>
                        </a:spcAft>
                      </a:pPr>
                      <a:r>
                        <a:rPr lang="es-CO" sz="1800" b="0">
                          <a:solidFill>
                            <a:srgbClr val="000000"/>
                          </a:solidFill>
                          <a:effectLst/>
                          <a:latin typeface="Arial Narrow" panose="020B0606020202030204" pitchFamily="34" charset="0"/>
                          <a:ea typeface="Times New Roman" panose="02020603050405020304" pitchFamily="18" charset="0"/>
                          <a:cs typeface="Calibri Light" panose="020F0302020204030204" pitchFamily="34" charset="0"/>
                        </a:rPr>
                        <a:t>$ 77.405.205</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ct val="115000"/>
                        </a:lnSpc>
                        <a:spcAft>
                          <a:spcPts val="0"/>
                        </a:spcAft>
                      </a:pPr>
                      <a:r>
                        <a:rPr lang="es-CO" sz="1800" b="1">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70%</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2"/>
                  </a:ext>
                </a:extLst>
              </a:tr>
              <a:tr h="722607">
                <a:tc>
                  <a:txBody>
                    <a:bodyPr/>
                    <a:lstStyle/>
                    <a:p>
                      <a:pPr algn="r">
                        <a:lnSpc>
                          <a:spcPct val="115000"/>
                        </a:lnSpc>
                        <a:spcAft>
                          <a:spcPts val="0"/>
                        </a:spcAft>
                      </a:pPr>
                      <a:r>
                        <a:rPr lang="es-CO" sz="1800" b="1" i="1">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2019</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CO" sz="1800" b="0">
                          <a:solidFill>
                            <a:srgbClr val="000000"/>
                          </a:solidFill>
                          <a:effectLst/>
                          <a:latin typeface="Arial Narrow" panose="020B0606020202030204" pitchFamily="34" charset="0"/>
                          <a:ea typeface="Times New Roman" panose="02020603050405020304" pitchFamily="18" charset="0"/>
                          <a:cs typeface="Calibri Light" panose="020F0302020204030204" pitchFamily="34" charset="0"/>
                        </a:rPr>
                        <a:t>$ 357.004.796</a:t>
                      </a:r>
                      <a:endParaRPr lang="es-CO" sz="1800" b="1">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algn="ctr">
                        <a:lnSpc>
                          <a:spcPct val="115000"/>
                        </a:lnSpc>
                        <a:spcAft>
                          <a:spcPts val="0"/>
                        </a:spcAft>
                      </a:pPr>
                      <a:r>
                        <a:rPr lang="es-CO" sz="1800" b="0" dirty="0">
                          <a:solidFill>
                            <a:srgbClr val="000000"/>
                          </a:solidFill>
                          <a:effectLst/>
                          <a:latin typeface="Arial Narrow" panose="020B0606020202030204" pitchFamily="34" charset="0"/>
                          <a:ea typeface="Times New Roman" panose="02020603050405020304" pitchFamily="18" charset="0"/>
                          <a:cs typeface="Calibri Light" panose="020F0302020204030204" pitchFamily="34" charset="0"/>
                        </a:rPr>
                        <a:t>$ 283.539.417</a:t>
                      </a:r>
                      <a:endParaRPr lang="es-CO" sz="1800" b="1" dirty="0">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algn="ctr">
                        <a:lnSpc>
                          <a:spcPct val="115000"/>
                        </a:lnSpc>
                        <a:spcAft>
                          <a:spcPts val="0"/>
                        </a:spcAft>
                      </a:pPr>
                      <a:r>
                        <a:rPr lang="es-CO" sz="1800" b="0" dirty="0">
                          <a:solidFill>
                            <a:srgbClr val="000000"/>
                          </a:solidFill>
                          <a:effectLst/>
                          <a:latin typeface="Arial Narrow" panose="020B0606020202030204" pitchFamily="34" charset="0"/>
                          <a:ea typeface="Times New Roman" panose="02020603050405020304" pitchFamily="18" charset="0"/>
                          <a:cs typeface="Calibri Light" panose="020F0302020204030204" pitchFamily="34" charset="0"/>
                        </a:rPr>
                        <a:t>$ 73.465.379</a:t>
                      </a:r>
                      <a:endParaRPr lang="es-CO" sz="1800" b="1" dirty="0">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solidFill>
                      <a:srgbClr val="D2F1EF"/>
                    </a:solidFill>
                  </a:tcPr>
                </a:tc>
                <a:tc>
                  <a:txBody>
                    <a:bodyPr/>
                    <a:lstStyle/>
                    <a:p>
                      <a:pPr algn="ctr">
                        <a:lnSpc>
                          <a:spcPct val="115000"/>
                        </a:lnSpc>
                        <a:spcAft>
                          <a:spcPts val="0"/>
                        </a:spcAft>
                      </a:pPr>
                      <a:r>
                        <a:rPr lang="es-CO" sz="1800" b="1"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79%</a:t>
                      </a:r>
                      <a:endParaRPr lang="es-CO" sz="1800" b="1" dirty="0">
                        <a:solidFill>
                          <a:srgbClr val="082A75"/>
                        </a:solidFill>
                        <a:effectLst/>
                        <a:latin typeface="Calibri" panose="020F0502020204030204" pitchFamily="34" charset="0"/>
                        <a:ea typeface="MS Mincho"/>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01821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extLst>
              <a:ext uri="{28A0092B-C50C-407E-A947-70E740481C1C}">
                <a14:useLocalDpi xmlns:a14="http://schemas.microsoft.com/office/drawing/2010/main" val="0"/>
              </a:ext>
            </a:extLst>
          </a:blip>
          <a:srcRect/>
          <a:stretch>
            <a:fillRect/>
          </a:stretch>
        </p:blipFill>
        <p:spPr bwMode="auto">
          <a:xfrm>
            <a:off x="111957" y="1197064"/>
            <a:ext cx="6121418" cy="5525708"/>
          </a:xfrm>
          <a:prstGeom prst="rect">
            <a:avLst/>
          </a:prstGeom>
          <a:noFill/>
          <a:ln>
            <a:noFill/>
          </a:ln>
        </p:spPr>
      </p:pic>
      <p:pic>
        <p:nvPicPr>
          <p:cNvPr id="3" name="Imagen 2"/>
          <p:cNvPicPr/>
          <p:nvPr/>
        </p:nvPicPr>
        <p:blipFill>
          <a:blip r:embed="rId3">
            <a:extLst>
              <a:ext uri="{28A0092B-C50C-407E-A947-70E740481C1C}">
                <a14:useLocalDpi xmlns:a14="http://schemas.microsoft.com/office/drawing/2010/main" val="0"/>
              </a:ext>
            </a:extLst>
          </a:blip>
          <a:srcRect/>
          <a:stretch>
            <a:fillRect/>
          </a:stretch>
        </p:blipFill>
        <p:spPr bwMode="auto">
          <a:xfrm>
            <a:off x="6233375" y="1197064"/>
            <a:ext cx="5958625" cy="5525708"/>
          </a:xfrm>
          <a:prstGeom prst="rect">
            <a:avLst/>
          </a:prstGeom>
          <a:noFill/>
          <a:ln>
            <a:noFill/>
          </a:ln>
        </p:spPr>
      </p:pic>
    </p:spTree>
    <p:extLst>
      <p:ext uri="{BB962C8B-B14F-4D97-AF65-F5344CB8AC3E}">
        <p14:creationId xmlns:p14="http://schemas.microsoft.com/office/powerpoint/2010/main" val="1832998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extLst>
              <a:ext uri="{28A0092B-C50C-407E-A947-70E740481C1C}">
                <a14:useLocalDpi xmlns:a14="http://schemas.microsoft.com/office/drawing/2010/main" val="0"/>
              </a:ext>
            </a:extLst>
          </a:blip>
          <a:srcRect/>
          <a:stretch>
            <a:fillRect/>
          </a:stretch>
        </p:blipFill>
        <p:spPr bwMode="auto">
          <a:xfrm>
            <a:off x="0" y="1166543"/>
            <a:ext cx="6426911" cy="5594865"/>
          </a:xfrm>
          <a:prstGeom prst="rect">
            <a:avLst/>
          </a:prstGeom>
          <a:noFill/>
          <a:ln>
            <a:noFill/>
          </a:ln>
        </p:spPr>
      </p:pic>
      <p:pic>
        <p:nvPicPr>
          <p:cNvPr id="3" name="Imagen 2"/>
          <p:cNvPicPr/>
          <p:nvPr/>
        </p:nvPicPr>
        <p:blipFill>
          <a:blip r:embed="rId2">
            <a:extLst>
              <a:ext uri="{28A0092B-C50C-407E-A947-70E740481C1C}">
                <a14:useLocalDpi xmlns:a14="http://schemas.microsoft.com/office/drawing/2010/main" val="0"/>
              </a:ext>
            </a:extLst>
          </a:blip>
          <a:srcRect/>
          <a:stretch>
            <a:fillRect/>
          </a:stretch>
        </p:blipFill>
        <p:spPr bwMode="auto">
          <a:xfrm>
            <a:off x="6177919" y="1166543"/>
            <a:ext cx="6014081" cy="5594865"/>
          </a:xfrm>
          <a:prstGeom prst="rect">
            <a:avLst/>
          </a:prstGeom>
          <a:noFill/>
          <a:ln>
            <a:noFill/>
          </a:ln>
        </p:spPr>
      </p:pic>
    </p:spTree>
    <p:extLst>
      <p:ext uri="{BB962C8B-B14F-4D97-AF65-F5344CB8AC3E}">
        <p14:creationId xmlns:p14="http://schemas.microsoft.com/office/powerpoint/2010/main" val="3133053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036320" y="1316736"/>
            <a:ext cx="10594848" cy="461665"/>
          </a:xfrm>
          <a:prstGeom prst="rect">
            <a:avLst/>
          </a:prstGeom>
          <a:noFill/>
          <a:ln w="12700">
            <a:solidFill>
              <a:srgbClr val="4E6470"/>
            </a:solidFill>
            <a:prstDash val="dashDot"/>
          </a:ln>
        </p:spPr>
        <p:txBody>
          <a:bodyPr wrap="square" rtlCol="0">
            <a:spAutoFit/>
          </a:bodyPr>
          <a:lstStyle/>
          <a:p>
            <a:pPr algn="ctr"/>
            <a:r>
              <a:rPr lang="es-CO" sz="2400" b="1" dirty="0" smtClean="0">
                <a:ln w="12700">
                  <a:solidFill>
                    <a:srgbClr val="8D191D"/>
                  </a:solidFill>
                </a:ln>
                <a:solidFill>
                  <a:srgbClr val="8D191D"/>
                </a:solidFill>
                <a:latin typeface="Arial Narrow" panose="020B0606020202030204" pitchFamily="34" charset="0"/>
              </a:rPr>
              <a:t>ESTUDIO DE ALTO NIVEL DOCENTE</a:t>
            </a:r>
            <a:endParaRPr lang="es-CO" sz="2400" b="1" dirty="0">
              <a:ln w="12700">
                <a:solidFill>
                  <a:srgbClr val="8D191D"/>
                </a:solidFill>
              </a:ln>
              <a:solidFill>
                <a:srgbClr val="8D191D"/>
              </a:solidFill>
              <a:latin typeface="Arial Narrow" panose="020B0606020202030204" pitchFamily="34" charset="0"/>
            </a:endParaRPr>
          </a:p>
        </p:txBody>
      </p:sp>
      <p:pic>
        <p:nvPicPr>
          <p:cNvPr id="3" name="Imagen 2"/>
          <p:cNvPicPr>
            <a:picLocks noChangeAspect="1"/>
          </p:cNvPicPr>
          <p:nvPr/>
        </p:nvPicPr>
        <p:blipFill>
          <a:blip r:embed="rId2"/>
          <a:stretch>
            <a:fillRect/>
          </a:stretch>
        </p:blipFill>
        <p:spPr>
          <a:xfrm>
            <a:off x="1036320" y="2173978"/>
            <a:ext cx="10586896" cy="4234269"/>
          </a:xfrm>
          <a:prstGeom prst="rect">
            <a:avLst/>
          </a:prstGeom>
        </p:spPr>
      </p:pic>
    </p:spTree>
    <p:extLst>
      <p:ext uri="{BB962C8B-B14F-4D97-AF65-F5344CB8AC3E}">
        <p14:creationId xmlns:p14="http://schemas.microsoft.com/office/powerpoint/2010/main" val="1181792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078883939"/>
              </p:ext>
            </p:extLst>
          </p:nvPr>
        </p:nvGraphicFramePr>
        <p:xfrm>
          <a:off x="767931" y="1702539"/>
          <a:ext cx="4597400" cy="1109008"/>
        </p:xfrm>
        <a:graphic>
          <a:graphicData uri="http://schemas.openxmlformats.org/drawingml/2006/table">
            <a:tbl>
              <a:tblPr firstRow="1" firstCol="1" bandRow="1"/>
              <a:tblGrid>
                <a:gridCol w="2321371">
                  <a:extLst>
                    <a:ext uri="{9D8B030D-6E8A-4147-A177-3AD203B41FA5}">
                      <a16:colId xmlns:a16="http://schemas.microsoft.com/office/drawing/2014/main" val="20000"/>
                    </a:ext>
                  </a:extLst>
                </a:gridCol>
                <a:gridCol w="758149">
                  <a:extLst>
                    <a:ext uri="{9D8B030D-6E8A-4147-A177-3AD203B41FA5}">
                      <a16:colId xmlns:a16="http://schemas.microsoft.com/office/drawing/2014/main" val="20001"/>
                    </a:ext>
                  </a:extLst>
                </a:gridCol>
                <a:gridCol w="758149">
                  <a:extLst>
                    <a:ext uri="{9D8B030D-6E8A-4147-A177-3AD203B41FA5}">
                      <a16:colId xmlns:a16="http://schemas.microsoft.com/office/drawing/2014/main" val="20002"/>
                    </a:ext>
                  </a:extLst>
                </a:gridCol>
                <a:gridCol w="759731">
                  <a:extLst>
                    <a:ext uri="{9D8B030D-6E8A-4147-A177-3AD203B41FA5}">
                      <a16:colId xmlns:a16="http://schemas.microsoft.com/office/drawing/2014/main" val="20003"/>
                    </a:ext>
                  </a:extLst>
                </a:gridCol>
              </a:tblGrid>
              <a:tr h="277252">
                <a:tc gridSpan="4">
                  <a:txBody>
                    <a:bodyPr/>
                    <a:lstStyle/>
                    <a:p>
                      <a:pPr marL="288290" algn="ctr"/>
                      <a:endParaRPr lang="es-CO" sz="1400" b="1"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7AD6CF"/>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277252">
                <a:tc>
                  <a:txBody>
                    <a:bodyPr/>
                    <a:lstStyle/>
                    <a:p>
                      <a:pPr marL="288290" algn="r"/>
                      <a:r>
                        <a:rPr lang="es-ES" sz="1400" b="0" i="1">
                          <a:effectLst/>
                          <a:latin typeface="Arial Narrow" panose="020B0606020202030204" pitchFamily="34" charset="0"/>
                          <a:ea typeface="Calibri" panose="020F0502020204030204" pitchFamily="34" charset="0"/>
                          <a:cs typeface="Arial" panose="020B0604020202020204" pitchFamily="34" charset="0"/>
                        </a:rPr>
                        <a:t>AÑO</a:t>
                      </a:r>
                      <a:endParaRPr lang="es-CO" sz="1400">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a:noFill/>
                    </a:lnB>
                    <a:solidFill>
                      <a:srgbClr val="FFFFFF"/>
                    </a:solidFill>
                  </a:tcPr>
                </a:tc>
                <a:tc>
                  <a:txBody>
                    <a:bodyPr/>
                    <a:lstStyle/>
                    <a:p>
                      <a:pPr marL="288290" algn="just"/>
                      <a:r>
                        <a:rPr lang="es-ES" sz="1400" b="0" dirty="0">
                          <a:effectLst/>
                          <a:latin typeface="Arial Narrow" panose="020B0606020202030204" pitchFamily="34" charset="0"/>
                          <a:ea typeface="Calibri" panose="020F0502020204030204" pitchFamily="34" charset="0"/>
                          <a:cs typeface="Arial" panose="020B0604020202020204" pitchFamily="34" charset="0"/>
                        </a:rPr>
                        <a:t>2017</a:t>
                      </a:r>
                      <a:endParaRPr lang="es-CO" sz="14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7AD6CF"/>
                      </a:solidFill>
                      <a:prstDash val="solid"/>
                      <a:round/>
                      <a:headEnd type="none" w="med" len="med"/>
                      <a:tailEnd type="none" w="med" len="med"/>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w="12700" cap="flat" cmpd="sng" algn="ctr">
                      <a:solidFill>
                        <a:srgbClr val="7AD6CF"/>
                      </a:solidFill>
                      <a:prstDash val="solid"/>
                      <a:round/>
                      <a:headEnd type="none" w="med" len="med"/>
                      <a:tailEnd type="none" w="med" len="med"/>
                    </a:lnB>
                    <a:solidFill>
                      <a:srgbClr val="D2F1EF"/>
                    </a:solidFill>
                  </a:tcPr>
                </a:tc>
                <a:tc>
                  <a:txBody>
                    <a:bodyPr/>
                    <a:lstStyle/>
                    <a:p>
                      <a:pPr marL="288290" algn="just"/>
                      <a:r>
                        <a:rPr lang="es-ES" sz="1400" b="0">
                          <a:effectLst/>
                          <a:latin typeface="Arial Narrow" panose="020B0606020202030204" pitchFamily="34" charset="0"/>
                          <a:ea typeface="Calibri" panose="020F0502020204030204" pitchFamily="34" charset="0"/>
                          <a:cs typeface="Arial" panose="020B0604020202020204" pitchFamily="34" charset="0"/>
                        </a:rPr>
                        <a:t>2018</a:t>
                      </a:r>
                      <a:endParaRPr lang="es-CO" sz="14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7AD6CF"/>
                      </a:solidFill>
                      <a:prstDash val="solid"/>
                      <a:round/>
                      <a:headEnd type="none" w="med" len="med"/>
                      <a:tailEnd type="none" w="med" len="med"/>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w="12700" cap="flat" cmpd="sng" algn="ctr">
                      <a:solidFill>
                        <a:srgbClr val="7AD6CF"/>
                      </a:solidFill>
                      <a:prstDash val="solid"/>
                      <a:round/>
                      <a:headEnd type="none" w="med" len="med"/>
                      <a:tailEnd type="none" w="med" len="med"/>
                    </a:lnB>
                    <a:solidFill>
                      <a:srgbClr val="D2F1EF"/>
                    </a:solidFill>
                  </a:tcPr>
                </a:tc>
                <a:tc>
                  <a:txBody>
                    <a:bodyPr/>
                    <a:lstStyle/>
                    <a:p>
                      <a:pPr marL="288290" algn="just"/>
                      <a:r>
                        <a:rPr lang="es-ES" sz="1400" b="0">
                          <a:effectLst/>
                          <a:latin typeface="Arial Narrow" panose="020B0606020202030204" pitchFamily="34" charset="0"/>
                          <a:ea typeface="Calibri" panose="020F0502020204030204" pitchFamily="34" charset="0"/>
                          <a:cs typeface="Arial" panose="020B0604020202020204" pitchFamily="34" charset="0"/>
                        </a:rPr>
                        <a:t>2019</a:t>
                      </a:r>
                      <a:endParaRPr lang="es-CO" sz="14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7AD6CF"/>
                      </a:solidFill>
                      <a:prstDash val="solid"/>
                      <a:round/>
                      <a:headEnd type="none" w="med" len="med"/>
                      <a:tailEnd type="none" w="med" len="med"/>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w="12700" cap="flat" cmpd="sng" algn="ctr">
                      <a:solidFill>
                        <a:srgbClr val="7AD6CF"/>
                      </a:solidFill>
                      <a:prstDash val="solid"/>
                      <a:round/>
                      <a:headEnd type="none" w="med" len="med"/>
                      <a:tailEnd type="none" w="med" len="med"/>
                    </a:lnB>
                    <a:solidFill>
                      <a:srgbClr val="D2F1EF"/>
                    </a:solidFill>
                  </a:tcPr>
                </a:tc>
                <a:extLst>
                  <a:ext uri="{0D108BD9-81ED-4DB2-BD59-A6C34878D82A}">
                    <a16:rowId xmlns:a16="http://schemas.microsoft.com/office/drawing/2014/main" val="10001"/>
                  </a:ext>
                </a:extLst>
              </a:tr>
              <a:tr h="277252">
                <a:tc>
                  <a:txBody>
                    <a:bodyPr/>
                    <a:lstStyle/>
                    <a:p>
                      <a:pPr marL="288290" algn="r"/>
                      <a:r>
                        <a:rPr lang="es-ES" sz="1400" b="0" i="1">
                          <a:effectLst/>
                          <a:latin typeface="Arial Narrow" panose="020B0606020202030204" pitchFamily="34" charset="0"/>
                          <a:ea typeface="Calibri" panose="020F0502020204030204" pitchFamily="34" charset="0"/>
                          <a:cs typeface="Arial" panose="020B0604020202020204" pitchFamily="34" charset="0"/>
                        </a:rPr>
                        <a:t>NACIONAL</a:t>
                      </a:r>
                      <a:endParaRPr lang="es-CO" sz="1400">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AD6CF"/>
                      </a:solidFill>
                      <a:prstDash val="solid"/>
                      <a:round/>
                      <a:headEnd type="none" w="med" len="med"/>
                      <a:tailEnd type="none" w="med" len="med"/>
                    </a:lnR>
                    <a:lnT>
                      <a:noFill/>
                    </a:lnT>
                    <a:lnB>
                      <a:noFill/>
                    </a:lnB>
                    <a:solidFill>
                      <a:srgbClr val="FFFFFF"/>
                    </a:solidFill>
                  </a:tcPr>
                </a:tc>
                <a:tc>
                  <a:txBody>
                    <a:bodyPr/>
                    <a:lstStyle/>
                    <a:p>
                      <a:pPr marL="288290" algn="just"/>
                      <a:r>
                        <a:rPr lang="es-ES" sz="1400" b="0" dirty="0">
                          <a:effectLst/>
                          <a:latin typeface="Arial Narrow" panose="020B0606020202030204" pitchFamily="34" charset="0"/>
                          <a:ea typeface="Calibri" panose="020F0502020204030204" pitchFamily="34" charset="0"/>
                          <a:cs typeface="Arial" panose="020B0604020202020204" pitchFamily="34" charset="0"/>
                        </a:rPr>
                        <a:t>48</a:t>
                      </a:r>
                      <a:endParaRPr lang="es-CO" sz="14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7AD6CF"/>
                      </a:solidFill>
                      <a:prstDash val="solid"/>
                      <a:round/>
                      <a:headEnd type="none" w="med" len="med"/>
                      <a:tailEnd type="none" w="med" len="med"/>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w="12700" cap="flat" cmpd="sng" algn="ctr">
                      <a:solidFill>
                        <a:srgbClr val="7AD6CF"/>
                      </a:solidFill>
                      <a:prstDash val="solid"/>
                      <a:round/>
                      <a:headEnd type="none" w="med" len="med"/>
                      <a:tailEnd type="none" w="med" len="med"/>
                    </a:lnB>
                  </a:tcPr>
                </a:tc>
                <a:tc>
                  <a:txBody>
                    <a:bodyPr/>
                    <a:lstStyle/>
                    <a:p>
                      <a:pPr marL="288290" algn="just"/>
                      <a:r>
                        <a:rPr lang="es-ES" sz="1400" b="0">
                          <a:effectLst/>
                          <a:latin typeface="Arial Narrow" panose="020B0606020202030204" pitchFamily="34" charset="0"/>
                          <a:ea typeface="Calibri" panose="020F0502020204030204" pitchFamily="34" charset="0"/>
                          <a:cs typeface="Arial" panose="020B0604020202020204" pitchFamily="34" charset="0"/>
                        </a:rPr>
                        <a:t>83</a:t>
                      </a:r>
                      <a:endParaRPr lang="es-CO" sz="14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7AD6CF"/>
                      </a:solidFill>
                      <a:prstDash val="solid"/>
                      <a:round/>
                      <a:headEnd type="none" w="med" len="med"/>
                      <a:tailEnd type="none" w="med" len="med"/>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w="12700" cap="flat" cmpd="sng" algn="ctr">
                      <a:solidFill>
                        <a:srgbClr val="7AD6CF"/>
                      </a:solidFill>
                      <a:prstDash val="solid"/>
                      <a:round/>
                      <a:headEnd type="none" w="med" len="med"/>
                      <a:tailEnd type="none" w="med" len="med"/>
                    </a:lnB>
                  </a:tcPr>
                </a:tc>
                <a:tc>
                  <a:txBody>
                    <a:bodyPr/>
                    <a:lstStyle/>
                    <a:p>
                      <a:pPr marL="288290" algn="just"/>
                      <a:r>
                        <a:rPr lang="es-ES" sz="1400" b="0" dirty="0">
                          <a:effectLst/>
                          <a:latin typeface="Arial Narrow" panose="020B0606020202030204" pitchFamily="34" charset="0"/>
                          <a:ea typeface="Calibri" panose="020F0502020204030204" pitchFamily="34" charset="0"/>
                          <a:cs typeface="Arial" panose="020B0604020202020204" pitchFamily="34" charset="0"/>
                        </a:rPr>
                        <a:t>60</a:t>
                      </a:r>
                      <a:endParaRPr lang="es-CO" sz="14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7AD6CF"/>
                      </a:solidFill>
                      <a:prstDash val="solid"/>
                      <a:round/>
                      <a:headEnd type="none" w="med" len="med"/>
                      <a:tailEnd type="none" w="med" len="med"/>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w="12700" cap="flat" cmpd="sng" algn="ctr">
                      <a:solidFill>
                        <a:srgbClr val="7AD6CF"/>
                      </a:solidFill>
                      <a:prstDash val="solid"/>
                      <a:round/>
                      <a:headEnd type="none" w="med" len="med"/>
                      <a:tailEnd type="none" w="med" len="med"/>
                    </a:lnB>
                  </a:tcPr>
                </a:tc>
                <a:extLst>
                  <a:ext uri="{0D108BD9-81ED-4DB2-BD59-A6C34878D82A}">
                    <a16:rowId xmlns:a16="http://schemas.microsoft.com/office/drawing/2014/main" val="10002"/>
                  </a:ext>
                </a:extLst>
              </a:tr>
              <a:tr h="277252">
                <a:tc>
                  <a:txBody>
                    <a:bodyPr/>
                    <a:lstStyle/>
                    <a:p>
                      <a:pPr marL="288290" algn="r"/>
                      <a:r>
                        <a:rPr lang="es-ES" sz="1400" b="0" i="1">
                          <a:effectLst/>
                          <a:latin typeface="Arial Narrow" panose="020B0606020202030204" pitchFamily="34" charset="0"/>
                          <a:ea typeface="Calibri" panose="020F0502020204030204" pitchFamily="34" charset="0"/>
                          <a:cs typeface="Arial" panose="020B0604020202020204" pitchFamily="34" charset="0"/>
                        </a:rPr>
                        <a:t>INTERNACIONAL</a:t>
                      </a:r>
                      <a:endParaRPr lang="es-CO" sz="1400">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AD6CF"/>
                      </a:solidFill>
                      <a:prstDash val="solid"/>
                      <a:round/>
                      <a:headEnd type="none" w="med" len="med"/>
                      <a:tailEnd type="none" w="med" len="med"/>
                    </a:lnR>
                    <a:lnT>
                      <a:noFill/>
                    </a:lnT>
                    <a:lnB>
                      <a:noFill/>
                    </a:lnB>
                    <a:solidFill>
                      <a:srgbClr val="FFFFFF"/>
                    </a:solidFill>
                  </a:tcPr>
                </a:tc>
                <a:tc>
                  <a:txBody>
                    <a:bodyPr/>
                    <a:lstStyle/>
                    <a:p>
                      <a:pPr marL="288290" algn="just"/>
                      <a:r>
                        <a:rPr lang="es-ES" sz="1400" b="0">
                          <a:effectLst/>
                          <a:latin typeface="Arial Narrow" panose="020B0606020202030204" pitchFamily="34" charset="0"/>
                          <a:ea typeface="Calibri" panose="020F0502020204030204" pitchFamily="34" charset="0"/>
                          <a:cs typeface="Arial" panose="020B0604020202020204" pitchFamily="34" charset="0"/>
                        </a:rPr>
                        <a:t>23</a:t>
                      </a:r>
                      <a:endParaRPr lang="es-CO" sz="14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7AD6CF"/>
                      </a:solidFill>
                      <a:prstDash val="solid"/>
                      <a:round/>
                      <a:headEnd type="none" w="med" len="med"/>
                      <a:tailEnd type="none" w="med" len="med"/>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w="12700" cap="flat" cmpd="sng" algn="ctr">
                      <a:solidFill>
                        <a:srgbClr val="7AD6CF"/>
                      </a:solidFill>
                      <a:prstDash val="solid"/>
                      <a:round/>
                      <a:headEnd type="none" w="med" len="med"/>
                      <a:tailEnd type="none" w="med" len="med"/>
                    </a:lnB>
                    <a:solidFill>
                      <a:srgbClr val="D2F1EF"/>
                    </a:solidFill>
                  </a:tcPr>
                </a:tc>
                <a:tc>
                  <a:txBody>
                    <a:bodyPr/>
                    <a:lstStyle/>
                    <a:p>
                      <a:pPr marL="288290" algn="just"/>
                      <a:r>
                        <a:rPr lang="es-ES" sz="1400" b="0">
                          <a:effectLst/>
                          <a:latin typeface="Arial Narrow" panose="020B0606020202030204" pitchFamily="34" charset="0"/>
                          <a:ea typeface="Calibri" panose="020F0502020204030204" pitchFamily="34" charset="0"/>
                          <a:cs typeface="Arial" panose="020B0604020202020204" pitchFamily="34" charset="0"/>
                        </a:rPr>
                        <a:t>56</a:t>
                      </a:r>
                      <a:endParaRPr lang="es-CO" sz="14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7AD6CF"/>
                      </a:solidFill>
                      <a:prstDash val="solid"/>
                      <a:round/>
                      <a:headEnd type="none" w="med" len="med"/>
                      <a:tailEnd type="none" w="med" len="med"/>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w="12700" cap="flat" cmpd="sng" algn="ctr">
                      <a:solidFill>
                        <a:srgbClr val="7AD6CF"/>
                      </a:solidFill>
                      <a:prstDash val="solid"/>
                      <a:round/>
                      <a:headEnd type="none" w="med" len="med"/>
                      <a:tailEnd type="none" w="med" len="med"/>
                    </a:lnB>
                    <a:solidFill>
                      <a:srgbClr val="D2F1EF"/>
                    </a:solidFill>
                  </a:tcPr>
                </a:tc>
                <a:tc>
                  <a:txBody>
                    <a:bodyPr/>
                    <a:lstStyle/>
                    <a:p>
                      <a:pPr marL="288290" algn="just"/>
                      <a:r>
                        <a:rPr lang="es-ES" sz="1400" b="0" dirty="0">
                          <a:effectLst/>
                          <a:latin typeface="Arial Narrow" panose="020B0606020202030204" pitchFamily="34" charset="0"/>
                          <a:ea typeface="Calibri" panose="020F0502020204030204" pitchFamily="34" charset="0"/>
                          <a:cs typeface="Arial" panose="020B0604020202020204" pitchFamily="34" charset="0"/>
                        </a:rPr>
                        <a:t>45</a:t>
                      </a:r>
                      <a:endParaRPr lang="es-CO" sz="14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7AD6CF"/>
                      </a:solidFill>
                      <a:prstDash val="solid"/>
                      <a:round/>
                      <a:headEnd type="none" w="med" len="med"/>
                      <a:tailEnd type="none" w="med" len="med"/>
                    </a:lnL>
                    <a:lnR w="12700" cap="flat" cmpd="sng" algn="ctr">
                      <a:solidFill>
                        <a:srgbClr val="7AD6CF"/>
                      </a:solidFill>
                      <a:prstDash val="solid"/>
                      <a:round/>
                      <a:headEnd type="none" w="med" len="med"/>
                      <a:tailEnd type="none" w="med" len="med"/>
                    </a:lnR>
                    <a:lnT w="12700" cap="flat" cmpd="sng" algn="ctr">
                      <a:solidFill>
                        <a:srgbClr val="7AD6CF"/>
                      </a:solidFill>
                      <a:prstDash val="solid"/>
                      <a:round/>
                      <a:headEnd type="none" w="med" len="med"/>
                      <a:tailEnd type="none" w="med" len="med"/>
                    </a:lnT>
                    <a:lnB w="12700" cap="flat" cmpd="sng" algn="ctr">
                      <a:solidFill>
                        <a:srgbClr val="7AD6CF"/>
                      </a:solidFill>
                      <a:prstDash val="solid"/>
                      <a:round/>
                      <a:headEnd type="none" w="med" len="med"/>
                      <a:tailEnd type="none" w="med" len="med"/>
                    </a:lnB>
                    <a:solidFill>
                      <a:srgbClr val="D2F1EF"/>
                    </a:solidFill>
                  </a:tcPr>
                </a:tc>
                <a:extLst>
                  <a:ext uri="{0D108BD9-81ED-4DB2-BD59-A6C34878D82A}">
                    <a16:rowId xmlns:a16="http://schemas.microsoft.com/office/drawing/2014/main" val="10003"/>
                  </a:ext>
                </a:extLst>
              </a:tr>
            </a:tbl>
          </a:graphicData>
        </a:graphic>
      </p:graphicFrame>
      <p:graphicFrame>
        <p:nvGraphicFramePr>
          <p:cNvPr id="9" name="Gráfico 8"/>
          <p:cNvGraphicFramePr/>
          <p:nvPr>
            <p:extLst>
              <p:ext uri="{D42A27DB-BD31-4B8C-83A1-F6EECF244321}">
                <p14:modId xmlns:p14="http://schemas.microsoft.com/office/powerpoint/2010/main" val="230871300"/>
              </p:ext>
            </p:extLst>
          </p:nvPr>
        </p:nvGraphicFramePr>
        <p:xfrm>
          <a:off x="586918" y="2992928"/>
          <a:ext cx="548640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10" name="CuadroTexto 9"/>
          <p:cNvSpPr txBox="1"/>
          <p:nvPr/>
        </p:nvSpPr>
        <p:spPr>
          <a:xfrm>
            <a:off x="768096" y="1635821"/>
            <a:ext cx="4803648" cy="5096256"/>
          </a:xfrm>
          <a:prstGeom prst="rect">
            <a:avLst/>
          </a:prstGeom>
          <a:noFill/>
          <a:ln>
            <a:solidFill>
              <a:srgbClr val="00A9BA"/>
            </a:solidFill>
          </a:ln>
        </p:spPr>
        <p:txBody>
          <a:bodyPr wrap="square" rtlCol="0">
            <a:spAutoFit/>
          </a:bodyPr>
          <a:lstStyle/>
          <a:p>
            <a:endParaRPr lang="es-CO" dirty="0"/>
          </a:p>
        </p:txBody>
      </p:sp>
      <p:sp>
        <p:nvSpPr>
          <p:cNvPr id="12" name="CuadroTexto 11"/>
          <p:cNvSpPr txBox="1"/>
          <p:nvPr/>
        </p:nvSpPr>
        <p:spPr>
          <a:xfrm>
            <a:off x="6073318" y="1312656"/>
            <a:ext cx="5352288" cy="400110"/>
          </a:xfrm>
          <a:prstGeom prst="rect">
            <a:avLst/>
          </a:prstGeom>
          <a:noFill/>
        </p:spPr>
        <p:txBody>
          <a:bodyPr wrap="square" rtlCol="0">
            <a:spAutoFit/>
          </a:bodyPr>
          <a:lstStyle/>
          <a:p>
            <a:pPr algn="ctr"/>
            <a:r>
              <a:rPr lang="es-CO" sz="2000" b="1" dirty="0" smtClean="0">
                <a:ln>
                  <a:solidFill>
                    <a:srgbClr val="8D191D"/>
                  </a:solidFill>
                </a:ln>
                <a:solidFill>
                  <a:srgbClr val="8D191D"/>
                </a:solidFill>
                <a:latin typeface="Arial Narrow" panose="020B0606020202030204" pitchFamily="34" charset="0"/>
              </a:rPr>
              <a:t>PROGRAMAS OFERTADOS</a:t>
            </a:r>
            <a:endParaRPr lang="es-CO" sz="2000" b="1" dirty="0">
              <a:ln>
                <a:solidFill>
                  <a:srgbClr val="8D191D"/>
                </a:solidFill>
              </a:ln>
              <a:solidFill>
                <a:srgbClr val="8D191D"/>
              </a:solidFill>
              <a:latin typeface="Arial Narrow" panose="020B0606020202030204" pitchFamily="34" charset="0"/>
            </a:endParaRPr>
          </a:p>
        </p:txBody>
      </p:sp>
      <p:graphicFrame>
        <p:nvGraphicFramePr>
          <p:cNvPr id="14" name="Objeto 13"/>
          <p:cNvGraphicFramePr>
            <a:graphicFrameLocks noChangeAspect="1"/>
          </p:cNvGraphicFramePr>
          <p:nvPr>
            <p:extLst>
              <p:ext uri="{D42A27DB-BD31-4B8C-83A1-F6EECF244321}">
                <p14:modId xmlns:p14="http://schemas.microsoft.com/office/powerpoint/2010/main" val="666966933"/>
              </p:ext>
            </p:extLst>
          </p:nvPr>
        </p:nvGraphicFramePr>
        <p:xfrm>
          <a:off x="5851036" y="4376512"/>
          <a:ext cx="5894387" cy="1766887"/>
        </p:xfrm>
        <a:graphic>
          <a:graphicData uri="http://schemas.openxmlformats.org/presentationml/2006/ole">
            <mc:AlternateContent xmlns:mc="http://schemas.openxmlformats.org/markup-compatibility/2006">
              <mc:Choice xmlns:v="urn:schemas-microsoft-com:vml" Requires="v">
                <p:oleObj spid="_x0000_s2111" name="Documento" r:id="rId4" imgW="6419116" imgH="1921807" progId="Word.Document.12">
                  <p:embed/>
                </p:oleObj>
              </mc:Choice>
              <mc:Fallback>
                <p:oleObj name="Documento" r:id="rId4" imgW="6419116" imgH="1921807" progId="Word.Document.12">
                  <p:embed/>
                  <p:pic>
                    <p:nvPicPr>
                      <p:cNvPr id="0" name=""/>
                      <p:cNvPicPr/>
                      <p:nvPr/>
                    </p:nvPicPr>
                    <p:blipFill>
                      <a:blip r:embed="rId5"/>
                      <a:stretch>
                        <a:fillRect/>
                      </a:stretch>
                    </p:blipFill>
                    <p:spPr>
                      <a:xfrm>
                        <a:off x="5851036" y="4376512"/>
                        <a:ext cx="5894387" cy="1766887"/>
                      </a:xfrm>
                      <a:prstGeom prst="rect">
                        <a:avLst/>
                      </a:prstGeom>
                    </p:spPr>
                  </p:pic>
                </p:oleObj>
              </mc:Fallback>
            </mc:AlternateContent>
          </a:graphicData>
        </a:graphic>
      </p:graphicFrame>
      <p:sp>
        <p:nvSpPr>
          <p:cNvPr id="15" name="CuadroTexto 14"/>
          <p:cNvSpPr txBox="1"/>
          <p:nvPr/>
        </p:nvSpPr>
        <p:spPr>
          <a:xfrm>
            <a:off x="6073318" y="1838766"/>
            <a:ext cx="5449824" cy="2308324"/>
          </a:xfrm>
          <a:prstGeom prst="rect">
            <a:avLst/>
          </a:prstGeom>
          <a:noFill/>
          <a:ln>
            <a:solidFill>
              <a:srgbClr val="00A9BA"/>
            </a:solidFill>
          </a:ln>
        </p:spPr>
        <p:txBody>
          <a:bodyPr wrap="square" rtlCol="0">
            <a:spAutoFit/>
          </a:bodyPr>
          <a:lstStyle/>
          <a:p>
            <a:pPr algn="ctr"/>
            <a:endParaRPr lang="es-ES" dirty="0" smtClean="0">
              <a:latin typeface="Arial Narrow" panose="020B0606020202030204" pitchFamily="34" charset="0"/>
            </a:endParaRPr>
          </a:p>
          <a:p>
            <a:pPr algn="ctr"/>
            <a:r>
              <a:rPr lang="es-ES" dirty="0" smtClean="0">
                <a:latin typeface="Arial Narrow" panose="020B0606020202030204" pitchFamily="34" charset="0"/>
              </a:rPr>
              <a:t>La </a:t>
            </a:r>
            <a:r>
              <a:rPr lang="es-ES" dirty="0">
                <a:latin typeface="Arial Narrow" panose="020B0606020202030204" pitchFamily="34" charset="0"/>
              </a:rPr>
              <a:t>oferta académica de la Facultad se sostiene con profesionales (2) programas profesionales, seis (6) posgrados clínicos médicos propios, dos (2) especializaciones en Enfermería propios, dos (2) en Convenio con la UTADEO, dos (2) (Especialización y Maestría en Epidemiologia, un (1) Doctorado en Ciencias de la Salud.</a:t>
            </a:r>
            <a:endParaRPr lang="es-CO" dirty="0">
              <a:latin typeface="Arial Narrow" panose="020B0606020202030204" pitchFamily="34" charset="0"/>
            </a:endParaRPr>
          </a:p>
          <a:p>
            <a:endParaRPr lang="es-CO" dirty="0"/>
          </a:p>
        </p:txBody>
      </p:sp>
      <p:sp>
        <p:nvSpPr>
          <p:cNvPr id="2" name="CuadroTexto 1"/>
          <p:cNvSpPr txBox="1"/>
          <p:nvPr/>
        </p:nvSpPr>
        <p:spPr>
          <a:xfrm>
            <a:off x="1067651" y="1312655"/>
            <a:ext cx="4754880" cy="646331"/>
          </a:xfrm>
          <a:prstGeom prst="rect">
            <a:avLst/>
          </a:prstGeom>
          <a:noFill/>
        </p:spPr>
        <p:txBody>
          <a:bodyPr wrap="square" rtlCol="0">
            <a:spAutoFit/>
          </a:bodyPr>
          <a:lstStyle/>
          <a:p>
            <a:pPr algn="ctr"/>
            <a:r>
              <a:rPr lang="es-ES" b="1" dirty="0">
                <a:ln>
                  <a:solidFill>
                    <a:srgbClr val="8D191D"/>
                  </a:solidFill>
                </a:ln>
                <a:solidFill>
                  <a:srgbClr val="8D191D"/>
                </a:solidFill>
                <a:latin typeface="Arial Narrow" panose="020B0606020202030204" pitchFamily="34" charset="0"/>
                <a:ea typeface="Calibri" panose="020F0502020204030204" pitchFamily="34" charset="0"/>
                <a:cs typeface="Arial" panose="020B0604020202020204" pitchFamily="34" charset="0"/>
              </a:rPr>
              <a:t>MOVILIDAD DOCENTE</a:t>
            </a:r>
            <a:endParaRPr lang="es-CO" b="1" dirty="0">
              <a:ln>
                <a:solidFill>
                  <a:srgbClr val="8D191D"/>
                </a:solidFill>
              </a:ln>
              <a:solidFill>
                <a:srgbClr val="8D191D"/>
              </a:solidFill>
              <a:latin typeface="Arial Narrow" panose="020B0606020202030204" pitchFamily="34" charset="0"/>
              <a:cs typeface="Times New Roman" panose="02020603050405020304" pitchFamily="18" charset="0"/>
            </a:endParaRPr>
          </a:p>
          <a:p>
            <a:endParaRPr lang="es-CO" dirty="0"/>
          </a:p>
        </p:txBody>
      </p:sp>
    </p:spTree>
    <p:extLst>
      <p:ext uri="{BB962C8B-B14F-4D97-AF65-F5344CB8AC3E}">
        <p14:creationId xmlns:p14="http://schemas.microsoft.com/office/powerpoint/2010/main" val="38150014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413504" y="1156609"/>
            <a:ext cx="6571488" cy="461665"/>
          </a:xfrm>
          <a:prstGeom prst="rect">
            <a:avLst/>
          </a:prstGeom>
          <a:noFill/>
          <a:ln>
            <a:noFill/>
          </a:ln>
        </p:spPr>
        <p:txBody>
          <a:bodyPr wrap="square" rtlCol="0">
            <a:spAutoFit/>
          </a:bodyPr>
          <a:lstStyle/>
          <a:p>
            <a:pPr algn="ctr"/>
            <a:r>
              <a:rPr lang="es-CO" sz="2400" b="1" dirty="0" smtClean="0">
                <a:ln>
                  <a:solidFill>
                    <a:srgbClr val="8D191D"/>
                  </a:solidFill>
                </a:ln>
                <a:solidFill>
                  <a:srgbClr val="8D191D"/>
                </a:solidFill>
                <a:latin typeface="Arial Narrow" panose="020B0606020202030204" pitchFamily="34" charset="0"/>
              </a:rPr>
              <a:t>AUTOEVALUACIÓN PERMANENTE</a:t>
            </a:r>
            <a:endParaRPr lang="es-CO" sz="2400" b="1" dirty="0">
              <a:ln>
                <a:solidFill>
                  <a:srgbClr val="8D191D"/>
                </a:solidFill>
              </a:ln>
              <a:solidFill>
                <a:srgbClr val="8D191D"/>
              </a:solidFill>
              <a:latin typeface="Arial Narrow" panose="020B060602020203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820750806"/>
              </p:ext>
            </p:extLst>
          </p:nvPr>
        </p:nvGraphicFramePr>
        <p:xfrm>
          <a:off x="3828287" y="1668673"/>
          <a:ext cx="8107681" cy="5096050"/>
        </p:xfrm>
        <a:graphic>
          <a:graphicData uri="http://schemas.openxmlformats.org/drawingml/2006/table">
            <a:tbl>
              <a:tblPr firstRow="1" firstCol="1" bandRow="1"/>
              <a:tblGrid>
                <a:gridCol w="3913633">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1000122">
                  <a:extLst>
                    <a:ext uri="{9D8B030D-6E8A-4147-A177-3AD203B41FA5}">
                      <a16:colId xmlns:a16="http://schemas.microsoft.com/office/drawing/2014/main" val="20002"/>
                    </a:ext>
                  </a:extLst>
                </a:gridCol>
                <a:gridCol w="2096646">
                  <a:extLst>
                    <a:ext uri="{9D8B030D-6E8A-4147-A177-3AD203B41FA5}">
                      <a16:colId xmlns:a16="http://schemas.microsoft.com/office/drawing/2014/main" val="20003"/>
                    </a:ext>
                  </a:extLst>
                </a:gridCol>
              </a:tblGrid>
              <a:tr h="489913">
                <a:tc>
                  <a:txBody>
                    <a:bodyPr/>
                    <a:lstStyle/>
                    <a:p>
                      <a:pPr marL="288290" algn="ctr"/>
                      <a:r>
                        <a:rPr lang="es-ES" sz="11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PROGRAMA</a:t>
                      </a:r>
                      <a:endParaRPr lang="es-CO" sz="1200" b="1"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ES" sz="11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AÑO DE INICIO</a:t>
                      </a:r>
                      <a:endParaRPr lang="es-CO" sz="1200" b="1"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ES" sz="1100" b="1"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AÑO FINALIZACIÓN</a:t>
                      </a:r>
                      <a:endParaRPr lang="es-CO" sz="1200" b="1">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ES" sz="11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RESOLUCIÓN</a:t>
                      </a:r>
                      <a:endParaRPr lang="es-CO" sz="1200" b="1"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12263">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ESPECIALIZACIONES</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algn="l"/>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l"/>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algn="l"/>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356300">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MEDICINA CRÍTICA Y CUIDADO INTENSIVO</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2021</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l"/>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109 de 3 de enero 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2"/>
                  </a:ext>
                </a:extLst>
              </a:tr>
              <a:tr h="356300">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ANESTESIOLOGÍA Y REANIMACIÓN</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2014</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2022</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l"/>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11680 de julio de 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03"/>
                  </a:ext>
                </a:extLst>
              </a:tr>
              <a:tr h="194576">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CIRUGÍA GENERAL</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2014</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2021</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l"/>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5521 del 14 de dic. 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4"/>
                  </a:ext>
                </a:extLst>
              </a:tr>
              <a:tr h="194576">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EPIDEMIOLOGÍA</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2013</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2020</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l"/>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15197 del 29 de oct. de 2013</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05"/>
                  </a:ext>
                </a:extLst>
              </a:tr>
              <a:tr h="194576">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MEDICINA INTERNA</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2014</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2021</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l"/>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843 del 22 de enero de 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6"/>
                  </a:ext>
                </a:extLst>
              </a:tr>
              <a:tr h="194576">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PEDIATRÍA </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2014</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2021</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l"/>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838 del 22 de enero de 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07"/>
                  </a:ext>
                </a:extLst>
              </a:tr>
              <a:tr h="194576">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GINECOLOGÍA Y OBSTETRICIA</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2015</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2022</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l"/>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07117 del 20 de mayo de 2015</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8"/>
                  </a:ext>
                </a:extLst>
              </a:tr>
              <a:tr h="356300">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ENFERMERÍA NEFROLÓGICA Y UROLÓGICA</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2021</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l"/>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837 del 22 de enero de 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09"/>
                  </a:ext>
                </a:extLst>
              </a:tr>
              <a:tr h="356300">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ENFERMERÍA EN CUIDADO CRÍTICO</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2021</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l"/>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109 del 3 de enero de 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10"/>
                  </a:ext>
                </a:extLst>
              </a:tr>
              <a:tr h="389150">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SALUD FAMILIAR Y COMUNITARIA</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2016</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2023</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l"/>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21822 de 22 de nov. de 2016</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11"/>
                  </a:ext>
                </a:extLst>
              </a:tr>
              <a:tr h="212263">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MAESTRÍA</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l"/>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algn="l"/>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l"/>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12"/>
                  </a:ext>
                </a:extLst>
              </a:tr>
              <a:tr h="194576">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MAESTRÍA EN EPIDEMIOLOGÍA</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2021</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l"/>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22881 del 31 de dic. de 2014</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13"/>
                  </a:ext>
                </a:extLst>
              </a:tr>
              <a:tr h="212263">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DOCTORADO</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l"/>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algn="l"/>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l"/>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14"/>
                  </a:ext>
                </a:extLst>
              </a:tr>
              <a:tr h="326609">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DOCTORADO EN CIENCIAS DE LA SALUD</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2016</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2023</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ctr"/>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No. 19905 de 18 octubre de 2016</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15"/>
                  </a:ext>
                </a:extLst>
              </a:tr>
              <a:tr h="212263">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PROGRAMAS</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algn="l"/>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algn="l"/>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l"/>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16"/>
                  </a:ext>
                </a:extLst>
              </a:tr>
              <a:tr h="194576">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MEDICINA</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2016</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2022</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tc>
                  <a:txBody>
                    <a:bodyPr/>
                    <a:lstStyle/>
                    <a:p>
                      <a:pPr marL="288290" algn="l"/>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16120 del 4 agosto de 2016</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2F1EF"/>
                    </a:solidFill>
                  </a:tcPr>
                </a:tc>
                <a:extLst>
                  <a:ext uri="{0D108BD9-81ED-4DB2-BD59-A6C34878D82A}">
                    <a16:rowId xmlns:a16="http://schemas.microsoft.com/office/drawing/2014/main" val="10017"/>
                  </a:ext>
                </a:extLst>
              </a:tr>
              <a:tr h="194576">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ENFERMERÍA</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2014</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1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2021</a:t>
                      </a:r>
                      <a:endParaRPr lang="es-CO" sz="120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288290" algn="l"/>
                      <a:r>
                        <a:rPr lang="es-ES" sz="11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20322 del 28 de nov. de 2014</a:t>
                      </a:r>
                      <a:endParaRPr lang="es-CO" sz="1200" dirty="0">
                        <a:solidFill>
                          <a:schemeClr val="tx1"/>
                        </a:solidFill>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18"/>
                  </a:ext>
                </a:extLst>
              </a:tr>
            </a:tbl>
          </a:graphicData>
        </a:graphic>
      </p:graphicFrame>
      <p:sp>
        <p:nvSpPr>
          <p:cNvPr id="4" name="CuadroTexto 3"/>
          <p:cNvSpPr txBox="1"/>
          <p:nvPr/>
        </p:nvSpPr>
        <p:spPr>
          <a:xfrm>
            <a:off x="73152" y="1167170"/>
            <a:ext cx="3755136" cy="5509200"/>
          </a:xfrm>
          <a:prstGeom prst="rect">
            <a:avLst/>
          </a:prstGeom>
          <a:noFill/>
          <a:ln w="12700">
            <a:solidFill>
              <a:srgbClr val="00A9BA"/>
            </a:solidFill>
          </a:ln>
        </p:spPr>
        <p:txBody>
          <a:bodyPr wrap="square" rtlCol="0">
            <a:spAutoFit/>
          </a:bodyPr>
          <a:lstStyle/>
          <a:p>
            <a:pPr algn="ctr"/>
            <a:r>
              <a:rPr lang="es-ES" sz="2200" dirty="0">
                <a:latin typeface="Arial Narrow" panose="020B0606020202030204" pitchFamily="34" charset="0"/>
              </a:rPr>
              <a:t>la Facultad de Salud desarrolló avances en el proceso de Acreditación de Alta Calidad para las cinco especializaciones Médico Quirúrgicos y en cuanto Actividades de Autoevaluación de los Programas de Pregrado y Posgrados, tendientes a lograr el mejoramiento continuo</a:t>
            </a:r>
            <a:r>
              <a:rPr lang="es-ES" sz="2200" dirty="0" smtClean="0">
                <a:latin typeface="Arial Narrow" panose="020B0606020202030204" pitchFamily="34" charset="0"/>
              </a:rPr>
              <a:t>. </a:t>
            </a:r>
            <a:r>
              <a:rPr lang="es-ES" sz="2200" dirty="0">
                <a:latin typeface="Arial Narrow" panose="020B0606020202030204" pitchFamily="34" charset="0"/>
              </a:rPr>
              <a:t>No obstante, el vencimiento de la vigencia de la acreditación de los programas requiere la necesidad de socializar los procesos pertinentes acorde al Decreto 1280 del 2018, con el fin de que se lleve a cabo su respectiva renovación</a:t>
            </a:r>
            <a:r>
              <a:rPr lang="es-ES" sz="2200" dirty="0" smtClean="0">
                <a:latin typeface="Arial Narrow" panose="020B0606020202030204" pitchFamily="34" charset="0"/>
              </a:rPr>
              <a:t>.</a:t>
            </a:r>
            <a:endParaRPr lang="es-CO" sz="2200" dirty="0">
              <a:latin typeface="Arial Narrow" panose="020B0606020202030204" pitchFamily="34" charset="0"/>
            </a:endParaRPr>
          </a:p>
        </p:txBody>
      </p:sp>
    </p:spTree>
    <p:extLst>
      <p:ext uri="{BB962C8B-B14F-4D97-AF65-F5344CB8AC3E}">
        <p14:creationId xmlns:p14="http://schemas.microsoft.com/office/powerpoint/2010/main" val="32553473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2266686298"/>
              </p:ext>
            </p:extLst>
          </p:nvPr>
        </p:nvGraphicFramePr>
        <p:xfrm>
          <a:off x="195072" y="1243593"/>
          <a:ext cx="11777471" cy="5445017"/>
        </p:xfrm>
        <a:graphic>
          <a:graphicData uri="http://schemas.openxmlformats.org/drawingml/2006/table">
            <a:tbl>
              <a:tblPr firstRow="1" firstCol="1" bandRow="1"/>
              <a:tblGrid>
                <a:gridCol w="6777329">
                  <a:extLst>
                    <a:ext uri="{9D8B030D-6E8A-4147-A177-3AD203B41FA5}">
                      <a16:colId xmlns:a16="http://schemas.microsoft.com/office/drawing/2014/main" val="20000"/>
                    </a:ext>
                  </a:extLst>
                </a:gridCol>
                <a:gridCol w="1209573">
                  <a:extLst>
                    <a:ext uri="{9D8B030D-6E8A-4147-A177-3AD203B41FA5}">
                      <a16:colId xmlns:a16="http://schemas.microsoft.com/office/drawing/2014/main" val="20001"/>
                    </a:ext>
                  </a:extLst>
                </a:gridCol>
                <a:gridCol w="1705694">
                  <a:extLst>
                    <a:ext uri="{9D8B030D-6E8A-4147-A177-3AD203B41FA5}">
                      <a16:colId xmlns:a16="http://schemas.microsoft.com/office/drawing/2014/main" val="20002"/>
                    </a:ext>
                  </a:extLst>
                </a:gridCol>
                <a:gridCol w="96650">
                  <a:extLst>
                    <a:ext uri="{9D8B030D-6E8A-4147-A177-3AD203B41FA5}">
                      <a16:colId xmlns:a16="http://schemas.microsoft.com/office/drawing/2014/main" val="20003"/>
                    </a:ext>
                  </a:extLst>
                </a:gridCol>
                <a:gridCol w="1988225">
                  <a:extLst>
                    <a:ext uri="{9D8B030D-6E8A-4147-A177-3AD203B41FA5}">
                      <a16:colId xmlns:a16="http://schemas.microsoft.com/office/drawing/2014/main" val="20004"/>
                    </a:ext>
                  </a:extLst>
                </a:gridCol>
              </a:tblGrid>
              <a:tr h="193765">
                <a:tc gridSpan="5">
                  <a:txBody>
                    <a:bodyPr/>
                    <a:lstStyle/>
                    <a:p>
                      <a:pPr marL="288290" algn="ctr"/>
                      <a:r>
                        <a:rPr lang="es-ES" sz="1400" b="1" i="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MATRICULADOS</a:t>
                      </a:r>
                      <a:endParaRPr lang="es-CO" sz="1400" b="1"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w="12700" cap="flat" cmpd="sng" algn="ctr">
                      <a:solidFill>
                        <a:srgbClr val="34ABA2"/>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193765">
                <a:tc>
                  <a:txBody>
                    <a:bodyPr/>
                    <a:lstStyle/>
                    <a:p>
                      <a:pPr marL="288290" algn="ctr"/>
                      <a:r>
                        <a:rPr lang="es-ES" sz="1200" b="1" i="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OFERTA ACADEMICA</a:t>
                      </a:r>
                      <a:endParaRPr lang="es-CO" sz="1200" b="1"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marL="288290" algn="ctr"/>
                      <a:r>
                        <a:rPr lang="es-ES" sz="1200" b="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2017</a:t>
                      </a:r>
                      <a:endParaRPr lang="es-CO" sz="1200" b="1">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200" b="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2018</a:t>
                      </a:r>
                      <a:endParaRPr lang="es-CO" sz="1200" b="1"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gridSpan="2">
                  <a:txBody>
                    <a:bodyPr/>
                    <a:lstStyle/>
                    <a:p>
                      <a:pPr marL="288290" algn="ctr"/>
                      <a:r>
                        <a:rPr lang="es-ES" sz="1200" b="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2019</a:t>
                      </a:r>
                      <a:endParaRPr lang="es-CO" sz="1200" b="1"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hMerge="1">
                  <a:txBody>
                    <a:bodyPr/>
                    <a:lstStyle/>
                    <a:p>
                      <a:endParaRPr lang="es-CO"/>
                    </a:p>
                  </a:txBody>
                  <a:tcPr/>
                </a:tc>
                <a:extLst>
                  <a:ext uri="{0D108BD9-81ED-4DB2-BD59-A6C34878D82A}">
                    <a16:rowId xmlns:a16="http://schemas.microsoft.com/office/drawing/2014/main" val="10001"/>
                  </a:ext>
                </a:extLst>
              </a:tr>
              <a:tr h="193765">
                <a:tc gridSpan="5">
                  <a:txBody>
                    <a:bodyPr/>
                    <a:lstStyle/>
                    <a:p>
                      <a:pPr marL="288290" algn="ctr"/>
                      <a:r>
                        <a:rPr lang="es-ES" sz="1200" b="1" i="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MEDICINA</a:t>
                      </a:r>
                      <a:endParaRPr lang="es-CO" sz="1200" b="1" i="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2"/>
                  </a:ext>
                </a:extLst>
              </a:tr>
              <a:tr h="193765">
                <a:tc>
                  <a:txBody>
                    <a:bodyPr/>
                    <a:lstStyle/>
                    <a:p>
                      <a:pPr marL="288290" algn="r"/>
                      <a:r>
                        <a:rPr lang="es-ES" sz="12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MEDICINA</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1090</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1079</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gridSpan="2">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1090 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extLst>
                  <a:ext uri="{0D108BD9-81ED-4DB2-BD59-A6C34878D82A}">
                    <a16:rowId xmlns:a16="http://schemas.microsoft.com/office/drawing/2014/main" val="10003"/>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MEDICINA CRÍTICA Y CUIDADO INTENSIVO</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0</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hMerge="1">
                  <a:txBody>
                    <a:bodyPr/>
                    <a:lstStyle/>
                    <a:p>
                      <a:endParaRPr lang="es-CO"/>
                    </a:p>
                  </a:txBody>
                  <a:tcPr/>
                </a:tc>
                <a:extLst>
                  <a:ext uri="{0D108BD9-81ED-4DB2-BD59-A6C34878D82A}">
                    <a16:rowId xmlns:a16="http://schemas.microsoft.com/office/drawing/2014/main" val="10004"/>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ANESTESIOLOGÍA Y REANIMACIÓN</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12</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12</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12</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extLst>
                  <a:ext uri="{0D108BD9-81ED-4DB2-BD59-A6C34878D82A}">
                    <a16:rowId xmlns:a16="http://schemas.microsoft.com/office/drawing/2014/main" val="10005"/>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CIRUGÍA GENERAL</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9</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8</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7</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hMerge="1">
                  <a:txBody>
                    <a:bodyPr/>
                    <a:lstStyle/>
                    <a:p>
                      <a:endParaRPr lang="es-CO"/>
                    </a:p>
                  </a:txBody>
                  <a:tcPr/>
                </a:tc>
                <a:extLst>
                  <a:ext uri="{0D108BD9-81ED-4DB2-BD59-A6C34878D82A}">
                    <a16:rowId xmlns:a16="http://schemas.microsoft.com/office/drawing/2014/main" val="10006"/>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MEDICINA INTERNA</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12</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12</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12</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extLst>
                  <a:ext uri="{0D108BD9-81ED-4DB2-BD59-A6C34878D82A}">
                    <a16:rowId xmlns:a16="http://schemas.microsoft.com/office/drawing/2014/main" val="10007"/>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PEDIATRÍA</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19</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18</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18</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hMerge="1">
                  <a:txBody>
                    <a:bodyPr/>
                    <a:lstStyle/>
                    <a:p>
                      <a:endParaRPr lang="es-CO"/>
                    </a:p>
                  </a:txBody>
                  <a:tcPr/>
                </a:tc>
                <a:extLst>
                  <a:ext uri="{0D108BD9-81ED-4DB2-BD59-A6C34878D82A}">
                    <a16:rowId xmlns:a16="http://schemas.microsoft.com/office/drawing/2014/main" val="10008"/>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GINECOLOGÍA Y OBSTETRICIA</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10</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9</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8</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extLst>
                  <a:ext uri="{0D108BD9-81ED-4DB2-BD59-A6C34878D82A}">
                    <a16:rowId xmlns:a16="http://schemas.microsoft.com/office/drawing/2014/main" val="10009"/>
                  </a:ext>
                </a:extLst>
              </a:tr>
              <a:tr h="193765">
                <a:tc>
                  <a:txBody>
                    <a:bodyPr/>
                    <a:lstStyle/>
                    <a:p>
                      <a:pPr marL="288290" algn="just"/>
                      <a:r>
                        <a:rPr lang="es-ES" sz="12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hMerge="1">
                  <a:txBody>
                    <a:bodyPr/>
                    <a:lstStyle/>
                    <a:p>
                      <a:endParaRPr lang="es-CO"/>
                    </a:p>
                  </a:txBody>
                  <a:tcPr/>
                </a:tc>
                <a:extLst>
                  <a:ext uri="{0D108BD9-81ED-4DB2-BD59-A6C34878D82A}">
                    <a16:rowId xmlns:a16="http://schemas.microsoft.com/office/drawing/2014/main" val="10010"/>
                  </a:ext>
                </a:extLst>
              </a:tr>
              <a:tr h="193765">
                <a:tc gridSpan="5">
                  <a:txBody>
                    <a:bodyPr/>
                    <a:lstStyle/>
                    <a:p>
                      <a:pPr marL="288290" algn="ctr"/>
                      <a:r>
                        <a:rPr lang="es-ES" sz="1200" b="1" i="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ENFERMERÍA</a:t>
                      </a:r>
                      <a:endParaRPr lang="es-CO" sz="1200" b="1" i="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11"/>
                  </a:ext>
                </a:extLst>
              </a:tr>
              <a:tr h="193765">
                <a:tc>
                  <a:txBody>
                    <a:bodyPr/>
                    <a:lstStyle/>
                    <a:p>
                      <a:pPr marL="288290" algn="r"/>
                      <a:r>
                        <a:rPr lang="es-ES" sz="12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ENFERMERÍA</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593</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585</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gridSpan="2">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582</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hMerge="1">
                  <a:txBody>
                    <a:bodyPr/>
                    <a:lstStyle/>
                    <a:p>
                      <a:endParaRPr lang="es-CO"/>
                    </a:p>
                  </a:txBody>
                  <a:tcPr/>
                </a:tc>
                <a:extLst>
                  <a:ext uri="{0D108BD9-81ED-4DB2-BD59-A6C34878D82A}">
                    <a16:rowId xmlns:a16="http://schemas.microsoft.com/office/drawing/2014/main" val="10012"/>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ENFERMERÍA NEFROLÓGICA Y UROLÓGICA</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extLst>
                  <a:ext uri="{0D108BD9-81ED-4DB2-BD59-A6C34878D82A}">
                    <a16:rowId xmlns:a16="http://schemas.microsoft.com/office/drawing/2014/main" val="10013"/>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ENFERMERÍA EN CUIDADO CRÍTICO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hMerge="1">
                  <a:txBody>
                    <a:bodyPr/>
                    <a:lstStyle/>
                    <a:p>
                      <a:endParaRPr lang="es-CO"/>
                    </a:p>
                  </a:txBody>
                  <a:tcPr/>
                </a:tc>
                <a:extLst>
                  <a:ext uri="{0D108BD9-81ED-4DB2-BD59-A6C34878D82A}">
                    <a16:rowId xmlns:a16="http://schemas.microsoft.com/office/drawing/2014/main" val="10014"/>
                  </a:ext>
                </a:extLst>
              </a:tr>
              <a:tr h="193765">
                <a:tc>
                  <a:txBody>
                    <a:bodyPr/>
                    <a:lstStyle/>
                    <a:p>
                      <a:pPr marL="288290" algn="just"/>
                      <a:r>
                        <a:rPr lang="es-ES" sz="12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extLst>
                  <a:ext uri="{0D108BD9-81ED-4DB2-BD59-A6C34878D82A}">
                    <a16:rowId xmlns:a16="http://schemas.microsoft.com/office/drawing/2014/main" val="10015"/>
                  </a:ext>
                </a:extLst>
              </a:tr>
              <a:tr h="193765">
                <a:tc gridSpan="5">
                  <a:txBody>
                    <a:bodyPr/>
                    <a:lstStyle/>
                    <a:p>
                      <a:pPr marL="288290" algn="ctr"/>
                      <a:r>
                        <a:rPr lang="es-ES" sz="1200" b="1" i="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EN CONVENIO CON LA UTADEO</a:t>
                      </a:r>
                      <a:endParaRPr lang="es-CO" sz="1200" b="1" i="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16"/>
                  </a:ext>
                </a:extLst>
              </a:tr>
              <a:tr h="387531">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 EN GESTIÓN DE LA SEGURIDAD Y LA SALUD EN EL TRABAJO – EN CONVENIO CON LA UNIV. JORGE TADEO LOZANO</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45</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110</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gridSpan="2">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57</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extLst>
                  <a:ext uri="{0D108BD9-81ED-4DB2-BD59-A6C34878D82A}">
                    <a16:rowId xmlns:a16="http://schemas.microsoft.com/office/drawing/2014/main" val="10017"/>
                  </a:ext>
                </a:extLst>
              </a:tr>
              <a:tr h="387531">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 EN GERENCIA Y AUDITORÍA DE LA CALIDAD DE LA SALUD - EN CONVENIO CON LA UNIV. JORGE TADEO LOZANO</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51</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112</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59</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hMerge="1">
                  <a:txBody>
                    <a:bodyPr/>
                    <a:lstStyle/>
                    <a:p>
                      <a:endParaRPr lang="es-CO"/>
                    </a:p>
                  </a:txBody>
                  <a:tcPr/>
                </a:tc>
                <a:extLst>
                  <a:ext uri="{0D108BD9-81ED-4DB2-BD59-A6C34878D82A}">
                    <a16:rowId xmlns:a16="http://schemas.microsoft.com/office/drawing/2014/main" val="10018"/>
                  </a:ext>
                </a:extLst>
              </a:tr>
              <a:tr h="193765">
                <a:tc>
                  <a:txBody>
                    <a:bodyPr/>
                    <a:lstStyle/>
                    <a:p>
                      <a:pPr marL="288290" algn="r"/>
                      <a:r>
                        <a:rPr lang="es-ES" sz="120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gridSpan="2">
                  <a:txBody>
                    <a:bodyPr/>
                    <a:lstStyle/>
                    <a:p>
                      <a:pPr marL="288290" algn="ctr"/>
                      <a:r>
                        <a:rPr lang="es-ES" sz="12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extLst>
                  <a:ext uri="{0D108BD9-81ED-4DB2-BD59-A6C34878D82A}">
                    <a16:rowId xmlns:a16="http://schemas.microsoft.com/office/drawing/2014/main" val="10019"/>
                  </a:ext>
                </a:extLst>
              </a:tr>
              <a:tr h="193765">
                <a:tc gridSpan="5">
                  <a:txBody>
                    <a:bodyPr/>
                    <a:lstStyle/>
                    <a:p>
                      <a:pPr marL="288290" algn="ctr"/>
                      <a:r>
                        <a:rPr lang="es-ES" sz="1200" b="1" i="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EPIDEMIOLOGIA</a:t>
                      </a:r>
                      <a:endParaRPr lang="es-CO" sz="1200" b="1" i="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20"/>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MAESTRIA EN EPIDEMIOLOGÍA</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26</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gridSpan="2">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21</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11</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extLst>
                  <a:ext uri="{0D108BD9-81ED-4DB2-BD59-A6C34878D82A}">
                    <a16:rowId xmlns:a16="http://schemas.microsoft.com/office/drawing/2014/main" val="10021"/>
                  </a:ext>
                </a:extLst>
              </a:tr>
              <a:tr h="193765">
                <a:tc>
                  <a:txBody>
                    <a:bodyPr/>
                    <a:lstStyle/>
                    <a:p>
                      <a:pPr marL="288290" algn="r"/>
                      <a:r>
                        <a:rPr lang="es-ES" sz="1200" b="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ESPECIALIZACIÓN EN EPIDEMIOLOGÍA</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15</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tcPr>
                </a:tc>
                <a:tc gridSpan="2">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24</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tc hMerge="1">
                  <a:txBody>
                    <a:bodyPr/>
                    <a:lstStyle/>
                    <a:p>
                      <a:endParaRPr lang="es-CO"/>
                    </a:p>
                  </a:txBody>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18</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tcPr>
                </a:tc>
                <a:extLst>
                  <a:ext uri="{0D108BD9-81ED-4DB2-BD59-A6C34878D82A}">
                    <a16:rowId xmlns:a16="http://schemas.microsoft.com/office/drawing/2014/main" val="10022"/>
                  </a:ext>
                </a:extLst>
              </a:tr>
              <a:tr h="193765">
                <a:tc>
                  <a:txBody>
                    <a:bodyPr/>
                    <a:lstStyle/>
                    <a:p>
                      <a:pPr marL="288290" algn="r"/>
                      <a:r>
                        <a:rPr lang="es-ES" sz="1200" b="0" i="1">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gridSpan="2">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extLst>
                  <a:ext uri="{0D108BD9-81ED-4DB2-BD59-A6C34878D82A}">
                    <a16:rowId xmlns:a16="http://schemas.microsoft.com/office/drawing/2014/main" val="10023"/>
                  </a:ext>
                </a:extLst>
              </a:tr>
              <a:tr h="193765">
                <a:tc gridSpan="5">
                  <a:txBody>
                    <a:bodyPr/>
                    <a:lstStyle/>
                    <a:p>
                      <a:pPr marL="288290" algn="ctr"/>
                      <a:r>
                        <a:rPr lang="es-ES" sz="1200" b="1" i="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DOCTORADO </a:t>
                      </a:r>
                      <a:endParaRPr lang="es-CO" sz="1200" b="1" i="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24"/>
                  </a:ext>
                </a:extLst>
              </a:tr>
              <a:tr h="193765">
                <a:tc>
                  <a:txBody>
                    <a:bodyPr/>
                    <a:lstStyle/>
                    <a:p>
                      <a:pPr marL="288290" algn="r"/>
                      <a:r>
                        <a:rPr lang="es-ES" sz="1200" b="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DOCTORADO EN CIENCIAS DE LA SALUD</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gridSpan="2">
                  <a:txBody>
                    <a:bodyPr/>
                    <a:lstStyle/>
                    <a:p>
                      <a:pPr marL="288290" algn="ctr"/>
                      <a:r>
                        <a:rPr lang="es-ES" sz="12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10</a:t>
                      </a:r>
                      <a:endParaRPr lang="es-CO" sz="1200" dirty="0">
                        <a:solidFill>
                          <a:schemeClr val="tx1"/>
                        </a:solidFill>
                        <a:effectLst/>
                        <a:latin typeface="Calibri" panose="020F0502020204030204" pitchFamily="34" charset="0"/>
                        <a:cs typeface="Times New Roman" panose="02020603050405020304" pitchFamily="18" charset="0"/>
                      </a:endParaRPr>
                    </a:p>
                  </a:txBody>
                  <a:tcPr marL="51529" marR="51529" marT="0" marB="0">
                    <a:lnL>
                      <a:noFill/>
                    </a:lnL>
                    <a:lnR>
                      <a:noFill/>
                    </a:lnR>
                    <a:lnT>
                      <a:noFill/>
                    </a:lnT>
                    <a:lnB>
                      <a:noFill/>
                    </a:lnB>
                    <a:solidFill>
                      <a:srgbClr val="D2F1EF"/>
                    </a:solidFill>
                  </a:tcPr>
                </a:tc>
                <a:tc hMerge="1">
                  <a:txBody>
                    <a:bodyPr/>
                    <a:lstStyle/>
                    <a:p>
                      <a:endParaRPr lang="es-CO"/>
                    </a:p>
                  </a:txBody>
                  <a:tcPr/>
                </a:tc>
                <a:extLst>
                  <a:ext uri="{0D108BD9-81ED-4DB2-BD59-A6C34878D82A}">
                    <a16:rowId xmlns:a16="http://schemas.microsoft.com/office/drawing/2014/main" val="10025"/>
                  </a:ext>
                </a:extLst>
              </a:tr>
            </a:tbl>
          </a:graphicData>
        </a:graphic>
      </p:graphicFrame>
    </p:spTree>
    <p:extLst>
      <p:ext uri="{BB962C8B-B14F-4D97-AF65-F5344CB8AC3E}">
        <p14:creationId xmlns:p14="http://schemas.microsoft.com/office/powerpoint/2010/main" val="2209307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0" y="1207008"/>
            <a:ext cx="5669280" cy="646331"/>
          </a:xfrm>
          <a:prstGeom prst="rect">
            <a:avLst/>
          </a:prstGeom>
          <a:noFill/>
        </p:spPr>
        <p:txBody>
          <a:bodyPr wrap="square" rtlCol="0">
            <a:spAutoFit/>
          </a:bodyPr>
          <a:lstStyle/>
          <a:p>
            <a:pPr algn="ctr"/>
            <a:r>
              <a:rPr lang="es-CO" b="1" dirty="0" smtClean="0">
                <a:ln>
                  <a:solidFill>
                    <a:srgbClr val="8D191D"/>
                  </a:solidFill>
                </a:ln>
                <a:solidFill>
                  <a:srgbClr val="8D191D"/>
                </a:solidFill>
                <a:latin typeface="Arial Narrow" panose="020B0606020202030204" pitchFamily="34" charset="0"/>
              </a:rPr>
              <a:t>ESTUDIANTES CON MEJOR PROMEDIO DURANTE EL 2019 EN EL PROGRAMA DE MEDICINA</a:t>
            </a:r>
            <a:endParaRPr lang="es-CO" b="1" dirty="0">
              <a:ln>
                <a:solidFill>
                  <a:srgbClr val="8D191D"/>
                </a:solidFill>
              </a:ln>
              <a:solidFill>
                <a:srgbClr val="8D191D"/>
              </a:solidFill>
              <a:latin typeface="Arial Narrow" panose="020B060602020203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2224784350"/>
              </p:ext>
            </p:extLst>
          </p:nvPr>
        </p:nvGraphicFramePr>
        <p:xfrm>
          <a:off x="0" y="1765768"/>
          <a:ext cx="5387214" cy="4805235"/>
        </p:xfrm>
        <a:graphic>
          <a:graphicData uri="http://schemas.openxmlformats.org/drawingml/2006/table">
            <a:tbl>
              <a:tblPr firstRow="1" firstCol="1" bandRow="1"/>
              <a:tblGrid>
                <a:gridCol w="1795738">
                  <a:extLst>
                    <a:ext uri="{9D8B030D-6E8A-4147-A177-3AD203B41FA5}">
                      <a16:colId xmlns:a16="http://schemas.microsoft.com/office/drawing/2014/main" val="20000"/>
                    </a:ext>
                  </a:extLst>
                </a:gridCol>
                <a:gridCol w="1795738">
                  <a:extLst>
                    <a:ext uri="{9D8B030D-6E8A-4147-A177-3AD203B41FA5}">
                      <a16:colId xmlns:a16="http://schemas.microsoft.com/office/drawing/2014/main" val="20001"/>
                    </a:ext>
                  </a:extLst>
                </a:gridCol>
                <a:gridCol w="1795738">
                  <a:extLst>
                    <a:ext uri="{9D8B030D-6E8A-4147-A177-3AD203B41FA5}">
                      <a16:colId xmlns:a16="http://schemas.microsoft.com/office/drawing/2014/main" val="20002"/>
                    </a:ext>
                  </a:extLst>
                </a:gridCol>
              </a:tblGrid>
              <a:tr h="462743">
                <a:tc>
                  <a:txBody>
                    <a:bodyPr/>
                    <a:lstStyle/>
                    <a:p>
                      <a:pPr marL="288290" algn="ctr"/>
                      <a:r>
                        <a:rPr lang="es-ES" sz="1600" b="1" i="1" dirty="0" smtClean="0">
                          <a:solidFill>
                            <a:schemeClr val="tx1"/>
                          </a:solidFill>
                          <a:effectLst/>
                          <a:latin typeface="Arial Narrow" panose="020B0606020202030204" pitchFamily="34" charset="0"/>
                          <a:ea typeface="Calibri" panose="020F0502020204030204" pitchFamily="34" charset="0"/>
                          <a:cs typeface="Arial" panose="020B0604020202020204" pitchFamily="34" charset="0"/>
                        </a:rPr>
                        <a:t>CODÍGO</a:t>
                      </a:r>
                      <a:r>
                        <a:rPr lang="es-ES" sz="1600" b="1" i="1" baseline="0" dirty="0" smtClean="0">
                          <a:solidFill>
                            <a:schemeClr val="tx1"/>
                          </a:solidFill>
                          <a:effectLst/>
                          <a:latin typeface="Arial Narrow" panose="020B0606020202030204" pitchFamily="34" charset="0"/>
                          <a:ea typeface="Calibri" panose="020F0502020204030204" pitchFamily="34" charset="0"/>
                          <a:cs typeface="Arial" panose="020B0604020202020204" pitchFamily="34" charset="0"/>
                        </a:rPr>
                        <a:t> DE ESTUDIANTES</a:t>
                      </a:r>
                      <a:endParaRPr lang="es-CO" sz="1600" b="1"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ES" sz="1600" b="1" i="1"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SEMESTRE</a:t>
                      </a:r>
                      <a:endParaRPr lang="es-CO" sz="1600" b="1"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tc>
                  <a:txBody>
                    <a:bodyPr/>
                    <a:lstStyle/>
                    <a:p>
                      <a:pPr marL="288290" algn="ctr"/>
                      <a:r>
                        <a:rPr lang="es-ES" sz="1600" b="1" i="1"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PROMEDIO</a:t>
                      </a:r>
                      <a:endParaRPr lang="es-CO" sz="1600" b="1"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34ABA2"/>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396864">
                <a:tc>
                  <a:txBody>
                    <a:bodyPr/>
                    <a:lstStyle/>
                    <a:p>
                      <a:pPr marL="288290" algn="ctr"/>
                      <a:r>
                        <a:rPr lang="es-ES" sz="1600" b="0" i="1">
                          <a:solidFill>
                            <a:schemeClr val="tx1"/>
                          </a:solidFill>
                          <a:effectLst/>
                          <a:latin typeface="Arial Narrow" panose="020B0606020202030204" pitchFamily="34" charset="0"/>
                          <a:ea typeface="Calibri" panose="020F0502020204030204" pitchFamily="34" charset="0"/>
                          <a:cs typeface="Arial" panose="020B0604020202020204" pitchFamily="34" charset="0"/>
                        </a:rPr>
                        <a:t>20191179770</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I</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4.08</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387021">
                <a:tc>
                  <a:txBody>
                    <a:bodyPr/>
                    <a:lstStyle/>
                    <a:p>
                      <a:pPr marL="288290" algn="ctr"/>
                      <a:r>
                        <a:rPr lang="es-ES" sz="1600" b="0" i="1"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20182172232</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II</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4.18</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2"/>
                  </a:ext>
                </a:extLst>
              </a:tr>
              <a:tr h="403848">
                <a:tc>
                  <a:txBody>
                    <a:bodyPr/>
                    <a:lstStyle/>
                    <a:p>
                      <a:pPr marL="288290" algn="ctr"/>
                      <a:r>
                        <a:rPr lang="es-ES" sz="1600" b="0" i="1">
                          <a:solidFill>
                            <a:schemeClr val="tx1"/>
                          </a:solidFill>
                          <a:effectLst/>
                          <a:latin typeface="Arial Narrow" panose="020B0606020202030204" pitchFamily="34" charset="0"/>
                          <a:ea typeface="Calibri" panose="020F0502020204030204" pitchFamily="34" charset="0"/>
                          <a:cs typeface="Arial" panose="020B0604020202020204" pitchFamily="34" charset="0"/>
                        </a:rPr>
                        <a:t>20181164427</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III</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600" b="0">
                          <a:solidFill>
                            <a:schemeClr val="tx1"/>
                          </a:solidFill>
                          <a:effectLst/>
                          <a:latin typeface="Arial Narrow" panose="020B0606020202030204" pitchFamily="34" charset="0"/>
                          <a:ea typeface="Calibri" panose="020F0502020204030204" pitchFamily="34" charset="0"/>
                          <a:cs typeface="Arial" panose="020B0604020202020204" pitchFamily="34" charset="0"/>
                        </a:rPr>
                        <a:t>4.22</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3"/>
                  </a:ext>
                </a:extLst>
              </a:tr>
              <a:tr h="387021">
                <a:tc>
                  <a:txBody>
                    <a:bodyPr/>
                    <a:lstStyle/>
                    <a:p>
                      <a:pPr marL="288290" algn="ctr"/>
                      <a:r>
                        <a:rPr lang="es-ES" sz="1600" b="0" i="1">
                          <a:solidFill>
                            <a:schemeClr val="tx1"/>
                          </a:solidFill>
                          <a:effectLst/>
                          <a:latin typeface="Arial Narrow" panose="020B0606020202030204" pitchFamily="34" charset="0"/>
                          <a:ea typeface="Calibri" panose="020F0502020204030204" pitchFamily="34" charset="0"/>
                          <a:cs typeface="Arial" panose="020B0604020202020204" pitchFamily="34" charset="0"/>
                        </a:rPr>
                        <a:t>20172164005</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IV</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4.37</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4"/>
                  </a:ext>
                </a:extLst>
              </a:tr>
              <a:tr h="454329">
                <a:tc>
                  <a:txBody>
                    <a:bodyPr/>
                    <a:lstStyle/>
                    <a:p>
                      <a:pPr marL="288290" algn="ctr"/>
                      <a:r>
                        <a:rPr lang="es-ES" sz="1600" b="0" i="1">
                          <a:solidFill>
                            <a:schemeClr val="tx1"/>
                          </a:solidFill>
                          <a:effectLst/>
                          <a:latin typeface="Arial Narrow" panose="020B0606020202030204" pitchFamily="34" charset="0"/>
                          <a:ea typeface="Calibri" panose="020F0502020204030204" pitchFamily="34" charset="0"/>
                          <a:cs typeface="Arial" panose="020B0604020202020204" pitchFamily="34" charset="0"/>
                        </a:rPr>
                        <a:t>20171157257</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Calibri" panose="020F0502020204030204" pitchFamily="34" charset="0"/>
                          <a:cs typeface="Arial" panose="020B0604020202020204" pitchFamily="34" charset="0"/>
                        </a:rPr>
                        <a:t>V</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4.34</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5"/>
                  </a:ext>
                </a:extLst>
              </a:tr>
              <a:tr h="454329">
                <a:tc>
                  <a:txBody>
                    <a:bodyPr/>
                    <a:lstStyle/>
                    <a:p>
                      <a:pPr marL="288290" algn="ctr"/>
                      <a:r>
                        <a:rPr lang="es-ES" sz="1600" b="0" i="1">
                          <a:solidFill>
                            <a:schemeClr val="tx1"/>
                          </a:solidFill>
                          <a:effectLst/>
                          <a:latin typeface="Arial Narrow" panose="020B0606020202030204" pitchFamily="34" charset="0"/>
                          <a:ea typeface="Calibri" panose="020F0502020204030204" pitchFamily="34" charset="0"/>
                          <a:cs typeface="Arial" panose="020B0604020202020204" pitchFamily="34" charset="0"/>
                        </a:rPr>
                        <a:t>20162151479</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Calibri" panose="020F0502020204030204" pitchFamily="34" charset="0"/>
                          <a:cs typeface="Arial" panose="020B0604020202020204" pitchFamily="34" charset="0"/>
                        </a:rPr>
                        <a:t>VI</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4.29</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6"/>
                  </a:ext>
                </a:extLst>
              </a:tr>
              <a:tr h="437502">
                <a:tc>
                  <a:txBody>
                    <a:bodyPr/>
                    <a:lstStyle/>
                    <a:p>
                      <a:pPr marL="288290" algn="ctr"/>
                      <a:r>
                        <a:rPr lang="es-ES" sz="1600" b="0" i="1">
                          <a:solidFill>
                            <a:schemeClr val="tx1"/>
                          </a:solidFill>
                          <a:effectLst/>
                          <a:latin typeface="Arial Narrow" panose="020B0606020202030204" pitchFamily="34" charset="0"/>
                          <a:ea typeface="Calibri" panose="020F0502020204030204" pitchFamily="34" charset="0"/>
                          <a:cs typeface="Arial" panose="020B0604020202020204" pitchFamily="34" charset="0"/>
                        </a:rPr>
                        <a:t>20161144216</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Calibri" panose="020F0502020204030204" pitchFamily="34" charset="0"/>
                          <a:cs typeface="Arial" panose="020B0604020202020204" pitchFamily="34" charset="0"/>
                        </a:rPr>
                        <a:t>VII</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4.2</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7"/>
                  </a:ext>
                </a:extLst>
              </a:tr>
              <a:tr h="471156">
                <a:tc>
                  <a:txBody>
                    <a:bodyPr/>
                    <a:lstStyle/>
                    <a:p>
                      <a:pPr marL="288290" algn="ctr"/>
                      <a:r>
                        <a:rPr lang="es-ES" sz="1600" b="0" i="1">
                          <a:solidFill>
                            <a:schemeClr val="tx1"/>
                          </a:solidFill>
                          <a:effectLst/>
                          <a:latin typeface="Arial Narrow" panose="020B0606020202030204" pitchFamily="34" charset="0"/>
                          <a:ea typeface="Calibri" panose="020F0502020204030204" pitchFamily="34" charset="0"/>
                          <a:cs typeface="Arial" panose="020B0604020202020204" pitchFamily="34" charset="0"/>
                        </a:rPr>
                        <a:t>20152140589</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Calibri" panose="020F0502020204030204" pitchFamily="34" charset="0"/>
                          <a:cs typeface="Arial" panose="020B0604020202020204" pitchFamily="34" charset="0"/>
                        </a:rPr>
                        <a:t>VIII</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4.11</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08"/>
                  </a:ext>
                </a:extLst>
              </a:tr>
              <a:tr h="471156">
                <a:tc>
                  <a:txBody>
                    <a:bodyPr/>
                    <a:lstStyle/>
                    <a:p>
                      <a:pPr marL="288290" algn="ctr"/>
                      <a:r>
                        <a:rPr lang="es-ES" sz="1600" b="0" i="1">
                          <a:solidFill>
                            <a:schemeClr val="tx1"/>
                          </a:solidFill>
                          <a:effectLst/>
                          <a:latin typeface="Arial Narrow" panose="020B0606020202030204" pitchFamily="34" charset="0"/>
                          <a:ea typeface="Calibri" panose="020F0502020204030204" pitchFamily="34" charset="0"/>
                          <a:cs typeface="Arial" panose="020B0604020202020204" pitchFamily="34" charset="0"/>
                        </a:rPr>
                        <a:t>20151133743</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a:solidFill>
                            <a:schemeClr val="tx1"/>
                          </a:solidFill>
                          <a:effectLst/>
                          <a:latin typeface="Arial Narrow" panose="020B0606020202030204" pitchFamily="34" charset="0"/>
                          <a:ea typeface="Calibri" panose="020F0502020204030204" pitchFamily="34" charset="0"/>
                          <a:cs typeface="Arial" panose="020B0604020202020204" pitchFamily="34" charset="0"/>
                        </a:rPr>
                        <a:t>IX</a:t>
                      </a:r>
                      <a:endParaRPr lang="es-CO" sz="160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3.95</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solidFill>
                      <a:srgbClr val="D2F1EF"/>
                    </a:solidFill>
                  </a:tcPr>
                </a:tc>
                <a:extLst>
                  <a:ext uri="{0D108BD9-81ED-4DB2-BD59-A6C34878D82A}">
                    <a16:rowId xmlns:a16="http://schemas.microsoft.com/office/drawing/2014/main" val="10009"/>
                  </a:ext>
                </a:extLst>
              </a:tr>
              <a:tr h="454329">
                <a:tc>
                  <a:txBody>
                    <a:bodyPr/>
                    <a:lstStyle/>
                    <a:p>
                      <a:pPr marL="288290" algn="ctr"/>
                      <a:r>
                        <a:rPr lang="es-ES" sz="1600" b="0" i="1"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20142130035</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X</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ES" sz="1600" b="0" dirty="0">
                          <a:solidFill>
                            <a:schemeClr val="tx1"/>
                          </a:solidFill>
                          <a:effectLst/>
                          <a:latin typeface="Arial Narrow" panose="020B0606020202030204" pitchFamily="34" charset="0"/>
                          <a:ea typeface="Calibri" panose="020F0502020204030204" pitchFamily="34" charset="0"/>
                          <a:cs typeface="Arial" panose="020B0604020202020204" pitchFamily="34" charset="0"/>
                        </a:rPr>
                        <a:t>4.24</a:t>
                      </a:r>
                      <a:endParaRPr lang="es-CO" sz="1600" dirty="0">
                        <a:solidFill>
                          <a:schemeClr val="tx1"/>
                        </a:solidFill>
                        <a:effectLst/>
                        <a:latin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0010"/>
                  </a:ext>
                </a:extLst>
              </a:tr>
            </a:tbl>
          </a:graphicData>
        </a:graphic>
      </p:graphicFrame>
      <p:graphicFrame>
        <p:nvGraphicFramePr>
          <p:cNvPr id="4" name="Objeto 3"/>
          <p:cNvGraphicFramePr>
            <a:graphicFrameLocks noChangeAspect="1"/>
          </p:cNvGraphicFramePr>
          <p:nvPr>
            <p:extLst>
              <p:ext uri="{D42A27DB-BD31-4B8C-83A1-F6EECF244321}">
                <p14:modId xmlns:p14="http://schemas.microsoft.com/office/powerpoint/2010/main" val="1486853424"/>
              </p:ext>
            </p:extLst>
          </p:nvPr>
        </p:nvGraphicFramePr>
        <p:xfrm>
          <a:off x="5462842" y="1890140"/>
          <a:ext cx="6413500" cy="1743075"/>
        </p:xfrm>
        <a:graphic>
          <a:graphicData uri="http://schemas.openxmlformats.org/presentationml/2006/ole">
            <mc:AlternateContent xmlns:mc="http://schemas.openxmlformats.org/markup-compatibility/2006">
              <mc:Choice xmlns:v="urn:schemas-microsoft-com:vml" Requires="v">
                <p:oleObj spid="_x0000_s5173" name="Documento" r:id="rId3" imgW="6448002" imgH="1750996" progId="Word.Document.12">
                  <p:embed/>
                </p:oleObj>
              </mc:Choice>
              <mc:Fallback>
                <p:oleObj name="Documento" r:id="rId3" imgW="6448002" imgH="1750996" progId="Word.Document.12">
                  <p:embed/>
                  <p:pic>
                    <p:nvPicPr>
                      <p:cNvPr id="0" name=""/>
                      <p:cNvPicPr/>
                      <p:nvPr/>
                    </p:nvPicPr>
                    <p:blipFill>
                      <a:blip r:embed="rId4"/>
                      <a:stretch>
                        <a:fillRect/>
                      </a:stretch>
                    </p:blipFill>
                    <p:spPr>
                      <a:xfrm>
                        <a:off x="5462842" y="1890140"/>
                        <a:ext cx="6413500" cy="1743075"/>
                      </a:xfrm>
                      <a:prstGeom prst="rect">
                        <a:avLst/>
                      </a:prstGeom>
                    </p:spPr>
                  </p:pic>
                </p:oleObj>
              </mc:Fallback>
            </mc:AlternateContent>
          </a:graphicData>
        </a:graphic>
      </p:graphicFrame>
      <p:pic>
        <p:nvPicPr>
          <p:cNvPr id="5" name="Imagen 4" descr="67123913_2369178440070282_5733410624352813056_o"/>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5478" y="3633215"/>
            <a:ext cx="3160586" cy="2633599"/>
          </a:xfrm>
          <a:prstGeom prst="rect">
            <a:avLst/>
          </a:prstGeom>
          <a:noFill/>
          <a:ln w="9525">
            <a:solidFill>
              <a:srgbClr val="8D191D"/>
            </a:solidFill>
            <a:miter lim="800000"/>
            <a:headEnd/>
            <a:tailEnd/>
          </a:ln>
        </p:spPr>
      </p:pic>
      <p:pic>
        <p:nvPicPr>
          <p:cNvPr id="6" name="Imagen 5" descr="66754435_2369178423403617_2276759264506675200_o"/>
          <p:cNvPicPr/>
          <p:nvPr/>
        </p:nvPicPr>
        <p:blipFill>
          <a:blip r:embed="rId6" cstate="print">
            <a:extLst>
              <a:ext uri="{28A0092B-C50C-407E-A947-70E740481C1C}">
                <a14:useLocalDpi xmlns:a14="http://schemas.microsoft.com/office/drawing/2010/main" val="0"/>
              </a:ext>
            </a:extLst>
          </a:blip>
          <a:srcRect t="36020"/>
          <a:stretch>
            <a:fillRect/>
          </a:stretch>
        </p:blipFill>
        <p:spPr bwMode="auto">
          <a:xfrm>
            <a:off x="9473184" y="4572062"/>
            <a:ext cx="2661986" cy="2133537"/>
          </a:xfrm>
          <a:prstGeom prst="rect">
            <a:avLst/>
          </a:prstGeom>
          <a:noFill/>
          <a:ln w="9525">
            <a:solidFill>
              <a:srgbClr val="8D191D"/>
            </a:solidFill>
            <a:miter lim="800000"/>
            <a:headEnd/>
            <a:tailEnd/>
          </a:ln>
        </p:spPr>
      </p:pic>
      <p:sp>
        <p:nvSpPr>
          <p:cNvPr id="7" name="CuadroTexto 6"/>
          <p:cNvSpPr txBox="1"/>
          <p:nvPr/>
        </p:nvSpPr>
        <p:spPr>
          <a:xfrm>
            <a:off x="6475286" y="1243584"/>
            <a:ext cx="5401056" cy="369332"/>
          </a:xfrm>
          <a:prstGeom prst="rect">
            <a:avLst/>
          </a:prstGeom>
          <a:noFill/>
        </p:spPr>
        <p:txBody>
          <a:bodyPr wrap="square" rtlCol="0">
            <a:spAutoFit/>
          </a:bodyPr>
          <a:lstStyle/>
          <a:p>
            <a:r>
              <a:rPr lang="es-CO" b="1" dirty="0" smtClean="0">
                <a:ln>
                  <a:solidFill>
                    <a:srgbClr val="8D191D"/>
                  </a:solidFill>
                </a:ln>
                <a:solidFill>
                  <a:srgbClr val="8D191D"/>
                </a:solidFill>
                <a:latin typeface="Arial Narrow" panose="020B0606020202030204" pitchFamily="34" charset="0"/>
              </a:rPr>
              <a:t>MOVILIDAD SALIENTE NACIONAL E INTERNACIONAL</a:t>
            </a:r>
            <a:endParaRPr lang="es-CO" b="1" dirty="0">
              <a:ln>
                <a:solidFill>
                  <a:srgbClr val="8D191D"/>
                </a:solidFill>
              </a:ln>
              <a:solidFill>
                <a:srgbClr val="8D191D"/>
              </a:solidFill>
              <a:latin typeface="Arial Narrow" panose="020B0606020202030204" pitchFamily="34" charset="0"/>
            </a:endParaRPr>
          </a:p>
        </p:txBody>
      </p:sp>
    </p:spTree>
    <p:extLst>
      <p:ext uri="{BB962C8B-B14F-4D97-AF65-F5344CB8AC3E}">
        <p14:creationId xmlns:p14="http://schemas.microsoft.com/office/powerpoint/2010/main" val="4048327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4201614408"/>
              </p:ext>
            </p:extLst>
          </p:nvPr>
        </p:nvGraphicFramePr>
        <p:xfrm>
          <a:off x="304800" y="1251729"/>
          <a:ext cx="11740896" cy="5508992"/>
        </p:xfrm>
        <a:graphic>
          <a:graphicData uri="http://schemas.openxmlformats.org/drawingml/2006/table">
            <a:tbl>
              <a:tblPr firstRow="1" firstCol="1" bandRow="1"/>
              <a:tblGrid>
                <a:gridCol w="7057607">
                  <a:extLst>
                    <a:ext uri="{9D8B030D-6E8A-4147-A177-3AD203B41FA5}">
                      <a16:colId xmlns:a16="http://schemas.microsoft.com/office/drawing/2014/main" val="20000"/>
                    </a:ext>
                  </a:extLst>
                </a:gridCol>
                <a:gridCol w="1705104">
                  <a:extLst>
                    <a:ext uri="{9D8B030D-6E8A-4147-A177-3AD203B41FA5}">
                      <a16:colId xmlns:a16="http://schemas.microsoft.com/office/drawing/2014/main" val="20001"/>
                    </a:ext>
                  </a:extLst>
                </a:gridCol>
                <a:gridCol w="1333588">
                  <a:extLst>
                    <a:ext uri="{9D8B030D-6E8A-4147-A177-3AD203B41FA5}">
                      <a16:colId xmlns:a16="http://schemas.microsoft.com/office/drawing/2014/main" val="20002"/>
                    </a:ext>
                  </a:extLst>
                </a:gridCol>
                <a:gridCol w="1644597">
                  <a:extLst>
                    <a:ext uri="{9D8B030D-6E8A-4147-A177-3AD203B41FA5}">
                      <a16:colId xmlns:a16="http://schemas.microsoft.com/office/drawing/2014/main" val="20003"/>
                    </a:ext>
                  </a:extLst>
                </a:gridCol>
              </a:tblGrid>
              <a:tr h="0">
                <a:tc gridSpan="4">
                  <a:txBody>
                    <a:bodyPr/>
                    <a:lstStyle/>
                    <a:p>
                      <a:pPr marL="288290" algn="ctr"/>
                      <a:r>
                        <a:rPr lang="es-CO" sz="1400" b="1" i="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GRADUADOS</a:t>
                      </a:r>
                      <a:endParaRPr lang="es-CO" sz="1400" b="1"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w="12700" cap="flat" cmpd="sng" algn="ctr">
                      <a:solidFill>
                        <a:srgbClr val="34ABA2"/>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209620">
                <a:tc>
                  <a:txBody>
                    <a:bodyPr/>
                    <a:lstStyle/>
                    <a:p>
                      <a:pPr marL="288290" algn="ctr"/>
                      <a:r>
                        <a:rPr lang="es-CO" sz="1400" b="1" i="1"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OFERTA ACADEMICA</a:t>
                      </a:r>
                      <a:endParaRPr lang="es-CO" sz="1400" b="1" dirty="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w="12700" cap="flat" cmpd="sng" algn="ctr">
                      <a:solidFill>
                        <a:srgbClr val="34ABA2"/>
                      </a:solidFill>
                      <a:prstDash val="solid"/>
                      <a:round/>
                      <a:headEnd type="none" w="med" len="med"/>
                      <a:tailEnd type="none" w="med" len="med"/>
                    </a:lnT>
                    <a:lnB>
                      <a:noFill/>
                    </a:lnB>
                    <a:solidFill>
                      <a:srgbClr val="FFFFFF"/>
                    </a:solidFill>
                  </a:tcPr>
                </a:tc>
                <a:tc>
                  <a:txBody>
                    <a:bodyPr/>
                    <a:lstStyle/>
                    <a:p>
                      <a:pPr marL="288290" algn="ctr"/>
                      <a:r>
                        <a:rPr lang="es-CO" sz="1400" b="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2017</a:t>
                      </a:r>
                      <a:endParaRPr lang="es-CO" sz="1400" b="1">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CO" sz="1400" b="1">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2018</a:t>
                      </a:r>
                      <a:endParaRPr lang="es-CO" sz="1400" b="1">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tc>
                  <a:txBody>
                    <a:bodyPr/>
                    <a:lstStyle/>
                    <a:p>
                      <a:pPr marL="288290" algn="ctr"/>
                      <a:r>
                        <a:rPr lang="es-CO" sz="1400" b="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2019</a:t>
                      </a:r>
                      <a:endParaRPr lang="es-CO" sz="1400" b="1"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w="12700" cap="flat" cmpd="sng" algn="ctr">
                      <a:solidFill>
                        <a:srgbClr val="34ABA2"/>
                      </a:solidFill>
                      <a:prstDash val="solid"/>
                      <a:round/>
                      <a:headEnd type="none" w="med" len="med"/>
                      <a:tailEnd type="none" w="med" len="med"/>
                    </a:lnT>
                    <a:lnB>
                      <a:noFill/>
                    </a:lnB>
                    <a:solidFill>
                      <a:srgbClr val="D2F1EF"/>
                    </a:solidFill>
                  </a:tcPr>
                </a:tc>
                <a:extLst>
                  <a:ext uri="{0D108BD9-81ED-4DB2-BD59-A6C34878D82A}">
                    <a16:rowId xmlns:a16="http://schemas.microsoft.com/office/drawing/2014/main" val="10001"/>
                  </a:ext>
                </a:extLst>
              </a:tr>
              <a:tr h="209620">
                <a:tc gridSpan="4">
                  <a:txBody>
                    <a:bodyPr/>
                    <a:lstStyle/>
                    <a:p>
                      <a:pPr marL="288290" algn="ctr"/>
                      <a:r>
                        <a:rPr lang="es-CO" sz="1400" b="1" i="1"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MEDICINA</a:t>
                      </a:r>
                      <a:endParaRPr lang="es-CO" sz="1400" b="1"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2"/>
                  </a:ext>
                </a:extLst>
              </a:tr>
              <a:tr h="209620">
                <a:tc>
                  <a:txBody>
                    <a:bodyPr/>
                    <a:lstStyle/>
                    <a:p>
                      <a:pPr marL="288290" algn="r"/>
                      <a:r>
                        <a:rPr lang="es-CO" sz="1400" b="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MEDICINA</a:t>
                      </a:r>
                      <a:endParaRPr lang="es-CO" sz="1400" dirty="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62</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69</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64</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extLst>
                  <a:ext uri="{0D108BD9-81ED-4DB2-BD59-A6C34878D82A}">
                    <a16:rowId xmlns:a16="http://schemas.microsoft.com/office/drawing/2014/main" val="10003"/>
                  </a:ext>
                </a:extLst>
              </a:tr>
              <a:tr h="342961">
                <a:tc>
                  <a:txBody>
                    <a:bodyPr/>
                    <a:lstStyle/>
                    <a:p>
                      <a:pPr marL="288290" algn="r"/>
                      <a:r>
                        <a:rPr lang="es-CO" sz="1400" b="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ESPECIALIZACIÓN EN MEDICINA CRÍTICA Y CUIDADO INTENSIVO</a:t>
                      </a:r>
                      <a:endParaRPr lang="es-CO" sz="1400" dirty="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extLst>
                  <a:ext uri="{0D108BD9-81ED-4DB2-BD59-A6C34878D82A}">
                    <a16:rowId xmlns:a16="http://schemas.microsoft.com/office/drawing/2014/main" val="10004"/>
                  </a:ext>
                </a:extLst>
              </a:tr>
              <a:tr h="209620">
                <a:tc>
                  <a:txBody>
                    <a:bodyPr/>
                    <a:lstStyle/>
                    <a:p>
                      <a:pPr marL="288290" algn="r"/>
                      <a:r>
                        <a:rPr lang="es-CO" sz="1400" b="0" i="1"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ESPECIALIZACIÓN EN ANESTESIOLOGÍA Y REANIMACIÓN</a:t>
                      </a:r>
                      <a:endParaRPr lang="es-CO" sz="1400" dirty="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extLst>
                  <a:ext uri="{0D108BD9-81ED-4DB2-BD59-A6C34878D82A}">
                    <a16:rowId xmlns:a16="http://schemas.microsoft.com/office/drawing/2014/main" val="10005"/>
                  </a:ext>
                </a:extLst>
              </a:tr>
              <a:tr h="209620">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ESPECIALIZACIÓN EN CIRUGÍA GENERAL</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1</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extLst>
                  <a:ext uri="{0D108BD9-81ED-4DB2-BD59-A6C34878D82A}">
                    <a16:rowId xmlns:a16="http://schemas.microsoft.com/office/drawing/2014/main" val="10006"/>
                  </a:ext>
                </a:extLst>
              </a:tr>
              <a:tr h="209620">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ESPECIALIZACIÓN EN MEDICINA INTERNA</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extLst>
                  <a:ext uri="{0D108BD9-81ED-4DB2-BD59-A6C34878D82A}">
                    <a16:rowId xmlns:a16="http://schemas.microsoft.com/office/drawing/2014/main" val="10007"/>
                  </a:ext>
                </a:extLst>
              </a:tr>
              <a:tr h="209620">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ESPECIALIZACIÓN EN PEDIATRÍA</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6</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6</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6</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extLst>
                  <a:ext uri="{0D108BD9-81ED-4DB2-BD59-A6C34878D82A}">
                    <a16:rowId xmlns:a16="http://schemas.microsoft.com/office/drawing/2014/main" val="10008"/>
                  </a:ext>
                </a:extLst>
              </a:tr>
              <a:tr h="209620">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ESPECIALIZACIÓN GINECOLOGÍA Y OBSTETRICIA</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3</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extLst>
                  <a:ext uri="{0D108BD9-81ED-4DB2-BD59-A6C34878D82A}">
                    <a16:rowId xmlns:a16="http://schemas.microsoft.com/office/drawing/2014/main" val="10009"/>
                  </a:ext>
                </a:extLst>
              </a:tr>
              <a:tr h="209620">
                <a:tc gridSpan="4">
                  <a:txBody>
                    <a:bodyPr/>
                    <a:lstStyle/>
                    <a:p>
                      <a:pPr marL="288290" algn="ctr"/>
                      <a:r>
                        <a:rPr lang="es-CO" sz="14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ENFERMERIA</a:t>
                      </a:r>
                      <a:endParaRPr lang="es-CO" sz="1400" b="1"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10"/>
                  </a:ext>
                </a:extLst>
              </a:tr>
              <a:tr h="209620">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ENFERMERÍA</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54</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36</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56</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extLst>
                  <a:ext uri="{0D108BD9-81ED-4DB2-BD59-A6C34878D82A}">
                    <a16:rowId xmlns:a16="http://schemas.microsoft.com/office/drawing/2014/main" val="10011"/>
                  </a:ext>
                </a:extLst>
              </a:tr>
              <a:tr h="342961">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ESPECIALIZACIÓN EN ENFERMERÍA NEFROLÓGICA Y UROLÓGICA</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1</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extLst>
                  <a:ext uri="{0D108BD9-81ED-4DB2-BD59-A6C34878D82A}">
                    <a16:rowId xmlns:a16="http://schemas.microsoft.com/office/drawing/2014/main" val="10012"/>
                  </a:ext>
                </a:extLst>
              </a:tr>
              <a:tr h="209620">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ESPECIALIZACIÓN EN ENFERMERÍA EN CUIDADO CRÍTICO </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2</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extLst>
                  <a:ext uri="{0D108BD9-81ED-4DB2-BD59-A6C34878D82A}">
                    <a16:rowId xmlns:a16="http://schemas.microsoft.com/office/drawing/2014/main" val="10013"/>
                  </a:ext>
                </a:extLst>
              </a:tr>
              <a:tr h="209620">
                <a:tc gridSpan="4">
                  <a:txBody>
                    <a:bodyPr/>
                    <a:lstStyle/>
                    <a:p>
                      <a:pPr marL="288290" algn="ctr"/>
                      <a:r>
                        <a:rPr lang="es-CO" sz="1400"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CONVENIO CON LA UTADEO</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14"/>
                  </a:ext>
                </a:extLst>
              </a:tr>
              <a:tr h="514441">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 EN GESTIÓN DE LA SEGURIDAD Y LA SALUD EN EL TRABAJO – EN CONVENIO CON LA UNIV. JORGE TADEO LOZANO</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58</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29</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48</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extLst>
                  <a:ext uri="{0D108BD9-81ED-4DB2-BD59-A6C34878D82A}">
                    <a16:rowId xmlns:a16="http://schemas.microsoft.com/office/drawing/2014/main" val="10015"/>
                  </a:ext>
                </a:extLst>
              </a:tr>
              <a:tr h="468149">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 EN GERENCIA Y AUDITORÍA DE LA CALIDAD DE LA SALUD - EN CONVENIO CON LA UNIV. JORGE TADEO LOZANO</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31</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25</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37</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extLst>
                  <a:ext uri="{0D108BD9-81ED-4DB2-BD59-A6C34878D82A}">
                    <a16:rowId xmlns:a16="http://schemas.microsoft.com/office/drawing/2014/main" val="10016"/>
                  </a:ext>
                </a:extLst>
              </a:tr>
              <a:tr h="209620">
                <a:tc gridSpan="4">
                  <a:txBody>
                    <a:bodyPr/>
                    <a:lstStyle/>
                    <a:p>
                      <a:pPr marL="288290" algn="ctr"/>
                      <a:r>
                        <a:rPr lang="es-CO" sz="14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EPIDEMIOLOGIA</a:t>
                      </a:r>
                      <a:endParaRPr lang="es-CO" sz="1400" b="1"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17"/>
                  </a:ext>
                </a:extLst>
              </a:tr>
              <a:tr h="209620">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MAESTRIA EN EPIDEMIOLOGÍA</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 </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7</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6</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tcPr>
                </a:tc>
                <a:extLst>
                  <a:ext uri="{0D108BD9-81ED-4DB2-BD59-A6C34878D82A}">
                    <a16:rowId xmlns:a16="http://schemas.microsoft.com/office/drawing/2014/main" val="10018"/>
                  </a:ext>
                </a:extLst>
              </a:tr>
              <a:tr h="209620">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ESPECIALIZACIÓN EN EPIDEMIOLOGÍA</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40</a:t>
                      </a:r>
                      <a:endParaRPr lang="es-CO" sz="140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36</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9</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extLst>
                  <a:ext uri="{0D108BD9-81ED-4DB2-BD59-A6C34878D82A}">
                    <a16:rowId xmlns:a16="http://schemas.microsoft.com/office/drawing/2014/main" val="10019"/>
                  </a:ext>
                </a:extLst>
              </a:tr>
              <a:tr h="209620">
                <a:tc gridSpan="4">
                  <a:txBody>
                    <a:bodyPr/>
                    <a:lstStyle/>
                    <a:p>
                      <a:pPr marL="288290" algn="ctr"/>
                      <a:r>
                        <a:rPr lang="es-CO" sz="1400" b="1" i="1"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DOCTORADO EN CIENCIAS DE LA SALUD</a:t>
                      </a:r>
                      <a:endParaRPr lang="es-CO" sz="1400" b="1"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20"/>
                  </a:ext>
                </a:extLst>
              </a:tr>
              <a:tr h="209620">
                <a:tc>
                  <a:txBody>
                    <a:bodyPr/>
                    <a:lstStyle/>
                    <a:p>
                      <a:pPr marL="288290" algn="r"/>
                      <a:r>
                        <a:rPr lang="es-CO" sz="1400" b="0" i="1">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DOCTORADO EN CIENCIAS DE LA SALUD</a:t>
                      </a:r>
                      <a:endParaRPr lang="es-CO" sz="1400">
                        <a:solidFill>
                          <a:srgbClr val="278079"/>
                        </a:solidFill>
                        <a:effectLst/>
                        <a:latin typeface="Calibri" panose="020F0502020204030204" pitchFamily="34" charset="0"/>
                        <a:cs typeface="Times New Roman" panose="02020603050405020304" pitchFamily="18" charset="0"/>
                      </a:endParaRPr>
                    </a:p>
                  </a:txBody>
                  <a:tcPr marL="66668" marR="66668" marT="0" marB="0">
                    <a:lnL>
                      <a:noFill/>
                    </a:lnL>
                    <a:lnR w="12700" cap="flat" cmpd="sng" algn="ctr">
                      <a:solidFill>
                        <a:srgbClr val="34ABA2"/>
                      </a:solidFill>
                      <a:prstDash val="solid"/>
                      <a:round/>
                      <a:headEnd type="none" w="med" len="med"/>
                      <a:tailEnd type="none" w="med" len="med"/>
                    </a:lnR>
                    <a:lnT>
                      <a:noFill/>
                    </a:lnT>
                    <a:lnB>
                      <a:noFill/>
                    </a:lnB>
                    <a:solidFill>
                      <a:srgbClr val="FFFFF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w="12700" cap="flat" cmpd="sng" algn="ctr">
                      <a:solidFill>
                        <a:srgbClr val="34ABA2"/>
                      </a:solidFill>
                      <a:prstDash val="solid"/>
                      <a:round/>
                      <a:headEnd type="none" w="med" len="med"/>
                      <a:tailEnd type="none" w="med" len="med"/>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Arial" panose="020B060402020202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tc>
                  <a:txBody>
                    <a:bodyPr/>
                    <a:lstStyle/>
                    <a:p>
                      <a:pPr marL="288290" algn="ctr"/>
                      <a:r>
                        <a:rPr lang="es-CO" sz="1400" b="0" dirty="0">
                          <a:solidFill>
                            <a:schemeClr val="tx1"/>
                          </a:solidFill>
                          <a:effectLst/>
                          <a:latin typeface="Arial Narrow" panose="020B0606020202030204" pitchFamily="34" charset="0"/>
                          <a:ea typeface="Times New Roman" panose="02020603050405020304" pitchFamily="18" charset="0"/>
                          <a:cs typeface="Calibri" panose="020F0502020204030204" pitchFamily="34" charset="0"/>
                        </a:rPr>
                        <a:t>0</a:t>
                      </a:r>
                      <a:endParaRPr lang="es-CO" sz="1400" dirty="0">
                        <a:solidFill>
                          <a:schemeClr val="tx1"/>
                        </a:solidFill>
                        <a:effectLst/>
                        <a:latin typeface="Calibri" panose="020F0502020204030204" pitchFamily="34" charset="0"/>
                        <a:cs typeface="Times New Roman" panose="02020603050405020304" pitchFamily="18" charset="0"/>
                      </a:endParaRPr>
                    </a:p>
                  </a:txBody>
                  <a:tcPr marL="66668" marR="66668" marT="0" marB="0">
                    <a:lnL>
                      <a:noFill/>
                    </a:lnL>
                    <a:lnR>
                      <a:noFill/>
                    </a:lnR>
                    <a:lnT>
                      <a:noFill/>
                    </a:lnT>
                    <a:lnB>
                      <a:noFill/>
                    </a:lnB>
                    <a:solidFill>
                      <a:srgbClr val="D2F1EF"/>
                    </a:solid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53331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400800" y="304800"/>
            <a:ext cx="5693664" cy="584775"/>
          </a:xfrm>
          <a:prstGeom prst="rect">
            <a:avLst/>
          </a:prstGeom>
          <a:noFill/>
        </p:spPr>
        <p:txBody>
          <a:bodyPr wrap="square" rtlCol="0">
            <a:spAutoFit/>
          </a:bodyPr>
          <a:lstStyle/>
          <a:p>
            <a:r>
              <a:rPr lang="es-CO" sz="3200" b="1" dirty="0" smtClean="0">
                <a:ln>
                  <a:solidFill>
                    <a:srgbClr val="D8CEA3"/>
                  </a:solidFill>
                </a:ln>
                <a:solidFill>
                  <a:srgbClr val="D8CEA3"/>
                </a:solidFill>
                <a:latin typeface="Arial Narrow" panose="020B0606020202030204" pitchFamily="34" charset="0"/>
              </a:rPr>
              <a:t>SUBSISTEMA DE INVESTIGACIÓN</a:t>
            </a:r>
            <a:endParaRPr lang="es-CO" sz="3200" b="1" dirty="0">
              <a:ln>
                <a:solidFill>
                  <a:srgbClr val="D8CEA3"/>
                </a:solidFill>
              </a:ln>
              <a:solidFill>
                <a:srgbClr val="D8CEA3"/>
              </a:solidFill>
              <a:latin typeface="Arial Narrow" panose="020B0606020202030204" pitchFamily="34" charset="0"/>
            </a:endParaRPr>
          </a:p>
        </p:txBody>
      </p:sp>
      <p:sp>
        <p:nvSpPr>
          <p:cNvPr id="3" name="CuadroTexto 2"/>
          <p:cNvSpPr txBox="1"/>
          <p:nvPr/>
        </p:nvSpPr>
        <p:spPr>
          <a:xfrm>
            <a:off x="414528" y="1280160"/>
            <a:ext cx="5986272" cy="400110"/>
          </a:xfrm>
          <a:prstGeom prst="rect">
            <a:avLst/>
          </a:prstGeom>
          <a:noFill/>
        </p:spPr>
        <p:txBody>
          <a:bodyPr wrap="square" rtlCol="0">
            <a:spAutoFit/>
          </a:bodyPr>
          <a:lstStyle/>
          <a:p>
            <a:pPr algn="ctr"/>
            <a:r>
              <a:rPr lang="es-ES" sz="2000" b="1" dirty="0">
                <a:ln>
                  <a:solidFill>
                    <a:srgbClr val="8D191D"/>
                  </a:solidFill>
                </a:ln>
                <a:solidFill>
                  <a:srgbClr val="8D191D"/>
                </a:solidFill>
                <a:latin typeface="Arial Narrow" panose="020B0606020202030204" pitchFamily="34" charset="0"/>
              </a:rPr>
              <a:t>CATEGORIZACIÓN DE GRUPOS </a:t>
            </a:r>
            <a:r>
              <a:rPr lang="es-ES" sz="2000" b="1" dirty="0" smtClean="0">
                <a:ln>
                  <a:solidFill>
                    <a:srgbClr val="8D191D"/>
                  </a:solidFill>
                </a:ln>
                <a:solidFill>
                  <a:srgbClr val="8D191D"/>
                </a:solidFill>
                <a:latin typeface="Arial Narrow" panose="020B0606020202030204" pitchFamily="34" charset="0"/>
              </a:rPr>
              <a:t>DE INVESTIGACIÓN</a:t>
            </a:r>
            <a:endParaRPr lang="es-CO" sz="2000" b="1" dirty="0">
              <a:ln>
                <a:solidFill>
                  <a:srgbClr val="8D191D"/>
                </a:solidFill>
              </a:ln>
              <a:solidFill>
                <a:srgbClr val="8D191D"/>
              </a:solidFill>
              <a:latin typeface="Arial Narrow" panose="020B0606020202030204" pitchFamily="34" charset="0"/>
            </a:endParaRPr>
          </a:p>
        </p:txBody>
      </p:sp>
      <p:pic>
        <p:nvPicPr>
          <p:cNvPr id="4" name="Imagen 3"/>
          <p:cNvPicPr/>
          <p:nvPr/>
        </p:nvPicPr>
        <p:blipFill>
          <a:blip r:embed="rId2">
            <a:extLst>
              <a:ext uri="{28A0092B-C50C-407E-A947-70E740481C1C}">
                <a14:useLocalDpi xmlns:a14="http://schemas.microsoft.com/office/drawing/2010/main" val="0"/>
              </a:ext>
            </a:extLst>
          </a:blip>
          <a:srcRect t="2655"/>
          <a:stretch>
            <a:fillRect/>
          </a:stretch>
        </p:blipFill>
        <p:spPr bwMode="auto">
          <a:xfrm>
            <a:off x="6400800" y="1280160"/>
            <a:ext cx="5401056" cy="5092684"/>
          </a:xfrm>
          <a:prstGeom prst="rect">
            <a:avLst/>
          </a:prstGeom>
          <a:noFill/>
          <a:ln>
            <a:noFill/>
          </a:ln>
        </p:spPr>
      </p:pic>
      <p:sp>
        <p:nvSpPr>
          <p:cNvPr id="5" name="CuadroTexto 4"/>
          <p:cNvSpPr txBox="1"/>
          <p:nvPr/>
        </p:nvSpPr>
        <p:spPr>
          <a:xfrm>
            <a:off x="414528" y="1649492"/>
            <a:ext cx="5803392" cy="5293757"/>
          </a:xfrm>
          <a:prstGeom prst="rect">
            <a:avLst/>
          </a:prstGeom>
          <a:noFill/>
        </p:spPr>
        <p:txBody>
          <a:bodyPr wrap="square" rtlCol="0">
            <a:spAutoFit/>
          </a:bodyPr>
          <a:lstStyle/>
          <a:p>
            <a:r>
              <a:rPr lang="es-MX" sz="2000" dirty="0">
                <a:latin typeface="Arial Narrow" panose="020B0606020202030204" pitchFamily="34" charset="0"/>
              </a:rPr>
              <a:t>La dinámica desarrollada durante el proceso de la convocatoria 833 de 2018 presento los siguientes resultados en relación a los Grupos de Investigación:</a:t>
            </a:r>
            <a:endParaRPr lang="es-CO" sz="2000" dirty="0">
              <a:latin typeface="Arial Narrow" panose="020B0606020202030204" pitchFamily="34" charset="0"/>
            </a:endParaRPr>
          </a:p>
          <a:p>
            <a:r>
              <a:rPr lang="es-MX" sz="2000" dirty="0">
                <a:latin typeface="Arial Narrow" panose="020B0606020202030204" pitchFamily="34" charset="0"/>
              </a:rPr>
              <a:t> </a:t>
            </a:r>
            <a:endParaRPr lang="es-CO" sz="2000" dirty="0" smtClean="0">
              <a:latin typeface="Arial Narrow" panose="020B0606020202030204" pitchFamily="34" charset="0"/>
            </a:endParaRPr>
          </a:p>
          <a:p>
            <a:pPr marL="285750" lvl="0" indent="-285750">
              <a:buBlip>
                <a:blip r:embed="rId3"/>
              </a:buBlip>
            </a:pPr>
            <a:r>
              <a:rPr lang="es-MX" sz="2000" dirty="0" smtClean="0">
                <a:latin typeface="Arial Narrow" panose="020B0606020202030204" pitchFamily="34" charset="0"/>
              </a:rPr>
              <a:t>El 100% de los grupos que aplicaron en la convocatoria lograron su reconocimiento y categorización dentro del </a:t>
            </a:r>
            <a:r>
              <a:rPr lang="es-MX" sz="2000" dirty="0" err="1" smtClean="0">
                <a:latin typeface="Arial Narrow" panose="020B0606020202030204" pitchFamily="34" charset="0"/>
              </a:rPr>
              <a:t>SNCTeI</a:t>
            </a:r>
            <a:r>
              <a:rPr lang="es-MX" sz="2000" dirty="0" smtClean="0">
                <a:latin typeface="Arial Narrow" panose="020B0606020202030204" pitchFamily="34" charset="0"/>
              </a:rPr>
              <a:t>.</a:t>
            </a:r>
            <a:endParaRPr lang="es-CO" sz="2000" dirty="0" smtClean="0">
              <a:latin typeface="Arial Narrow" panose="020B0606020202030204" pitchFamily="34" charset="0"/>
            </a:endParaRPr>
          </a:p>
          <a:p>
            <a:pPr marL="285750" lvl="0" indent="-285750">
              <a:buBlip>
                <a:blip r:embed="rId3"/>
              </a:buBlip>
            </a:pPr>
            <a:r>
              <a:rPr lang="es-MX" sz="2000" dirty="0" smtClean="0">
                <a:latin typeface="Arial Narrow" panose="020B0606020202030204" pitchFamily="34" charset="0"/>
              </a:rPr>
              <a:t>Se </a:t>
            </a:r>
            <a:r>
              <a:rPr lang="es-MX" sz="2000" dirty="0">
                <a:latin typeface="Arial Narrow" panose="020B0606020202030204" pitchFamily="34" charset="0"/>
              </a:rPr>
              <a:t>evidencia una mejora significativa dentro del proceso de categorización en el 40% en los grupos de investigación de la Facultad que aplicaron en la convocatoria.</a:t>
            </a:r>
            <a:endParaRPr lang="es-CO" sz="2000" dirty="0">
              <a:latin typeface="Arial Narrow" panose="020B0606020202030204" pitchFamily="34" charset="0"/>
            </a:endParaRPr>
          </a:p>
          <a:p>
            <a:pPr marL="285750" lvl="0" indent="-285750">
              <a:buBlip>
                <a:blip r:embed="rId3"/>
              </a:buBlip>
            </a:pPr>
            <a:r>
              <a:rPr lang="es-MX" sz="2000" dirty="0">
                <a:latin typeface="Arial Narrow" panose="020B0606020202030204" pitchFamily="34" charset="0"/>
              </a:rPr>
              <a:t>El 40% de los grupos categorizados se encuentran en el nivel TOP (Categoría A1).</a:t>
            </a:r>
            <a:endParaRPr lang="es-CO" sz="2000" dirty="0">
              <a:latin typeface="Arial Narrow" panose="020B0606020202030204" pitchFamily="34" charset="0"/>
            </a:endParaRPr>
          </a:p>
          <a:p>
            <a:pPr marL="285750" lvl="0" indent="-285750">
              <a:buBlip>
                <a:blip r:embed="rId3"/>
              </a:buBlip>
            </a:pPr>
            <a:r>
              <a:rPr lang="es-MX" sz="2000" dirty="0">
                <a:latin typeface="Arial Narrow" panose="020B0606020202030204" pitchFamily="34" charset="0"/>
              </a:rPr>
              <a:t>El 20% de los grupos lograron categorizarse en A.</a:t>
            </a:r>
            <a:endParaRPr lang="es-CO" sz="2000" dirty="0">
              <a:latin typeface="Arial Narrow" panose="020B0606020202030204" pitchFamily="34" charset="0"/>
            </a:endParaRPr>
          </a:p>
          <a:p>
            <a:pPr marL="285750" lvl="0" indent="-285750">
              <a:buBlip>
                <a:blip r:embed="rId3"/>
              </a:buBlip>
            </a:pPr>
            <a:r>
              <a:rPr lang="es-MX" sz="2000" dirty="0">
                <a:latin typeface="Arial Narrow" panose="020B0606020202030204" pitchFamily="34" charset="0"/>
              </a:rPr>
              <a:t>El 10% de los grupos se categorizaron en B</a:t>
            </a:r>
            <a:endParaRPr lang="es-CO" sz="2000" dirty="0">
              <a:latin typeface="Arial Narrow" panose="020B0606020202030204" pitchFamily="34" charset="0"/>
            </a:endParaRPr>
          </a:p>
          <a:p>
            <a:pPr marL="285750" lvl="0" indent="-285750">
              <a:buBlip>
                <a:blip r:embed="rId3"/>
              </a:buBlip>
            </a:pPr>
            <a:r>
              <a:rPr lang="es-MX" sz="2000" dirty="0">
                <a:latin typeface="Arial Narrow" panose="020B0606020202030204" pitchFamily="34" charset="0"/>
              </a:rPr>
              <a:t>El 40% de los grupos lograron su categorización en C.</a:t>
            </a:r>
            <a:endParaRPr lang="es-CO" sz="2000" dirty="0">
              <a:latin typeface="Arial Narrow" panose="020B0606020202030204" pitchFamily="34" charset="0"/>
            </a:endParaRPr>
          </a:p>
          <a:p>
            <a:endParaRPr lang="es-CO" dirty="0"/>
          </a:p>
        </p:txBody>
      </p:sp>
    </p:spTree>
    <p:extLst>
      <p:ext uri="{BB962C8B-B14F-4D97-AF65-F5344CB8AC3E}">
        <p14:creationId xmlns:p14="http://schemas.microsoft.com/office/powerpoint/2010/main" val="31580801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9">
    <a:dk1>
      <a:srgbClr val="0F0D29"/>
    </a:dk1>
    <a:lt1>
      <a:srgbClr val="FFFFFF"/>
    </a:lt1>
    <a:dk2>
      <a:srgbClr val="082A75"/>
    </a:dk2>
    <a:lt2>
      <a:srgbClr val="E7E6E6"/>
    </a:lt2>
    <a:accent1>
      <a:srgbClr val="024F75"/>
    </a:accent1>
    <a:accent2>
      <a:srgbClr val="3592CF"/>
    </a:accent2>
    <a:accent3>
      <a:srgbClr val="34ABA2"/>
    </a:accent3>
    <a:accent4>
      <a:srgbClr val="66B2CA"/>
    </a:accent4>
    <a:accent5>
      <a:srgbClr val="C1D9CB"/>
    </a:accent5>
    <a:accent6>
      <a:srgbClr val="34ABA2"/>
    </a:accent6>
    <a:hlink>
      <a:srgbClr val="3592CF"/>
    </a:hlink>
    <a:folHlink>
      <a:srgbClr val="3592CF"/>
    </a:folHlink>
  </a:clrScheme>
  <a:fontScheme name="Custom 20">
    <a:majorFont>
      <a:latin typeface="Arial"/>
      <a:ea typeface=""/>
      <a:cs typeface=""/>
    </a:majorFont>
    <a:minorFont>
      <a:latin typeface="Calibri"/>
      <a:ea typeface=""/>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Override>
</file>

<file path=ppt/theme/themeOverride2.xml><?xml version="1.0" encoding="utf-8"?>
<a:themeOverride xmlns:a="http://schemas.openxmlformats.org/drawingml/2006/main">
  <a:clrScheme name="Custom 29">
    <a:dk1>
      <a:srgbClr val="0F0D29"/>
    </a:dk1>
    <a:lt1>
      <a:srgbClr val="FFFFFF"/>
    </a:lt1>
    <a:dk2>
      <a:srgbClr val="082A75"/>
    </a:dk2>
    <a:lt2>
      <a:srgbClr val="E7E6E6"/>
    </a:lt2>
    <a:accent1>
      <a:srgbClr val="024F75"/>
    </a:accent1>
    <a:accent2>
      <a:srgbClr val="3592CF"/>
    </a:accent2>
    <a:accent3>
      <a:srgbClr val="34ABA2"/>
    </a:accent3>
    <a:accent4>
      <a:srgbClr val="66B2CA"/>
    </a:accent4>
    <a:accent5>
      <a:srgbClr val="C1D9CB"/>
    </a:accent5>
    <a:accent6>
      <a:srgbClr val="34ABA2"/>
    </a:accent6>
    <a:hlink>
      <a:srgbClr val="3592CF"/>
    </a:hlink>
    <a:folHlink>
      <a:srgbClr val="3592CF"/>
    </a:folHlink>
  </a:clrScheme>
  <a:fontScheme name="Custom 20">
    <a:majorFont>
      <a:latin typeface="Arial"/>
      <a:ea typeface=""/>
      <a:cs typeface=""/>
    </a:majorFont>
    <a:minorFont>
      <a:latin typeface="Calibri"/>
      <a:ea typeface=""/>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Override>
</file>

<file path=docProps/app.xml><?xml version="1.0" encoding="utf-8"?>
<Properties xmlns="http://schemas.openxmlformats.org/officeDocument/2006/extended-properties" xmlns:vt="http://schemas.openxmlformats.org/officeDocument/2006/docPropsVTypes">
  <TotalTime>1142</TotalTime>
  <Words>2700</Words>
  <Application>Microsoft Office PowerPoint</Application>
  <PresentationFormat>Panorámica</PresentationFormat>
  <Paragraphs>869</Paragraphs>
  <Slides>24</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24</vt:i4>
      </vt:variant>
    </vt:vector>
  </HeadingPairs>
  <TitlesOfParts>
    <vt:vector size="32" baseType="lpstr">
      <vt:lpstr>Arial</vt:lpstr>
      <vt:lpstr>Arial Narrow</vt:lpstr>
      <vt:lpstr>Calibri</vt:lpstr>
      <vt:lpstr>Calibri Light</vt:lpstr>
      <vt:lpstr>MS Mincho</vt:lpstr>
      <vt:lpstr>Times New Roman</vt:lpstr>
      <vt:lpstr>Tema de Office</vt:lpstr>
      <vt:lpstr>Documento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Universidad Surcolombiana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Oficina de Comunicaciones</dc:creator>
  <cp:lastModifiedBy>Windows User</cp:lastModifiedBy>
  <cp:revision>74</cp:revision>
  <dcterms:created xsi:type="dcterms:W3CDTF">2020-02-04T16:17:22Z</dcterms:created>
  <dcterms:modified xsi:type="dcterms:W3CDTF">2020-07-16T20:36:50Z</dcterms:modified>
</cp:coreProperties>
</file>