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78" r:id="rId3"/>
    <p:sldId id="279" r:id="rId4"/>
    <p:sldId id="280" r:id="rId5"/>
    <p:sldId id="281" r:id="rId6"/>
    <p:sldId id="282" r:id="rId7"/>
    <p:sldId id="303" r:id="rId8"/>
    <p:sldId id="304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5" r:id="rId27"/>
    <p:sldId id="336" r:id="rId28"/>
    <p:sldId id="337" r:id="rId29"/>
    <p:sldId id="338" r:id="rId30"/>
    <p:sldId id="339" r:id="rId31"/>
    <p:sldId id="340" r:id="rId32"/>
    <p:sldId id="341" r:id="rId33"/>
    <p:sldId id="342" r:id="rId34"/>
    <p:sldId id="343" r:id="rId35"/>
    <p:sldId id="283" r:id="rId36"/>
    <p:sldId id="344" r:id="rId37"/>
    <p:sldId id="345" r:id="rId38"/>
    <p:sldId id="346" r:id="rId39"/>
    <p:sldId id="347" r:id="rId40"/>
    <p:sldId id="348" r:id="rId41"/>
    <p:sldId id="349" r:id="rId42"/>
    <p:sldId id="350" r:id="rId43"/>
    <p:sldId id="334" r:id="rId44"/>
    <p:sldId id="333" r:id="rId45"/>
    <p:sldId id="351" r:id="rId46"/>
    <p:sldId id="352" r:id="rId47"/>
    <p:sldId id="353" r:id="rId48"/>
    <p:sldId id="331" r:id="rId49"/>
    <p:sldId id="298" r:id="rId50"/>
    <p:sldId id="294" r:id="rId51"/>
    <p:sldId id="299" r:id="rId52"/>
    <p:sldId id="300" r:id="rId53"/>
    <p:sldId id="301" r:id="rId54"/>
    <p:sldId id="302" r:id="rId55"/>
    <p:sldId id="295" r:id="rId56"/>
    <p:sldId id="296" r:id="rId57"/>
    <p:sldId id="264" r:id="rId58"/>
  </p:sldIdLst>
  <p:sldSz cx="9144000" cy="5143500" type="screen16x9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pa" initials="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42E"/>
    <a:srgbClr val="D8CEA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2369"/>
  </p:normalViewPr>
  <p:slideViewPr>
    <p:cSldViewPr showGuides="1">
      <p:cViewPr varScale="1">
        <p:scale>
          <a:sx n="89" d="100"/>
          <a:sy n="89" d="100"/>
        </p:scale>
        <p:origin x="888" y="84"/>
      </p:cViewPr>
      <p:guideLst>
        <p:guide orient="horz" pos="180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EFC7A-7D3B-40D6-96C5-5B9D41EFF03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C848E-8C82-4396-8D2D-157C45AE979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8074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8847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498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65840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839992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1881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43854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52311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90876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23170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124479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60475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399680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55644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9614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29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700439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869711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35689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297849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57966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327226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82512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92705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207685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39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314303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40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20971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41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889755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42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13587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94603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78939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55371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03812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51965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CC848E-8C82-4396-8D2D-157C45AE9794}" type="slidenum">
              <a:rPr lang="es-CO" smtClean="0"/>
              <a:t>16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39248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grpSp>
        <p:nvGrpSpPr>
          <p:cNvPr id="7" name="6 Grupo"/>
          <p:cNvGrpSpPr/>
          <p:nvPr userDrawn="1"/>
        </p:nvGrpSpPr>
        <p:grpSpPr>
          <a:xfrm>
            <a:off x="0" y="-20538"/>
            <a:ext cx="9144000" cy="5164038"/>
            <a:chOff x="0" y="-20538"/>
            <a:chExt cx="9144000" cy="5164038"/>
          </a:xfrm>
        </p:grpSpPr>
        <p:sp>
          <p:nvSpPr>
            <p:cNvPr id="8" name="7 Rectángulo"/>
            <p:cNvSpPr/>
            <p:nvPr/>
          </p:nvSpPr>
          <p:spPr>
            <a:xfrm>
              <a:off x="0" y="-20538"/>
              <a:ext cx="9144000" cy="5164038"/>
            </a:xfrm>
            <a:prstGeom prst="rect">
              <a:avLst/>
            </a:prstGeom>
            <a:solidFill>
              <a:srgbClr val="8D191D"/>
            </a:solidFill>
            <a:ln>
              <a:solidFill>
                <a:srgbClr val="AD142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34" t="23573" r="4907" b="18862"/>
            <a:stretch/>
          </p:blipFill>
          <p:spPr>
            <a:xfrm>
              <a:off x="297709" y="318976"/>
              <a:ext cx="1573623" cy="446568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8439" y="4481643"/>
              <a:ext cx="1376553" cy="448125"/>
            </a:xfrm>
            <a:prstGeom prst="rect">
              <a:avLst/>
            </a:prstGeom>
          </p:spPr>
        </p:pic>
        <p:sp>
          <p:nvSpPr>
            <p:cNvPr id="11" name="10 CuadroTexto"/>
            <p:cNvSpPr txBox="1"/>
            <p:nvPr/>
          </p:nvSpPr>
          <p:spPr>
            <a:xfrm>
              <a:off x="309129" y="4566921"/>
              <a:ext cx="13740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1100" b="1" dirty="0">
                  <a:solidFill>
                    <a:srgbClr val="D8CEA3"/>
                  </a:solidFill>
                  <a:latin typeface="Arial" pitchFamily="34" charset="0"/>
                  <a:cs typeface="Arial" pitchFamily="34" charset="0"/>
                </a:rPr>
                <a:t>www.usco.edu.co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13116" y="4790511"/>
              <a:ext cx="116249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700" b="1" dirty="0">
                  <a:solidFill>
                    <a:srgbClr val="D8CEA3"/>
                  </a:solidFill>
                  <a:latin typeface="Arial" pitchFamily="34" charset="0"/>
                  <a:cs typeface="Arial" pitchFamily="34" charset="0"/>
                </a:rPr>
                <a:t>Vigilada MinEducación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7434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45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689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74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7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79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10" name="9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1" name="10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01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6" name="5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70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5" name="4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755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70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8" name="7 Rectángulo"/>
          <p:cNvSpPr/>
          <p:nvPr userDrawn="1"/>
        </p:nvSpPr>
        <p:spPr>
          <a:xfrm>
            <a:off x="0" y="0"/>
            <a:ext cx="9144000" cy="871870"/>
          </a:xfrm>
          <a:prstGeom prst="rect">
            <a:avLst/>
          </a:prstGeom>
          <a:solidFill>
            <a:srgbClr val="8D191D"/>
          </a:solidFill>
          <a:ln>
            <a:solidFill>
              <a:srgbClr val="8D191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9" name="8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23573" r="4907" b="18862"/>
          <a:stretch/>
        </p:blipFill>
        <p:spPr>
          <a:xfrm>
            <a:off x="361506" y="212650"/>
            <a:ext cx="2105247" cy="531628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39" y="4481643"/>
            <a:ext cx="1376553" cy="4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81852-97A8-4707-91B8-BED688919470}" type="datetimeFigureOut">
              <a:rPr lang="es-CO" smtClean="0"/>
              <a:t>11/05/2020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E284F-AF64-45B6-B567-04512A6A0C77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391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Documento_de_Microsoft_Word.docx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Documento_de_Microsoft_Word1.docx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Documento_de_Microsoft_Word2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package" Target="../embeddings/Documento_de_Microsoft_Word3.docx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package" Target="../embeddings/Documento_de_Microsoft_Word4.docx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3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84487" y="2151896"/>
            <a:ext cx="6857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FACULTAD DE </a:t>
            </a:r>
            <a:r>
              <a:rPr lang="es-CO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INGENIERÍA</a:t>
            </a:r>
            <a:endParaRPr lang="es-CO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339752" y="2859782"/>
            <a:ext cx="4546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Rendición de Cuentas </a:t>
            </a:r>
          </a:p>
          <a:p>
            <a:pPr algn="ctr"/>
            <a:r>
              <a:rPr lang="es-CO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Vigencia 2019</a:t>
            </a:r>
          </a:p>
        </p:txBody>
      </p:sp>
    </p:spTree>
    <p:extLst>
      <p:ext uri="{BB962C8B-B14F-4D97-AF65-F5344CB8AC3E}">
        <p14:creationId xmlns:p14="http://schemas.microsoft.com/office/powerpoint/2010/main" val="404488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2.1.4.   LABORATORIO DE AGROINDUSTRIA.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635646"/>
            <a:ext cx="885698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Logros alcanzados en el 2019.</a:t>
            </a:r>
          </a:p>
          <a:p>
            <a:endParaRPr lang="es-C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Dotación de laboratorios: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Compra de equipos y reactivos. Por valor 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212’108.636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Mantenimiento preventivo y correctivo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: 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13’917.050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Gestión para la vinculación de un auxiliar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laboratorio para el apoyo en las actividades académicas. </a:t>
            </a:r>
          </a:p>
          <a:p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Fortalecimiento académico: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Diseño de nuevas prácticas académicas.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73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987574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2.1.4.   LABORATORIO DE AGROINDUSTRIA.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19622"/>
            <a:ext cx="8856984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Participación de estudiantes:</a:t>
            </a:r>
            <a:endParaRPr lang="es-CR" sz="2000" dirty="0"/>
          </a:p>
          <a:p>
            <a:r>
              <a:rPr lang="es-ES" sz="2000" b="1" dirty="0"/>
              <a:t>Atención estudiantes: </a:t>
            </a:r>
          </a:p>
          <a:p>
            <a:r>
              <a:rPr lang="es-ES" sz="2000" dirty="0"/>
              <a:t>Fisiología pos cosecha: 				7 Prácticas.</a:t>
            </a:r>
          </a:p>
          <a:p>
            <a:r>
              <a:rPr lang="es-ES" sz="2000" dirty="0"/>
              <a:t>Introducción a la ingeniería agroindustrial. 		1 Práctica.</a:t>
            </a:r>
          </a:p>
          <a:p>
            <a:r>
              <a:rPr lang="es-ES" sz="2000" dirty="0"/>
              <a:t>Agroindustria rural. 				8 Prácticas.</a:t>
            </a:r>
          </a:p>
          <a:p>
            <a:r>
              <a:rPr lang="es-ES" sz="2000" dirty="0"/>
              <a:t>Secado de productos agropecuarios.		5 </a:t>
            </a:r>
            <a:r>
              <a:rPr lang="es-ES" sz="2000" dirty="0" smtClean="0"/>
              <a:t>Prácticas</a:t>
            </a:r>
            <a:r>
              <a:rPr lang="es-ES" sz="2000" dirty="0"/>
              <a:t>.</a:t>
            </a:r>
          </a:p>
          <a:p>
            <a:r>
              <a:rPr lang="es-ES" sz="2000" dirty="0"/>
              <a:t>Manejo y conservación productos agropecuarios.	5 </a:t>
            </a:r>
            <a:r>
              <a:rPr lang="es-ES" sz="2000" dirty="0" smtClean="0"/>
              <a:t>Prácticas</a:t>
            </a:r>
            <a:endParaRPr lang="es-ES" sz="2000" dirty="0"/>
          </a:p>
          <a:p>
            <a:r>
              <a:rPr lang="es-ES" sz="2000" dirty="0"/>
              <a:t>Elaboración de productos autóctonos. 		6 Prácticas.</a:t>
            </a:r>
            <a:endParaRPr lang="es-CR" dirty="0"/>
          </a:p>
          <a:p>
            <a:endParaRPr lang="es-ES" sz="1050" b="1" dirty="0"/>
          </a:p>
          <a:p>
            <a:r>
              <a:rPr lang="es-ES" sz="2000" b="1" dirty="0"/>
              <a:t>Con estudiantes de la MIGA</a:t>
            </a:r>
          </a:p>
          <a:p>
            <a:r>
              <a:rPr lang="es-ES" sz="2000" dirty="0"/>
              <a:t>Tecnología manejo sostenible y eficiente de suelos. 	6 Prácticas.</a:t>
            </a:r>
          </a:p>
          <a:p>
            <a:r>
              <a:rPr lang="es-ES" sz="2000" dirty="0"/>
              <a:t>Contaminación atmosférica y calidad del aire 	4 Prácticas.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05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2.1.4.   LABORATORIO DE AGROINDUSTRIA.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07654"/>
            <a:ext cx="88569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Trabajos de investigación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“Efecto de los tratamientos térmicos sobre compuestos vocativos en productos procesados de tomate de árbol”, Jennifer katiuska Castro Camacho del Doctorado en ADAS.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C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Propuestas de mejora para el año 2020.</a:t>
            </a:r>
          </a:p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Continuidad del auxiliar de laboratorio.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Dotación de los laboratorios y mantenimiento de equipos.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8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2.1.5.   LABORATORIO DE AGUAS.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07654"/>
            <a:ext cx="885698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Logros alcanzados en el 2019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Practicas Académicas.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Química de materias primas.				5 Prácticas.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Calidad de Aguas Industriales.				4 Prácticas.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Proyección social remunerada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Maestría en Ingeniería y Gestión Ambiental. 		$9.000.000.</a:t>
            </a: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5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2.1.5.   LABORATORIO DE AGUAS.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91630"/>
            <a:ext cx="885698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Asesoría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“Eficiencia de la moringa oleífera Lam como coagulante natural en el tratamiento de aguas de producción de petróleos y aguas de captación para procesos de inyección en el campo de la GDH, Ecopetrol bajo la dirección de la profesora Luz Marina Botero.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Proyectos ejecutados. 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Proyecto de habilitación en investigación.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Propuestas de mejora para el año 2020.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Manual de procedimientos técnicos.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Prácticas de laboratorio.</a:t>
            </a: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03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2.1.6.   LABORATORIO DE CONSTRUCCIONES.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688772"/>
            <a:ext cx="8856984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Logros Alcanzados.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Ingreso por venta de servicios. 		$1’040.000.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Fortalecimiento académico, trabajos de grado y de investigación 4.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Prácticas de lab.: Materiales de Construcción y Mecánica de Suelos 70.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Contrapartida a proyecto: “Caracterización y reciclaje de residuos de procesos industriales y primas en 4 empresas adscritas al Centro de Desarrollo Minero Energético del Huila” $10’000.000.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4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2.1.6.   LABORATORIO DE CONSTRUCCIONES.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91630"/>
            <a:ext cx="8856984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Fortalecimiento académico. 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de las propiedades físico-mecánicas de especímenes a base de cemento utilizando cenizas de cascarilla de arroz procedente de la industria arrocera del departamento del Huila como sustituto parcial del cemento. 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evantamiento estratigráfico detallado para el miembro shale de bambuca en las secciones Santa Clara y quebrada el Ocal de la subcuenca de Neiva.  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aracterización y reciclaje de residuos de procesos industriales y primas en 4 empresas adscritas al CDT Minero Energético del Huila”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43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2.1.6.   LABORATORIO DE CONSTRUCCIONES.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16355"/>
            <a:ext cx="88569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Fortalecimiento académico. 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Participación de estudiantes.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Prácticas académicas de mecánica de suelos y materiales de construcción.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Periodo A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2019. Asistencia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 138 estudiantes a 34 prácticas.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Periodo B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sistencia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 140 estudiantes a 34 prácticas.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Entre 16 y 32 horas semanales.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Adicional a estudiantes de Neiva, estudiantes de Garzón, 2 prácticas.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68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2.1.6.   LABORATORIO DE CONSTRUCCIONES.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16355"/>
            <a:ext cx="8856984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Venta de servicios.</a:t>
            </a:r>
          </a:p>
          <a:p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Recaudó total 				</a:t>
            </a:r>
            <a:r>
              <a:rPr lang="es-ES" sz="2000" u="sng" dirty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es-E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1’040.000</a:t>
            </a:r>
            <a:endParaRPr lang="es-E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Suelos, Análisis y Materiales S.A.S. 	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$  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455.000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INGELEC 				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$  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585.000 </a:t>
            </a:r>
          </a:p>
          <a:p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Propuestas para 2020.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Elaboración de guías lab. de construcciones y sistematización de cálculos.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Realizar calibración de equipos para ensayos de compresión y flexión en concreto, balanzas y horno eléctrico.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Difusión del portafolio de servicios de laboratorio.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4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915566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2.1.7.   LABORATORIO DE SUELOS.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19622"/>
            <a:ext cx="8856984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Actividades académicas - LABGAA.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Prácticas de laboratorio de análisis de propiedades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hidrofísicas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químicas de suelos, 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Ingeniería Agrícola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sedes, igual </a:t>
            </a:r>
            <a:r>
              <a:rPr lang="es-ES" sz="2000" b="1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Ingenieria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 Agroindustrial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Proyectos de investigación. </a:t>
            </a: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de calidad del suelo utilizando abonos orgánicos (Bocashi y compost) en un cultivo de lechuga ubicado en el municipio de san Agustín H.</a:t>
            </a: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de indicadores de calidad del recurso suelo en cultivos de arroz oryza sativa en la granja experimental de USCO.</a:t>
            </a: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fecto de la aplicación de fitohormonas y de los microorganismos efectivos del trópico, en desarrollo y crecimiento del cultivo de maracuyá, establecido en la vereda Fátima del municipio de La Plata.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50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6000" y="26749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ORDEN DEL DÍA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7424" y="2047369"/>
            <a:ext cx="7835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PRESENTACIÓN </a:t>
            </a:r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DEL INFORME DE GESTIÓN DE LA FACULTAD DE</a:t>
            </a:r>
          </a:p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INGENIERÍA </a:t>
            </a:r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95488" y="3219822"/>
            <a:ext cx="7836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4. INTERVENCIONES CIUDADANAS Y RESPUESTAS A CARGO DE LA</a:t>
            </a:r>
          </a:p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    MESA DIRECTIVA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83865" y="3930610"/>
            <a:ext cx="770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5. CONCLUSIONES DE LA AUDIENCIA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695488" y="1534021"/>
            <a:ext cx="616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INSTALACIÓN </a:t>
            </a:r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es-CO" b="1" dirty="0" smtClean="0">
                <a:latin typeface="Arial" panose="020B0604020202020204" pitchFamily="34" charset="0"/>
                <a:cs typeface="Arial" panose="020B0604020202020204" pitchFamily="34" charset="0"/>
              </a:rPr>
              <a:t>RENDICIÓN </a:t>
            </a:r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DE CUENTAS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72021" y="4869657"/>
            <a:ext cx="2471980" cy="273844"/>
          </a:xfrm>
        </p:spPr>
        <p:txBody>
          <a:bodyPr/>
          <a:lstStyle/>
          <a:p>
            <a:r>
              <a:rPr 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 de mayo de 2020</a:t>
            </a:fld>
            <a:endParaRPr 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13 CuadroTexto">
            <a:extLst>
              <a:ext uri="{FF2B5EF4-FFF2-40B4-BE49-F238E27FC236}">
                <a16:creationId xmlns:a16="http://schemas.microsoft.com/office/drawing/2014/main" id="{ECA245AC-7D37-784B-9129-CFA2CEF53C90}"/>
              </a:ext>
            </a:extLst>
          </p:cNvPr>
          <p:cNvSpPr txBox="1"/>
          <p:nvPr/>
        </p:nvSpPr>
        <p:spPr>
          <a:xfrm>
            <a:off x="683568" y="2778482"/>
            <a:ext cx="783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s-CO" b="1" dirty="0">
                <a:latin typeface="Arial" panose="020B0604020202020204" pitchFamily="34" charset="0"/>
              </a:rPr>
              <a:t>PROPUESTAS DE MEJORAMIENTO PARA EL AÑO 2020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71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8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2.1.7.   LABORATORIO DE SUELOS.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20998"/>
            <a:ext cx="8856984" cy="93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Venta de servicios.</a:t>
            </a:r>
          </a:p>
          <a:p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Diferentes empresas y agricultores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6’261.000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Los egresos					</a:t>
            </a:r>
            <a:r>
              <a:rPr lang="es-ES" sz="2000" u="sng" dirty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es-E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2’546.198</a:t>
            </a:r>
            <a:endParaRPr lang="es-E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Excedentes brutos		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3’714.802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Proceso de acreditación 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ONAC norma NTC 17025:2017.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Ing. Alejandra Bocanegra. Apoyo 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13’500.000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Compra de equipos .		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29’344.781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Para el 2020 el objetivo es Acreditar Laboratorio.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1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2.1.8.   LABORATORIO DE LODOS.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635646"/>
            <a:ext cx="8856984" cy="787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Logros 2019.</a:t>
            </a:r>
          </a:p>
          <a:p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Ensayos docentes.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API-RP-13B-1 y API-RP-13D. Fluidos de perforación base agua.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API-RP-13B-2 y API-RP-13D. Fluidos de perforación base aceite.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API-SPEC-10: Cementos.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Prácticas académicas. 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Fluido de Perforación. 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Completamiento. 			10 Prácticas.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64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2.1.8.   LABORATORIO DE LODOS.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20998"/>
            <a:ext cx="8856984" cy="888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Proyectos de grado. </a:t>
            </a:r>
          </a:p>
          <a:p>
            <a:endParaRPr lang="es-E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nálisis comparativo de la reología del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fluido de perforación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bajos en sólidos, usando el método convencional rotatorio y el reómetro de tubos.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ratamiento de borras con un agente 100% orgánico por el método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landfarming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(4 proyectos con diferentes agentes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biorremediación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nálisis de la energía mecánica especifica (MSE) aplicada en la optimización de la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perforación de pozos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petroleros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18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2.1.8.   LABORATORIO DE LODOS.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20998"/>
            <a:ext cx="8856984" cy="8379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Proyectos de grado. 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iseño y construcción de un equipo para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medición de lubricidad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fluidos.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so, manejo y tratamiento del agua en procesos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fracturamiento hidráulico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pozos petroleros.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aracterización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evaluación de la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las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arcillas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 la mina el platanillal.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53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2.1.8.   LABORATORIO DE LODOS.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20998"/>
            <a:ext cx="8856984" cy="90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Proyectos de investigación. 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(sin financiación oficial)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ustitución de aditivos en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fluidos de perforación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por insumos ambientalmente amigables (sábila – aloe vera – como viscosificante en fluidos base agua).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iseño y Construcción de un equipo para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medición de lubricidad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tilización de agentes orgánicos en la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biorremediación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hidrocarburos (4 agentes).</a:t>
            </a: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8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2.1.8.   LABORATORIO DE LODOS.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20998"/>
            <a:ext cx="8856984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Propuesta de mejora para el 2020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dquisición y mantenimiento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equipos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obtención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insumos.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strategias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aseguramiento de calidad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de seguridad industrial, Hoja de vida de equipos y Etiquetas de productos químicos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abla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Compatibilidad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productos químicos.</a:t>
            </a:r>
          </a:p>
          <a:p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riesgos en laboratorio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GTC-45. 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56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987574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2.1.9.   LABORATORIO DE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MICROBIOLOGÍA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DE ALIM.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19622"/>
            <a:ext cx="8856984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Actividades académicas. 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(Asignatura Microbiología de Alimentos)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Trabajos de proyección social.</a:t>
            </a: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y comparación del compost obtenido en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compostera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bajo  aplicación de Microorganismos eficientes (EM)  y Microorganismos de montaña (MM), a partir de residuos orgánicos generados en el centro penitenciario de la Plata – Huila.</a:t>
            </a: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de estabilidad del polvo de aloe vera obtenido mediante secado por convección forzada usando diferentes tipos de aditivos.</a:t>
            </a: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noculación de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pichia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fariniosa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Klyverinacea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Torulospora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delbrueckii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en fermentación de café. 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28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2.1.9.   LABORATORIO DE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MICROBIOLOGÍA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DE ALIM.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606604"/>
            <a:ext cx="8856984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Trabajos de Investigación. </a:t>
            </a:r>
          </a:p>
          <a:p>
            <a:endParaRPr lang="es-E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aracterización fisicoquímica, microbiológica y sensorial de vino de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curuba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(passiflora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mollissima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bailey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 usando cepa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saccharomyces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cerevisiae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var.bayanus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 como alternativa adicional a la agroindustria del Depto.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actividad antibacteriana de bacterias lácticas obtenidas de la fermentación de café y mamífero frente a la cepa de referencia (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Staphylococcus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aureus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écnica natural (BAL) para combatir el patógeno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Shigella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sonnei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ATCC 25931.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63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2.1.9.   LABORATORIO DE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MICROBIOLOGÍA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DE ALIM.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655960"/>
            <a:ext cx="8856984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Trabajos de Investigación. </a:t>
            </a:r>
          </a:p>
          <a:p>
            <a:endParaRPr lang="es-E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del potencial pro biótico y antibacteriano de bacterias acido lácticas frente a la inhibición de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Escherichia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coli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ATCC -25922 (In vitro).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dentificación molecular de aisladas de quesillo huilense leche materna. 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noculación levaduras fermentación de café y su efecto en la prueba de taza. 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apa sensorial de cafés especiales del Huila.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valuación contenido acrilamida obtenido de diferentes beneficios. </a:t>
            </a: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18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2.1.9.   LABORATORIO DE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MICROBIOLOGÍA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DE ALIM.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07654"/>
            <a:ext cx="8856984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Trabajos de Investigación. </a:t>
            </a:r>
          </a:p>
          <a:p>
            <a:endParaRPr lang="es-E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volución de atributos de calidad en una bebida gasificada a base de café. 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nvestigación de las condiciones de control de calidad de café especial en La Plata – Huila. Centro Oriente convenio 085.</a:t>
            </a: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mproving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rural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livelihoods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promoting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high-quality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coffee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	and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coffee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cherry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origin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Colombia and Bolivia. 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83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1252922" y="2067694"/>
            <a:ext cx="655943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DECANOS FACULTAD DE </a:t>
            </a:r>
            <a:r>
              <a:rPr lang="es-CO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INGENIERÍA </a:t>
            </a: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2019:</a:t>
            </a: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MAURICIO DUARTE TORO</a:t>
            </a:r>
          </a:p>
          <a:p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	FREDY HUMBERTO ESCOBAR MACUALO</a:t>
            </a:r>
          </a:p>
          <a:p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	ROMULO MEDINA COLLAZOS</a:t>
            </a:r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3"/>
          <p:cNvSpPr/>
          <p:nvPr/>
        </p:nvSpPr>
        <p:spPr>
          <a:xfrm>
            <a:off x="4139952" y="123478"/>
            <a:ext cx="46642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1. </a:t>
            </a:r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INSTALACIÓN </a:t>
            </a:r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DE LA </a:t>
            </a:r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RENDICIÓN </a:t>
            </a:r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DE CUENTAS 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>
          <a:xfrm>
            <a:off x="6672021" y="4869657"/>
            <a:ext cx="2471980" cy="273844"/>
          </a:xfrm>
        </p:spPr>
        <p:txBody>
          <a:bodyPr/>
          <a:lstStyle/>
          <a:p>
            <a:r>
              <a:rPr 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 de mayo de 2020</a:t>
            </a:fld>
            <a:endParaRPr 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67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3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2.1.10.   GRANJA EXPERIMENTAL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07654"/>
            <a:ext cx="8856984" cy="96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Presupuesto vigencia 2019	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230’200.000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Comprometidos para suministro de insumos, 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jornales, mantenimiento de bombas, del tractor,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compra de chumaceras para el Rastra, 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pago del consumo de agua, combustible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209’695.325 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Ejecutados			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182’357.784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Porcentaje de ejecución comprometido		     86.96%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Porcentaje de ejecución de presupuesto 	     79.21%</a:t>
            </a: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Ingresos					$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220’171.386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10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987574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2.1.10.   GRANJA EXPERIMENTAL. </a:t>
            </a: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C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PRÁCTICAS</a:t>
            </a: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19622"/>
            <a:ext cx="88569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dirty="0">
                <a:latin typeface="Arial" panose="020B0604020202020204" pitchFamily="34" charset="0"/>
              </a:rPr>
              <a:t>Ing. Agrícola (Sedes)			      </a:t>
            </a:r>
            <a:r>
              <a:rPr lang="es-CR" dirty="0">
                <a:latin typeface="Arial" panose="020B0604020202020204" pitchFamily="34" charset="0"/>
              </a:rPr>
              <a:t>Estudiantes</a:t>
            </a:r>
            <a:endParaRPr lang="es-CR" sz="2000" dirty="0">
              <a:latin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Introducción a la ingeniería		41	</a:t>
            </a:r>
            <a:endParaRPr lang="es-CR" sz="2000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Ingeniería de riegos I			78	</a:t>
            </a:r>
            <a:endParaRPr lang="es-CR" sz="2000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Ingeniería de riegos II			36	</a:t>
            </a:r>
            <a:endParaRPr lang="es-CR" sz="2000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Maquinaria agrícola			89	</a:t>
            </a:r>
            <a:endParaRPr lang="es-CR" sz="2000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Fuentes de potencia			88	</a:t>
            </a:r>
            <a:endParaRPr lang="es-CR" sz="2000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Suelos					26	</a:t>
            </a:r>
            <a:endParaRPr lang="es-CR" sz="2000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Manejo y conservación de suelos	17	</a:t>
            </a:r>
            <a:r>
              <a:rPr lang="es-CR" sz="2000" b="1" dirty="0">
                <a:latin typeface="Arial" panose="020B0604020202020204" pitchFamily="34" charset="0"/>
              </a:rPr>
              <a:t>375</a:t>
            </a:r>
            <a:endParaRPr lang="es-CR" sz="2000" b="1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Ingeniería civil	</a:t>
            </a:r>
          </a:p>
          <a:p>
            <a:r>
              <a:rPr lang="es-CR" sz="2000" dirty="0">
                <a:latin typeface="Arial" panose="020B0604020202020204" pitchFamily="34" charset="0"/>
              </a:rPr>
              <a:t>	Instalaciones Redes Eléctricas*		  8	</a:t>
            </a:r>
            <a:endParaRPr lang="es-CR" sz="2000" dirty="0">
              <a:latin typeface="Times New Roman" panose="02020603050405020304" pitchFamily="18" charset="0"/>
            </a:endParaRPr>
          </a:p>
          <a:p>
            <a:r>
              <a:rPr lang="es-CR" sz="2000" dirty="0">
                <a:latin typeface="Arial" panose="020B0604020202020204" pitchFamily="34" charset="0"/>
              </a:rPr>
              <a:t>	Estructuras hidráulicas			37	 </a:t>
            </a:r>
            <a:r>
              <a:rPr lang="es-CR" sz="2000" b="1" u="sng" dirty="0">
                <a:latin typeface="Arial" panose="020B0604020202020204" pitchFamily="34" charset="0"/>
              </a:rPr>
              <a:t> 45</a:t>
            </a:r>
          </a:p>
          <a:p>
            <a:r>
              <a:rPr lang="es-CR" sz="2000" b="1" dirty="0">
                <a:latin typeface="Arial" panose="020B0604020202020204" pitchFamily="34" charset="0"/>
              </a:rPr>
              <a:t>					           	             420</a:t>
            </a:r>
            <a:endParaRPr lang="es-CR" sz="20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80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987574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2.1.10.   GRANJA EXPERIMENTAL. 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19622"/>
            <a:ext cx="885698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Proyectos de grado.</a:t>
            </a:r>
          </a:p>
          <a:p>
            <a:endParaRPr lang="es-C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mplementación de un modelo organizacional basado en la Norma NTC – ISO 9001:2015 con enfoque a maquinaria agrícola en la Granja Experimental de la USCO.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valuación de los indicadores de calidad del recurso suelo en cultivo de arroz (Oriza Sativa) en la Granja Experimental USCO.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fecto del volumen y la frecuencia de riego en la pudrición apical del tomate (Lycopersicon Esculentum Mill).</a:t>
            </a:r>
          </a:p>
        </p:txBody>
      </p:sp>
    </p:spTree>
    <p:extLst>
      <p:ext uri="{BB962C8B-B14F-4D97-AF65-F5344CB8AC3E}">
        <p14:creationId xmlns:p14="http://schemas.microsoft.com/office/powerpoint/2010/main" val="4054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987574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2.1.10.   REVISTA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INGENIERÍA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REGIÓN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19622"/>
            <a:ext cx="885698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Publicación</a:t>
            </a: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Recepción de artículos publicación en plataforma Open Journal System-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OJS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evaluador, recordatorio,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notificación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envío de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revisión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y solicitud de ajustes.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Revisión de DOI - Digital Object Identifier. La revista cuenta con cerca 205 DOI activos.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Solicitud, diseño y publicación de caratulas de los volúmenes 17 – 20.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Al comparar número de usuarios entre 2018 y 2019 se aprecia descenso en las consultas el último año y se atribuye a que no se han publicado los volúmenes del año 2019,</a:t>
            </a: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94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987574"/>
            <a:ext cx="8246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2.1.10.   REVISTA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INGENIERÍA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s-C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REGIÓN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419622"/>
            <a:ext cx="885698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Requisito de Grado.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Artículos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revisados como requisito de grado 		</a:t>
            </a:r>
            <a:r>
              <a:rPr lang="es-C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Ingeniería Agrícola				41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Ingeniería de Petróleos				28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Ingeniería electrónica				20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Ingeniería de Software 				  1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Acuerdo Fac.Ing. 097 de 2018,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requisito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posgrado	</a:t>
            </a:r>
            <a:r>
              <a:rPr lang="es-C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endParaRPr lang="es-C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Capacitación.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Biteca plataforma OJS.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Internacionalización de la investigación. </a:t>
            </a:r>
          </a:p>
          <a:p>
            <a:endParaRPr lang="es-C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6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8F8E3AF-2E59-6047-A251-3303FB240D6B}"/>
              </a:ext>
            </a:extLst>
          </p:cNvPr>
          <p:cNvSpPr/>
          <p:nvPr/>
        </p:nvSpPr>
        <p:spPr>
          <a:xfrm>
            <a:off x="251520" y="1260505"/>
            <a:ext cx="853244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Programas Académicos</a:t>
            </a: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La Facultad de Ingeniería cuenta en el año 2019 con: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8 programas académicos,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	6 a nivel profesional: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ngeniería: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grícola,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groindustrial, 		  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etróleos,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lectrónica,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ivil y de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oftware). 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	2 tecnológicos: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ecnología en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bras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iviles y en 			  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esarrollo de </a:t>
            </a:r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oftware). 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2 programas de maestria. MIGA y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Petróleos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1 programa de doctorado. ADAS.	</a:t>
            </a:r>
          </a:p>
          <a:p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03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8F8E3AF-2E59-6047-A251-3303FB240D6B}"/>
              </a:ext>
            </a:extLst>
          </p:cNvPr>
          <p:cNvSpPr/>
          <p:nvPr/>
        </p:nvSpPr>
        <p:spPr>
          <a:xfrm>
            <a:off x="251520" y="1059582"/>
            <a:ext cx="853244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Docentes.</a:t>
            </a:r>
          </a:p>
          <a:p>
            <a:endParaRPr lang="es-C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53 docentes de Planta, 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17 docentes catedráticos, 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10 ocasionales y 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CR" sz="2000" u="sng" dirty="0">
                <a:latin typeface="Arial" panose="020B0604020202020204" pitchFamily="34" charset="0"/>
                <a:cs typeface="Arial" panose="020B0604020202020204" pitchFamily="34" charset="0"/>
              </a:rPr>
              <a:t>  27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invitados. 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107</a:t>
            </a:r>
          </a:p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				Formación.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				Especialista	36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Maestría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52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				Doctorado	19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21128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0A98EBEC-98F2-424C-8DA4-18BBC60DC6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658667"/>
              </p:ext>
            </p:extLst>
          </p:nvPr>
        </p:nvGraphicFramePr>
        <p:xfrm>
          <a:off x="323528" y="1347614"/>
          <a:ext cx="7848872" cy="356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1" name="Documento" r:id="rId4" imgW="5613400" imgH="4279900" progId="Word.Document.12">
                  <p:embed/>
                </p:oleObj>
              </mc:Choice>
              <mc:Fallback>
                <p:oleObj name="Documento" r:id="rId4" imgW="5613400" imgH="4279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1347614"/>
                        <a:ext cx="7848872" cy="3568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ED4BCDCB-5AB8-6B40-A507-21BBE95842A7}"/>
              </a:ext>
            </a:extLst>
          </p:cNvPr>
          <p:cNvSpPr/>
          <p:nvPr/>
        </p:nvSpPr>
        <p:spPr>
          <a:xfrm>
            <a:off x="2555776" y="1010050"/>
            <a:ext cx="3736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Oferta académica por programa.</a:t>
            </a:r>
            <a:endParaRPr lang="es-C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08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D4BCDCB-5AB8-6B40-A507-21BBE95842A7}"/>
              </a:ext>
            </a:extLst>
          </p:cNvPr>
          <p:cNvSpPr/>
          <p:nvPr/>
        </p:nvSpPr>
        <p:spPr>
          <a:xfrm>
            <a:off x="2694435" y="1091520"/>
            <a:ext cx="34596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Oferta académica por sede</a:t>
            </a:r>
            <a:endParaRPr lang="es-C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1C339883-5ADE-4745-ABAA-32F9805513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109594"/>
              </p:ext>
            </p:extLst>
          </p:nvPr>
        </p:nvGraphicFramePr>
        <p:xfrm>
          <a:off x="251520" y="1563638"/>
          <a:ext cx="8439892" cy="298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" name="Documento" r:id="rId4" imgW="5613400" imgH="1435100" progId="Word.Document.12">
                  <p:embed/>
                </p:oleObj>
              </mc:Choice>
              <mc:Fallback>
                <p:oleObj name="Documento" r:id="rId4" imgW="5613400" imgH="1435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520" y="1563638"/>
                        <a:ext cx="8439892" cy="298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364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D4BCDCB-5AB8-6B40-A507-21BBE95842A7}"/>
              </a:ext>
            </a:extLst>
          </p:cNvPr>
          <p:cNvSpPr/>
          <p:nvPr/>
        </p:nvSpPr>
        <p:spPr>
          <a:xfrm>
            <a:off x="2736116" y="1091520"/>
            <a:ext cx="33762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Graduados por modalidad</a:t>
            </a:r>
            <a:endParaRPr lang="es-C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44CE8E36-E402-D54C-8E1F-96A88FAE1D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033278"/>
              </p:ext>
            </p:extLst>
          </p:nvPr>
        </p:nvGraphicFramePr>
        <p:xfrm>
          <a:off x="-108520" y="1635646"/>
          <a:ext cx="9451433" cy="4020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4" name="Documento" r:id="rId4" imgW="5613400" imgH="2387600" progId="Word.Document.12">
                  <p:embed/>
                </p:oleObj>
              </mc:Choice>
              <mc:Fallback>
                <p:oleObj name="Documento" r:id="rId4" imgW="5613400" imgH="2387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08520" y="1635646"/>
                        <a:ext cx="9451433" cy="4020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190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619672" y="2974181"/>
            <a:ext cx="6274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HIMNO UNIVERSIDAD SURCOLOMBIANA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669330" y="2402359"/>
            <a:ext cx="2920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HIMNO NACIONAL</a:t>
            </a:r>
          </a:p>
        </p:txBody>
      </p:sp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>
          <a:xfrm>
            <a:off x="6672021" y="4869657"/>
            <a:ext cx="2471980" cy="273844"/>
          </a:xfrm>
        </p:spPr>
        <p:txBody>
          <a:bodyPr/>
          <a:lstStyle/>
          <a:p>
            <a:r>
              <a:rPr 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 de mayo de 2020</a:t>
            </a:fld>
            <a:endParaRPr 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ángulo 3">
            <a:extLst>
              <a:ext uri="{FF2B5EF4-FFF2-40B4-BE49-F238E27FC236}">
                <a16:creationId xmlns:a16="http://schemas.microsoft.com/office/drawing/2014/main" id="{113DDD81-DBBF-9547-BFB6-6BA7FE1A938F}"/>
              </a:ext>
            </a:extLst>
          </p:cNvPr>
          <p:cNvSpPr/>
          <p:nvPr/>
        </p:nvSpPr>
        <p:spPr>
          <a:xfrm>
            <a:off x="4139952" y="123478"/>
            <a:ext cx="46642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1. </a:t>
            </a:r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INSTALACIÓN </a:t>
            </a:r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DE LA </a:t>
            </a:r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RENDICIÓN </a:t>
            </a:r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DE CUENTAS 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9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15C1724F-6D2E-9E43-8959-A96B4999F0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286748"/>
              </p:ext>
            </p:extLst>
          </p:nvPr>
        </p:nvGraphicFramePr>
        <p:xfrm>
          <a:off x="971600" y="843558"/>
          <a:ext cx="7344816" cy="3931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8" name="Documento" r:id="rId4" imgW="5613400" imgH="4051300" progId="Word.Document.12">
                  <p:embed/>
                </p:oleObj>
              </mc:Choice>
              <mc:Fallback>
                <p:oleObj name="Documento" r:id="rId4" imgW="5613400" imgH="4051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843558"/>
                        <a:ext cx="7344816" cy="3931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646F73DB-C31B-CD42-933B-DFE91F1B23DE}"/>
              </a:ext>
            </a:extLst>
          </p:cNvPr>
          <p:cNvSpPr/>
          <p:nvPr/>
        </p:nvSpPr>
        <p:spPr>
          <a:xfrm rot="10800000" flipV="1">
            <a:off x="362519" y="987574"/>
            <a:ext cx="786113" cy="3456384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Graduados por sede</a:t>
            </a:r>
            <a:endParaRPr lang="es-C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1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5E6AD5AD-6ED5-7248-99E0-628FD1776F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887861"/>
              </p:ext>
            </p:extLst>
          </p:nvPr>
        </p:nvGraphicFramePr>
        <p:xfrm>
          <a:off x="1534534" y="958850"/>
          <a:ext cx="6565858" cy="3773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9" name="Documento" r:id="rId4" imgW="5613400" imgH="3225800" progId="Word.Document.12">
                  <p:embed/>
                </p:oleObj>
              </mc:Choice>
              <mc:Fallback>
                <p:oleObj name="Documento" r:id="rId4" imgW="5613400" imgH="3225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34534" y="958850"/>
                        <a:ext cx="6565858" cy="3773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B3593534-812B-FE4A-B9C7-D6B50F121C1F}"/>
              </a:ext>
            </a:extLst>
          </p:cNvPr>
          <p:cNvSpPr/>
          <p:nvPr/>
        </p:nvSpPr>
        <p:spPr>
          <a:xfrm rot="10800000" flipV="1">
            <a:off x="473518" y="987574"/>
            <a:ext cx="786113" cy="3456384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Registro  Calificado</a:t>
            </a:r>
            <a:endParaRPr lang="es-C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5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2.2.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FORMACIÓN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3593534-812B-FE4A-B9C7-D6B50F121C1F}"/>
              </a:ext>
            </a:extLst>
          </p:cNvPr>
          <p:cNvSpPr/>
          <p:nvPr/>
        </p:nvSpPr>
        <p:spPr>
          <a:xfrm rot="10800000" flipV="1">
            <a:off x="251520" y="1131590"/>
            <a:ext cx="1086836" cy="3456384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Movilidad por programa</a:t>
            </a:r>
            <a:endParaRPr lang="es-C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F807C31-0B8F-0F45-8AFB-71049E2E2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059582"/>
            <a:ext cx="7018660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3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2.3.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PROYECCIÓN </a:t>
            </a:r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SOCIAL</a:t>
            </a:r>
            <a:endParaRPr lang="es-CO" sz="24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7935D0B-4490-684D-8163-548C94094C8E}"/>
              </a:ext>
            </a:extLst>
          </p:cNvPr>
          <p:cNvSpPr/>
          <p:nvPr/>
        </p:nvSpPr>
        <p:spPr>
          <a:xfrm>
            <a:off x="395536" y="1059582"/>
            <a:ext cx="83884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Proyectos financiados la dirección general de proyección social. </a:t>
            </a:r>
          </a:p>
          <a:p>
            <a:endParaRPr lang="es-C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Recursos asignados. 				$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37’500.000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Ejecutados					$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34’068.464 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esponsabilidad social con la industria petrolera. Roberto Vargas C.</a:t>
            </a:r>
          </a:p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useo geológico y del petróleo. Roberto Vargas C.</a:t>
            </a:r>
          </a:p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erbario de la USCO. Hilda del Carmen Dueñas.</a:t>
            </a:r>
          </a:p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valuación y comparación de compost. Claudia Milena Amorocho. </a:t>
            </a:r>
          </a:p>
          <a:p>
            <a:endParaRPr lang="es-C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2000" b="1" dirty="0">
                <a:latin typeface="Arial" panose="020B0604020202020204" pitchFamily="34" charset="0"/>
                <a:cs typeface="Arial" panose="020B0604020202020204" pitchFamily="34" charset="0"/>
              </a:rPr>
              <a:t>Eventos financiados la dirección general de proyección social.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La Plata. 1</a:t>
            </a:r>
            <a:r>
              <a:rPr lang="es-CR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 seminario de Agricultura Sostenible.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Neiva. Hackathon Nacional del Transporte.	$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2’776.088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01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2.4.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INVESTIGACIÓN 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77135CE3-BCFB-B347-8059-19B1149EEC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913827"/>
              </p:ext>
            </p:extLst>
          </p:nvPr>
        </p:nvGraphicFramePr>
        <p:xfrm>
          <a:off x="1403648" y="1028699"/>
          <a:ext cx="7272808" cy="3998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6" name="Documento" r:id="rId3" imgW="5613400" imgH="3086100" progId="Word.Document.12">
                  <p:embed/>
                </p:oleObj>
              </mc:Choice>
              <mc:Fallback>
                <p:oleObj name="Documento" r:id="rId3" imgW="5613400" imgH="3086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3648" y="1028699"/>
                        <a:ext cx="7272808" cy="3998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754F8FB7-1AE8-804D-82D1-E13FEE040339}"/>
              </a:ext>
            </a:extLst>
          </p:cNvPr>
          <p:cNvSpPr/>
          <p:nvPr/>
        </p:nvSpPr>
        <p:spPr>
          <a:xfrm rot="10800000" flipV="1">
            <a:off x="301532" y="1028699"/>
            <a:ext cx="986809" cy="3840957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>
              <a:spcAft>
                <a:spcPts val="0"/>
              </a:spcAft>
            </a:pPr>
            <a:endParaRPr lang="es-ES" sz="1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ES" sz="1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Grupos de </a:t>
            </a:r>
            <a:r>
              <a:rPr lang="es-ES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investigación</a:t>
            </a:r>
            <a:endParaRPr lang="es-C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76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2.4.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INVESTIGACIÓN 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54F8FB7-1AE8-804D-82D1-E13FEE040339}"/>
              </a:ext>
            </a:extLst>
          </p:cNvPr>
          <p:cNvSpPr/>
          <p:nvPr/>
        </p:nvSpPr>
        <p:spPr>
          <a:xfrm rot="10800000" flipV="1">
            <a:off x="301628" y="1028699"/>
            <a:ext cx="986617" cy="3840957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>
              <a:spcAft>
                <a:spcPts val="0"/>
              </a:spcAft>
            </a:pPr>
            <a:endParaRPr lang="es-ES" sz="1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ES" sz="1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Convocatoria COLCIENCIAS </a:t>
            </a:r>
            <a:endParaRPr lang="es-C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85991BAE-2350-644B-B7CC-E4BFA4B5E6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85191"/>
              </p:ext>
            </p:extLst>
          </p:nvPr>
        </p:nvGraphicFramePr>
        <p:xfrm>
          <a:off x="1765299" y="1039366"/>
          <a:ext cx="6911157" cy="3836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Documento" r:id="rId3" imgW="5613400" imgH="3352800" progId="Word.Document.12">
                  <p:embed/>
                </p:oleObj>
              </mc:Choice>
              <mc:Fallback>
                <p:oleObj name="Documento" r:id="rId3" imgW="5613400" imgH="3352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5299" y="1039366"/>
                        <a:ext cx="6911157" cy="3836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486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2.4.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INVESTIGACIÓN 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54F8FB7-1AE8-804D-82D1-E13FEE040339}"/>
              </a:ext>
            </a:extLst>
          </p:cNvPr>
          <p:cNvSpPr/>
          <p:nvPr/>
        </p:nvSpPr>
        <p:spPr>
          <a:xfrm rot="10800000" flipV="1">
            <a:off x="435287" y="1028699"/>
            <a:ext cx="719299" cy="3840957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>
              <a:spcAft>
                <a:spcPts val="0"/>
              </a:spcAft>
            </a:pPr>
            <a:endParaRPr lang="es-ES" sz="1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ES" sz="1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INVESTIGADORES</a:t>
            </a:r>
            <a:endParaRPr lang="es-CR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2BB12FDE-B2B5-DE4D-82D7-76EF104072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065916"/>
              </p:ext>
            </p:extLst>
          </p:nvPr>
        </p:nvGraphicFramePr>
        <p:xfrm>
          <a:off x="1259632" y="1010889"/>
          <a:ext cx="7554168" cy="393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6" name="Documento" r:id="rId3" imgW="5613400" imgH="3721100" progId="Word.Document.12">
                  <p:embed/>
                </p:oleObj>
              </mc:Choice>
              <mc:Fallback>
                <p:oleObj name="Documento" r:id="rId3" imgW="5613400" imgH="3721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1010889"/>
                        <a:ext cx="7554168" cy="3937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435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267494"/>
            <a:ext cx="5436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  <a:latin typeface="Arial" panose="020B0604020202020204" pitchFamily="34" charset="0"/>
              </a:rPr>
              <a:t>2.4.   </a:t>
            </a:r>
            <a:r>
              <a:rPr lang="es-CO" sz="2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INVESTIGACIÓN 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34758962-216E-2F40-AB45-9067DF0481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581065"/>
              </p:ext>
            </p:extLst>
          </p:nvPr>
        </p:nvGraphicFramePr>
        <p:xfrm>
          <a:off x="-292181" y="2398266"/>
          <a:ext cx="9544701" cy="2045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" name="Documento" r:id="rId3" imgW="5613400" imgH="635000" progId="Word.Document.12">
                  <p:embed/>
                </p:oleObj>
              </mc:Choice>
              <mc:Fallback>
                <p:oleObj name="Documento" r:id="rId3" imgW="5613400" imgH="635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92181" y="2398266"/>
                        <a:ext cx="9544701" cy="20456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5274F89B-D62D-3944-818E-26F147A83CB1}"/>
              </a:ext>
            </a:extLst>
          </p:cNvPr>
          <p:cNvSpPr/>
          <p:nvPr/>
        </p:nvSpPr>
        <p:spPr>
          <a:xfrm>
            <a:off x="395536" y="1563638"/>
            <a:ext cx="8388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Resultados producto de investigación año 2019</a:t>
            </a:r>
            <a:r>
              <a:rPr lang="es-C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833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123478"/>
            <a:ext cx="5436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2.5.  EJECUCIÓN PRESUPUESTAL EN LA VIGENCIA 2019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71DE3B30-C18E-E747-8737-4B33E79D6F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075932"/>
              </p:ext>
            </p:extLst>
          </p:nvPr>
        </p:nvGraphicFramePr>
        <p:xfrm>
          <a:off x="323528" y="1054100"/>
          <a:ext cx="8640960" cy="4042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779150597"/>
                    </a:ext>
                  </a:extLst>
                </a:gridCol>
                <a:gridCol w="5218689">
                  <a:extLst>
                    <a:ext uri="{9D8B030D-6E8A-4147-A177-3AD203B41FA5}">
                      <a16:colId xmlns:a16="http://schemas.microsoft.com/office/drawing/2014/main" val="2276787944"/>
                    </a:ext>
                  </a:extLst>
                </a:gridCol>
                <a:gridCol w="1265352">
                  <a:extLst>
                    <a:ext uri="{9D8B030D-6E8A-4147-A177-3AD203B41FA5}">
                      <a16:colId xmlns:a16="http://schemas.microsoft.com/office/drawing/2014/main" val="2426872815"/>
                    </a:ext>
                  </a:extLst>
                </a:gridCol>
                <a:gridCol w="1148807">
                  <a:extLst>
                    <a:ext uri="{9D8B030D-6E8A-4147-A177-3AD203B41FA5}">
                      <a16:colId xmlns:a16="http://schemas.microsoft.com/office/drawing/2014/main" val="3145559827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SIGLA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ACTIVIDADES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RUBRO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MONTO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432742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SF-PY7.2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Programa de Seguimiento a Graduados.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510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500.000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6085498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SF-PY8.1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Adquisición de Recursos Bibliográficos y Bases de Datos.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3’085.790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4929960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SI-PY9.1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Evaluación, corrección de estilo, diseño, elaboración de abtastracs, diagramación, impresión, publicación de libros en diferentes modalides, artículos y/o revistas institucionales.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8’000.000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571397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SP-PY3.6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Apoyo a la gestión academico-administrativa de la Proyección Social.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8’600.527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7629767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SB-PY4.1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Apoyo a actividades de clima organizacional, docentes, estudiantes y administrativos en las Sedes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301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1’500.000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69640083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SA-PY2.3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Dotación de equipos, accesorios, reactivos e insumos para  laboratorios de todas las Sedes.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3’000.000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41118211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7373009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TOTALES</a:t>
                      </a:r>
                      <a:endParaRPr lang="es-CR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6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24’686.317</a:t>
                      </a:r>
                      <a:endParaRPr lang="es-C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0828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64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47864" y="123478"/>
            <a:ext cx="5436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2.5.  EJECUCIÓN PRESUPUESTAL EN LA VIGENCIA 2019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7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14D6E02-B54F-7C40-8AF4-4A0C61BE3D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309424"/>
              </p:ext>
            </p:extLst>
          </p:nvPr>
        </p:nvGraphicFramePr>
        <p:xfrm>
          <a:off x="1115616" y="1635646"/>
          <a:ext cx="6912768" cy="2301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">
                  <a:extLst>
                    <a:ext uri="{9D8B030D-6E8A-4147-A177-3AD203B41FA5}">
                      <a16:colId xmlns:a16="http://schemas.microsoft.com/office/drawing/2014/main" val="98946667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58960365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400107540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740054644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CONSTRUCCIONES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1599592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ADQUISICIÓN </a:t>
                      </a:r>
                      <a:r>
                        <a:rPr lang="es-C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EQUIPOS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6’085.790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2839530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CAPACITACIÓN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15087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INVESTIGACIONES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8’000.000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11141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PLANEACIÓN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510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500.000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077109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EXTENSIÓN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8’600.527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601865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BIENESTAR UNIVERSITARIO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301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1’500.000</a:t>
                      </a:r>
                      <a:endParaRPr lang="es-C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6509931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PLAN DE </a:t>
                      </a:r>
                      <a:r>
                        <a:rPr lang="es-CR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ACCIÓN </a:t>
                      </a:r>
                      <a:r>
                        <a:rPr lang="es-CR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es-C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R" sz="1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R" sz="2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24’686.317</a:t>
                      </a:r>
                      <a:endParaRPr lang="es-C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7629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75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81187" y="2499742"/>
            <a:ext cx="77995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>
                <a:latin typeface="Arial" panose="020B0604020202020204" pitchFamily="34" charset="0"/>
              </a:rPr>
              <a:t>2. PRESENTACIÓN DEL INFORME DE GESTIÓN DE LA FACULTAD DE INGENIERIA AÑO 2019</a:t>
            </a:r>
            <a:endParaRPr lang="es-CO" sz="2400" dirty="0"/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1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D0F190E-DD82-474D-A8B7-8BEDE1767DE9}"/>
              </a:ext>
            </a:extLst>
          </p:cNvPr>
          <p:cNvSpPr/>
          <p:nvPr/>
        </p:nvSpPr>
        <p:spPr>
          <a:xfrm>
            <a:off x="251520" y="113159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just">
              <a:spcAft>
                <a:spcPts val="0"/>
              </a:spcAft>
            </a:pPr>
            <a:endParaRPr lang="es-C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9580" algn="just">
              <a:spcAft>
                <a:spcPts val="0"/>
              </a:spcAft>
            </a:pPr>
            <a:r>
              <a:rPr lang="es-E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CBC5C5F-5FE5-CF4C-AA66-ED35B1412A17}"/>
              </a:ext>
            </a:extLst>
          </p:cNvPr>
          <p:cNvSpPr/>
          <p:nvPr/>
        </p:nvSpPr>
        <p:spPr>
          <a:xfrm>
            <a:off x="107504" y="1356311"/>
            <a:ext cx="8892480" cy="3535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es-ES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Desarrollar una labor académica con pertinencia</a:t>
            </a: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endParaRPr lang="es-CR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Estudio de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pertinencia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la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oferta académica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adecuación de programas.</a:t>
            </a:r>
            <a:endParaRPr lang="es-C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Consolidar la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EFIT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C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Definir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articulación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ingreso egresados de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tecnologías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profesionalización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Administración </a:t>
            </a:r>
            <a:r>
              <a:rPr lang="es-ES" sz="2200" b="1" i="1" u="sng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página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facultad y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actualización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micro diseños.</a:t>
            </a:r>
            <a:endParaRPr lang="es-C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3">
            <a:extLst>
              <a:ext uri="{FF2B5EF4-FFF2-40B4-BE49-F238E27FC236}">
                <a16:creationId xmlns:a16="http://schemas.microsoft.com/office/drawing/2014/main" id="{76959B6E-5EE0-0A47-9CB5-8A5B5526DE20}"/>
              </a:ext>
            </a:extLst>
          </p:cNvPr>
          <p:cNvSpPr/>
          <p:nvPr/>
        </p:nvSpPr>
        <p:spPr>
          <a:xfrm>
            <a:off x="3203848" y="123478"/>
            <a:ext cx="5643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3. PROPUESTAS DE MEJORAMIENTO PARA EL AÑO 2020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01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D0F190E-DD82-474D-A8B7-8BEDE1767DE9}"/>
              </a:ext>
            </a:extLst>
          </p:cNvPr>
          <p:cNvSpPr/>
          <p:nvPr/>
        </p:nvSpPr>
        <p:spPr>
          <a:xfrm>
            <a:off x="251520" y="113159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just">
              <a:spcAft>
                <a:spcPts val="0"/>
              </a:spcAft>
            </a:pPr>
            <a:endParaRPr lang="es-C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9580" algn="just">
              <a:spcAft>
                <a:spcPts val="0"/>
              </a:spcAft>
            </a:pPr>
            <a:r>
              <a:rPr lang="es-E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9CA8936-36EA-3E49-82FC-3859F032D35F}"/>
              </a:ext>
            </a:extLst>
          </p:cNvPr>
          <p:cNvSpPr/>
          <p:nvPr/>
        </p:nvSpPr>
        <p:spPr>
          <a:xfrm>
            <a:off x="395536" y="1347614"/>
            <a:ext cx="806489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2800" b="1" dirty="0">
                <a:latin typeface="Arial" panose="020B0604020202020204" pitchFamily="34" charset="0"/>
                <a:ea typeface="Times New Roman" panose="02020603050405020304" pitchFamily="18" charset="0"/>
              </a:rPr>
              <a:t>Búsqueda de solución a necesidades del desarrollo local, regional y global.</a:t>
            </a:r>
          </a:p>
          <a:p>
            <a:pPr algn="ctr">
              <a:spcAft>
                <a:spcPts val="0"/>
              </a:spcAft>
            </a:pPr>
            <a:endParaRPr lang="es-C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SzPct val="130000"/>
              <a:buFont typeface="Wingdings" pitchFamily="2" charset="2"/>
              <a:buChar char="Ø"/>
            </a:pPr>
            <a:r>
              <a:rPr lang="es-ES" sz="2200" dirty="0">
                <a:latin typeface="Arial" panose="020B0604020202020204" pitchFamily="34" charset="0"/>
                <a:ea typeface="Times New Roman" panose="02020603050405020304" pitchFamily="18" charset="0"/>
              </a:rPr>
              <a:t>Promover la interrelación entre </a:t>
            </a:r>
            <a:r>
              <a:rPr lang="es-ES" sz="2200" b="1" i="1" u="sng" dirty="0">
                <a:latin typeface="Arial" panose="020B0604020202020204" pitchFamily="34" charset="0"/>
                <a:ea typeface="Times New Roman" panose="02020603050405020304" pitchFamily="18" charset="0"/>
              </a:rPr>
              <a:t>empresa, estado, academia y comunidad</a:t>
            </a:r>
            <a:r>
              <a:rPr lang="es-ES" sz="2200" dirty="0">
                <a:latin typeface="Arial" panose="020B0604020202020204" pitchFamily="34" charset="0"/>
                <a:ea typeface="Times New Roman" panose="02020603050405020304" pitchFamily="18" charset="0"/>
              </a:rPr>
              <a:t> para la </a:t>
            </a:r>
            <a:r>
              <a:rPr lang="es-ES" sz="2200" b="1" i="1" u="sng" dirty="0">
                <a:latin typeface="Arial" panose="020B0604020202020204" pitchFamily="34" charset="0"/>
                <a:ea typeface="Times New Roman" panose="02020603050405020304" pitchFamily="18" charset="0"/>
              </a:rPr>
              <a:t>gestión de proyectos</a:t>
            </a:r>
            <a:r>
              <a:rPr lang="es-ES" sz="2200" dirty="0">
                <a:latin typeface="Arial" panose="020B0604020202020204" pitchFamily="34" charset="0"/>
                <a:ea typeface="Times New Roman" panose="02020603050405020304" pitchFamily="18" charset="0"/>
              </a:rPr>
              <a:t> que propendan por el desarrollo regional. </a:t>
            </a:r>
          </a:p>
          <a:p>
            <a:pPr marL="342900" indent="-342900">
              <a:buSzPct val="130000"/>
              <a:buFont typeface="Wingdings" pitchFamily="2" charset="2"/>
              <a:buChar char="Ø"/>
            </a:pPr>
            <a:endParaRPr lang="es-ES" sz="2200" dirty="0">
              <a:latin typeface="Arial" panose="020B0604020202020204" pitchFamily="34" charset="0"/>
            </a:endParaRPr>
          </a:p>
          <a:p>
            <a:pPr marL="342900" indent="-342900">
              <a:buSzPct val="130000"/>
              <a:buFont typeface="Wingdings" pitchFamily="2" charset="2"/>
              <a:buChar char="Ø"/>
            </a:pPr>
            <a:r>
              <a:rPr lang="es-ES" sz="2200" dirty="0">
                <a:latin typeface="Arial" panose="020B0604020202020204" pitchFamily="34" charset="0"/>
              </a:rPr>
              <a:t>Apoyar a </a:t>
            </a:r>
            <a:r>
              <a:rPr lang="es-ES" sz="2200" b="1" i="1" u="sng" dirty="0">
                <a:latin typeface="Arial" panose="020B0604020202020204" pitchFamily="34" charset="0"/>
              </a:rPr>
              <a:t>convocatorias internas</a:t>
            </a:r>
            <a:r>
              <a:rPr lang="es-ES" sz="2200" dirty="0">
                <a:latin typeface="Arial" panose="020B0604020202020204" pitchFamily="34" charset="0"/>
              </a:rPr>
              <a:t> de facultad a </a:t>
            </a:r>
            <a:r>
              <a:rPr lang="es-ES" sz="2200" b="1" i="1" u="sng" dirty="0">
                <a:latin typeface="Arial" panose="020B0604020202020204" pitchFamily="34" charset="0"/>
              </a:rPr>
              <a:t>semilleros</a:t>
            </a:r>
            <a:r>
              <a:rPr lang="es-ES" sz="2200" dirty="0">
                <a:latin typeface="Arial" panose="020B0604020202020204" pitchFamily="34" charset="0"/>
              </a:rPr>
              <a:t> con recursos propios.  </a:t>
            </a:r>
            <a:endParaRPr lang="es-CR" sz="2200" dirty="0"/>
          </a:p>
        </p:txBody>
      </p:sp>
      <p:sp>
        <p:nvSpPr>
          <p:cNvPr id="6" name="Rectángulo 3">
            <a:extLst>
              <a:ext uri="{FF2B5EF4-FFF2-40B4-BE49-F238E27FC236}">
                <a16:creationId xmlns:a16="http://schemas.microsoft.com/office/drawing/2014/main" id="{E1B9EB9A-779F-A548-88D8-0E44A5F1CBC8}"/>
              </a:ext>
            </a:extLst>
          </p:cNvPr>
          <p:cNvSpPr/>
          <p:nvPr/>
        </p:nvSpPr>
        <p:spPr>
          <a:xfrm>
            <a:off x="3203848" y="123478"/>
            <a:ext cx="5643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3. PROPUESTAS DE MEJORAMIENTO PARA EL AÑO 2020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46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4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3203848" y="123478"/>
            <a:ext cx="5643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3. PROPUESTAS DE MEJORAMIENTO PARA EL AÑO 2020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D0F190E-DD82-474D-A8B7-8BEDE1767DE9}"/>
              </a:ext>
            </a:extLst>
          </p:cNvPr>
          <p:cNvSpPr/>
          <p:nvPr/>
        </p:nvSpPr>
        <p:spPr>
          <a:xfrm>
            <a:off x="251520" y="113159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just">
              <a:spcAft>
                <a:spcPts val="0"/>
              </a:spcAft>
            </a:pPr>
            <a:endParaRPr lang="es-C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9580" algn="just">
              <a:spcAft>
                <a:spcPts val="0"/>
              </a:spcAft>
            </a:pPr>
            <a:r>
              <a:rPr lang="es-E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9CA8936-36EA-3E49-82FC-3859F032D35F}"/>
              </a:ext>
            </a:extLst>
          </p:cNvPr>
          <p:cNvSpPr/>
          <p:nvPr/>
        </p:nvSpPr>
        <p:spPr>
          <a:xfrm>
            <a:off x="539552" y="1347614"/>
            <a:ext cx="80648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R" sz="22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C32AE67-FF09-4042-BB50-5786AAC95407}"/>
              </a:ext>
            </a:extLst>
          </p:cNvPr>
          <p:cNvSpPr/>
          <p:nvPr/>
        </p:nvSpPr>
        <p:spPr>
          <a:xfrm>
            <a:off x="395536" y="1419622"/>
            <a:ext cx="8496944" cy="2656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2800" b="1" dirty="0">
                <a:latin typeface="Arial" panose="020B0604020202020204" pitchFamily="34" charset="0"/>
                <a:ea typeface="Times New Roman" panose="02020603050405020304" pitchFamily="18" charset="0"/>
              </a:rPr>
              <a:t>Pertinencia y visibilidad de la Facultad en el entorno.</a:t>
            </a:r>
          </a:p>
          <a:p>
            <a:pPr algn="ctr">
              <a:spcAft>
                <a:spcPts val="0"/>
              </a:spcAft>
            </a:pPr>
            <a:endParaRPr lang="es-CR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Elaborar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portafolio de servicios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permita dar a conocer a las entidades publicas y privadas, el </a:t>
            </a:r>
            <a:r>
              <a:rPr lang="es-ES" sz="2200" b="1" i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potencial de la facultad</a:t>
            </a:r>
            <a:r>
              <a:rPr lang="es-ES" sz="2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CR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Propiciar la </a:t>
            </a:r>
            <a:r>
              <a:rPr lang="es-CR" sz="2200" b="1" i="1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acreditación</a:t>
            </a:r>
            <a:r>
              <a:rPr lang="es-CR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parámetros en laboratorios de la </a:t>
            </a:r>
            <a:r>
              <a:rPr lang="es-CR" sz="2200" b="1" i="1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facultad</a:t>
            </a:r>
            <a:r>
              <a:rPr lang="es-CR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sz="2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85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3203848" y="123478"/>
            <a:ext cx="5643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3. PROPUESTAS DE MEJORAMIENTO PARA EL AÑO 2020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D0F190E-DD82-474D-A8B7-8BEDE1767DE9}"/>
              </a:ext>
            </a:extLst>
          </p:cNvPr>
          <p:cNvSpPr/>
          <p:nvPr/>
        </p:nvSpPr>
        <p:spPr>
          <a:xfrm>
            <a:off x="251520" y="113159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just">
              <a:spcAft>
                <a:spcPts val="0"/>
              </a:spcAft>
            </a:pPr>
            <a:endParaRPr lang="es-C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9580" algn="just">
              <a:spcAft>
                <a:spcPts val="0"/>
              </a:spcAft>
            </a:pPr>
            <a:r>
              <a:rPr lang="es-E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9CA8936-36EA-3E49-82FC-3859F032D35F}"/>
              </a:ext>
            </a:extLst>
          </p:cNvPr>
          <p:cNvSpPr/>
          <p:nvPr/>
        </p:nvSpPr>
        <p:spPr>
          <a:xfrm>
            <a:off x="539552" y="1347614"/>
            <a:ext cx="80648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R" sz="22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C32AE67-FF09-4042-BB50-5786AAC95407}"/>
              </a:ext>
            </a:extLst>
          </p:cNvPr>
          <p:cNvSpPr/>
          <p:nvPr/>
        </p:nvSpPr>
        <p:spPr>
          <a:xfrm>
            <a:off x="395536" y="1590969"/>
            <a:ext cx="849694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/>
              <a:t>Ambiente universitario coherente y armónico con el desarrollo humano.</a:t>
            </a:r>
          </a:p>
          <a:p>
            <a:pPr algn="ctr"/>
            <a:endParaRPr lang="es-CR" sz="2800" dirty="0"/>
          </a:p>
          <a:p>
            <a:pPr marL="342900" lvl="0" indent="-342900">
              <a:buFont typeface="Wingdings" pitchFamily="2" charset="2"/>
              <a:buChar char="Ø"/>
            </a:pPr>
            <a:r>
              <a:rPr lang="es-ES" sz="2400" dirty="0"/>
              <a:t>Desarrollar actividades </a:t>
            </a:r>
            <a:r>
              <a:rPr lang="es-ES" sz="2400" b="1" i="1" u="sng" dirty="0"/>
              <a:t>culturales y deportivas</a:t>
            </a:r>
            <a:r>
              <a:rPr lang="es-ES" sz="2400" dirty="0"/>
              <a:t> que propendan por la </a:t>
            </a:r>
            <a:r>
              <a:rPr lang="es-ES" sz="2400" b="1" i="1" u="sng" dirty="0"/>
              <a:t>integración</a:t>
            </a:r>
            <a:r>
              <a:rPr lang="es-ES" sz="2400" dirty="0"/>
              <a:t> de los miembros de la </a:t>
            </a:r>
            <a:r>
              <a:rPr lang="es-ES" sz="2400" b="1" i="1" u="sng" dirty="0"/>
              <a:t>facultad</a:t>
            </a:r>
            <a:r>
              <a:rPr lang="es-ES" sz="2400" dirty="0"/>
              <a:t>.</a:t>
            </a:r>
            <a:endParaRPr lang="es-CR" dirty="0"/>
          </a:p>
          <a:p>
            <a:pPr algn="ctr">
              <a:spcAft>
                <a:spcPts val="0"/>
              </a:spcAft>
            </a:pPr>
            <a:endParaRPr lang="es-ES" sz="2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03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3"/>
          <p:cNvSpPr/>
          <p:nvPr/>
        </p:nvSpPr>
        <p:spPr>
          <a:xfrm>
            <a:off x="3203848" y="123478"/>
            <a:ext cx="5643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3. PROPUESTAS DE MEJORAMIENTO PARA EL AÑO 2020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D0F190E-DD82-474D-A8B7-8BEDE1767DE9}"/>
              </a:ext>
            </a:extLst>
          </p:cNvPr>
          <p:cNvSpPr/>
          <p:nvPr/>
        </p:nvSpPr>
        <p:spPr>
          <a:xfrm>
            <a:off x="251520" y="113159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just">
              <a:spcAft>
                <a:spcPts val="0"/>
              </a:spcAft>
            </a:pPr>
            <a:endParaRPr lang="es-CR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9580" algn="just">
              <a:spcAft>
                <a:spcPts val="0"/>
              </a:spcAft>
            </a:pPr>
            <a:r>
              <a:rPr lang="es-ES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9CA8936-36EA-3E49-82FC-3859F032D35F}"/>
              </a:ext>
            </a:extLst>
          </p:cNvPr>
          <p:cNvSpPr/>
          <p:nvPr/>
        </p:nvSpPr>
        <p:spPr>
          <a:xfrm>
            <a:off x="539552" y="1347614"/>
            <a:ext cx="80648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s-CR" sz="22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C32AE67-FF09-4042-BB50-5786AAC95407}"/>
              </a:ext>
            </a:extLst>
          </p:cNvPr>
          <p:cNvSpPr/>
          <p:nvPr/>
        </p:nvSpPr>
        <p:spPr>
          <a:xfrm>
            <a:off x="395536" y="1203598"/>
            <a:ext cx="849694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/>
              <a:t>Modelo organizacional moderno acorde con la actualidad.</a:t>
            </a:r>
          </a:p>
          <a:p>
            <a:pPr algn="ctr"/>
            <a:endParaRPr lang="es-CR" sz="2800" dirty="0"/>
          </a:p>
          <a:p>
            <a:pPr marL="342900" lvl="0" indent="-342900">
              <a:buFont typeface="Wingdings" pitchFamily="2" charset="2"/>
              <a:buChar char="Ø"/>
            </a:pPr>
            <a:r>
              <a:rPr lang="es-ES" sz="2200" dirty="0"/>
              <a:t>Obtener </a:t>
            </a:r>
            <a:r>
              <a:rPr lang="es-ES" sz="2200" b="1" i="1" u="sng" dirty="0"/>
              <a:t>financiación</a:t>
            </a:r>
            <a:r>
              <a:rPr lang="es-ES" sz="2200" dirty="0"/>
              <a:t> para </a:t>
            </a:r>
            <a:r>
              <a:rPr lang="es-ES" sz="2200" b="1" i="1" u="sng" dirty="0"/>
              <a:t>construcción del edificio</a:t>
            </a:r>
            <a:r>
              <a:rPr lang="es-ES" sz="2200" dirty="0"/>
              <a:t> de ensayos e investigaciones de la facultad.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es-CR" sz="2200" dirty="0"/>
          </a:p>
          <a:p>
            <a:pPr marL="342900" lvl="0" indent="-342900">
              <a:buFont typeface="Wingdings" pitchFamily="2" charset="2"/>
              <a:buChar char="Ø"/>
            </a:pPr>
            <a:r>
              <a:rPr lang="es-ES" sz="2200" b="1" i="1" u="sng" dirty="0"/>
              <a:t>Incrementar los excedente</a:t>
            </a:r>
            <a:r>
              <a:rPr lang="es-ES" sz="2200" dirty="0"/>
              <a:t>s de la facultad a través de la venta de servicios de sus laboratorios y la consultoría.</a:t>
            </a:r>
            <a:endParaRPr lang="es-CR" sz="2200" dirty="0"/>
          </a:p>
        </p:txBody>
      </p:sp>
    </p:spTree>
    <p:extLst>
      <p:ext uri="{BB962C8B-B14F-4D97-AF65-F5344CB8AC3E}">
        <p14:creationId xmlns:p14="http://schemas.microsoft.com/office/powerpoint/2010/main" val="16195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11260" y="2355726"/>
            <a:ext cx="70788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solidFill>
                  <a:srgbClr val="B02226"/>
                </a:solidFill>
                <a:latin typeface="Arial" panose="020B0604020202020204" pitchFamily="34" charset="0"/>
              </a:rPr>
              <a:t>4. INTERVENCIONES CIUDADANAS Y RESPUESTAS</a:t>
            </a:r>
            <a:endParaRPr lang="es-CO" sz="3200" b="1" dirty="0"/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0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27584" y="2317604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>
                <a:solidFill>
                  <a:srgbClr val="B02226"/>
                </a:solidFill>
                <a:latin typeface="Arial" panose="020B0604020202020204" pitchFamily="34" charset="0"/>
              </a:rPr>
              <a:t>5. CONCLUSIONES DE LA AUDIENCIA</a:t>
            </a:r>
            <a:endParaRPr lang="es-CO" sz="3200" b="1" dirty="0"/>
          </a:p>
        </p:txBody>
      </p:sp>
    </p:spTree>
    <p:extLst>
      <p:ext uri="{BB962C8B-B14F-4D97-AF65-F5344CB8AC3E}">
        <p14:creationId xmlns:p14="http://schemas.microsoft.com/office/powerpoint/2010/main" val="48497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Título"/>
          <p:cNvSpPr>
            <a:spLocks noGrp="1"/>
          </p:cNvSpPr>
          <p:nvPr>
            <p:ph type="title" idx="4294967295"/>
          </p:nvPr>
        </p:nvSpPr>
        <p:spPr>
          <a:xfrm>
            <a:off x="683568" y="1563638"/>
            <a:ext cx="7763751" cy="2143125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s-CO" altLang="es-CO" sz="6000" b="1" dirty="0">
                <a:latin typeface="Andalus" pitchFamily="18" charset="-78"/>
                <a:cs typeface="Andalus" pitchFamily="18" charset="-78"/>
              </a:rPr>
              <a:t>MUCHAS GRACIAS…</a:t>
            </a:r>
          </a:p>
        </p:txBody>
      </p:sp>
    </p:spTree>
    <p:extLst>
      <p:ext uri="{BB962C8B-B14F-4D97-AF65-F5344CB8AC3E}">
        <p14:creationId xmlns:p14="http://schemas.microsoft.com/office/powerpoint/2010/main" val="292939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1763688" y="1203598"/>
            <a:ext cx="7386125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2.1.1.   CDIO. Enfoque concebir, diseñar, implementar y operar.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2.1.2.   EFIT. Escuela de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formación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innovación tecnológica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2.1.3.   EDIFICIO DE INVESTIGACIONES Y ENSAYOS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2.1.4.   LABORATORIO DE AGROINDUSTRIA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2.1.5.   LABORATORIO DE AGUAS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2.1.6.   LABORATORIO DE CONSTRUCCIONES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2.1.7.   LABORATORIO DE SUELOS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2.1.8.   LABORATORIO DE LODOS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2.1.9.   LABORATORIO DE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MICROBIOLOGÍA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DE ALIMENTOS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2.1.10. GRANJA EXPERIMENTAL</a:t>
            </a:r>
          </a:p>
          <a:p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2.1.11. REVISTA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INGENIERÍA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REGIÓN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14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2540" y="1131590"/>
            <a:ext cx="82519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2.1.1.   CDIO.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(Enfoque Concebir, diseñar, implementar y operar).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D751780-7CF5-D24F-A230-CBBEA997D565}"/>
              </a:ext>
            </a:extLst>
          </p:cNvPr>
          <p:cNvSpPr txBox="1"/>
          <p:nvPr/>
        </p:nvSpPr>
        <p:spPr>
          <a:xfrm>
            <a:off x="179512" y="1707654"/>
            <a:ext cx="88569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Estrategia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modernización curricular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ingeniería,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mejorar y lograr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internacionalización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pertinencia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los programas de la facultad.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Durante 2018 y 2019, comité currículo en conjunto con jefes de programa, desarrollan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 talleres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orientados a la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implementación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del enfoque CDIO.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Actualmente se trabaja en el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taller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evaluación del concepto de alineación constructiva del currículo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Muy pertinente para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acreditación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00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3"/>
      <p:bldP spid="3" grpId="0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2.1.2.   EFIT.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(Escuela de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formación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s-C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innovación </a:t>
            </a:r>
            <a:r>
              <a:rPr lang="es-CR" sz="2000" dirty="0">
                <a:latin typeface="Arial" panose="020B0604020202020204" pitchFamily="34" charset="0"/>
                <a:cs typeface="Arial" panose="020B0604020202020204" pitchFamily="34" charset="0"/>
              </a:rPr>
              <a:t>tecnológica). </a:t>
            </a:r>
          </a:p>
          <a:p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635646"/>
            <a:ext cx="8856984" cy="319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Logros y acciones del equipo de articulación. </a:t>
            </a: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Primera fase: Octubre 7 a Diciembre 30 de 2.019) 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Ley 115 de 1994. Educación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contextualizada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responder a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necesidades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Conocer intereses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(Instrumentos para medición de interés).</a:t>
            </a:r>
          </a:p>
          <a:p>
            <a:endParaRPr lang="es-C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Rastreo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información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documentación.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Validación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instrumentos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, revisión expertos Método Delphi.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Prueba piloto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con cada uno de los instrumentos.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ES" sz="2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aplica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 grupo focal.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Cartilla de instrumentos.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63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3"/>
          <p:cNvSpPr/>
          <p:nvPr/>
        </p:nvSpPr>
        <p:spPr>
          <a:xfrm>
            <a:off x="3275856" y="123478"/>
            <a:ext cx="5568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</a:rPr>
              <a:t>2.1. LOGROS ALCANZADOS EN EL  AÑO 2019  POR CADA PROYECTO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5" name="4 Marcador de fecha"/>
          <p:cNvSpPr txBox="1">
            <a:spLocks/>
          </p:cNvSpPr>
          <p:nvPr/>
        </p:nvSpPr>
        <p:spPr>
          <a:xfrm>
            <a:off x="6672021" y="4869657"/>
            <a:ext cx="2471980" cy="273844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Neiva  </a:t>
            </a:r>
            <a:fld id="{43CCAC3A-9FB2-4248-BA56-EB925F346150}" type="datetime4">
              <a:rPr lang="es-CO" sz="135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/>
              <a:t>11 de mayo de 2020</a:t>
            </a:fld>
            <a:endParaRPr lang="es-CO" sz="13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73182DB-A519-9147-941B-AC59F3B2A2C4}"/>
              </a:ext>
            </a:extLst>
          </p:cNvPr>
          <p:cNvSpPr txBox="1"/>
          <p:nvPr/>
        </p:nvSpPr>
        <p:spPr>
          <a:xfrm>
            <a:off x="597476" y="1131590"/>
            <a:ext cx="8246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latin typeface="Arial" panose="020B0604020202020204" pitchFamily="34" charset="0"/>
                <a:cs typeface="Arial" panose="020B0604020202020204" pitchFamily="34" charset="0"/>
              </a:rPr>
              <a:t>2.1.3.   EDIFICIO DE INVESTIGACIONES Y ENSAYOS.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s-C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A294FC-7598-B34D-89A3-4B9C8EB326F7}"/>
              </a:ext>
            </a:extLst>
          </p:cNvPr>
          <p:cNvSpPr txBox="1"/>
          <p:nvPr/>
        </p:nvSpPr>
        <p:spPr>
          <a:xfrm>
            <a:off x="179512" y="1740460"/>
            <a:ext cx="885698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2009 -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3 Programas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preg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1 esp. 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8 programas de </a:t>
            </a:r>
            <a:r>
              <a:rPr lang="es-ES" sz="2000" dirty="0" err="1">
                <a:latin typeface="Arial" panose="020B0604020202020204" pitchFamily="34" charset="0"/>
                <a:cs typeface="Arial" panose="020B0604020202020204" pitchFamily="34" charset="0"/>
              </a:rPr>
              <a:t>preg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. y 4 post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Arq. Emilio Orozco Chavarro diseño.</a:t>
            </a:r>
          </a:p>
          <a:p>
            <a:pPr algn="ctr"/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Finalizando 2018 apropió Proyecto para estudios de:</a:t>
            </a:r>
          </a:p>
          <a:p>
            <a:pPr algn="ctr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Suelos, Diseño Estructural, Hidro-sanitario, Eléctrico, voz y datos. </a:t>
            </a:r>
          </a:p>
          <a:p>
            <a:pPr algn="ctr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$137.849.600, actividad que se ejecutó en 2019,</a:t>
            </a:r>
          </a:p>
          <a:p>
            <a:pPr algn="ctr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Falta presupuesto de la obra para los trámites.</a:t>
            </a:r>
            <a:endParaRPr lang="es-C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88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35797</TotalTime>
  <Words>3558</Words>
  <Application>Microsoft Office PowerPoint</Application>
  <PresentationFormat>Presentación en pantalla (16:9)</PresentationFormat>
  <Paragraphs>877</Paragraphs>
  <Slides>57</Slides>
  <Notes>33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64" baseType="lpstr">
      <vt:lpstr>Andalus</vt:lpstr>
      <vt:lpstr>Arial</vt:lpstr>
      <vt:lpstr>Calibri</vt:lpstr>
      <vt:lpstr>Times New Roman</vt:lpstr>
      <vt:lpstr>Wingdings</vt:lpstr>
      <vt:lpstr>Tema de Office</vt:lpstr>
      <vt:lpstr>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MUCHAS GRACIAS…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Galindo</dc:creator>
  <cp:lastModifiedBy>Usuario</cp:lastModifiedBy>
  <cp:revision>223</cp:revision>
  <dcterms:created xsi:type="dcterms:W3CDTF">2016-12-14T20:41:07Z</dcterms:created>
  <dcterms:modified xsi:type="dcterms:W3CDTF">2020-05-12T04:10:00Z</dcterms:modified>
</cp:coreProperties>
</file>