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97" r:id="rId3"/>
    <p:sldId id="280" r:id="rId4"/>
    <p:sldId id="278" r:id="rId5"/>
    <p:sldId id="299" r:id="rId6"/>
    <p:sldId id="281" r:id="rId7"/>
    <p:sldId id="346" r:id="rId8"/>
    <p:sldId id="342" r:id="rId9"/>
    <p:sldId id="362" r:id="rId10"/>
    <p:sldId id="343" r:id="rId11"/>
    <p:sldId id="349" r:id="rId12"/>
    <p:sldId id="367" r:id="rId13"/>
    <p:sldId id="318" r:id="rId14"/>
    <p:sldId id="319" r:id="rId15"/>
    <p:sldId id="320" r:id="rId16"/>
    <p:sldId id="340" r:id="rId17"/>
    <p:sldId id="324" r:id="rId18"/>
    <p:sldId id="348" r:id="rId19"/>
    <p:sldId id="312" r:id="rId20"/>
    <p:sldId id="363" r:id="rId21"/>
    <p:sldId id="284" r:id="rId22"/>
    <p:sldId id="285" r:id="rId23"/>
    <p:sldId id="298" r:id="rId24"/>
    <p:sldId id="358" r:id="rId25"/>
    <p:sldId id="286" r:id="rId26"/>
    <p:sldId id="288" r:id="rId27"/>
    <p:sldId id="290" r:id="rId28"/>
    <p:sldId id="291" r:id="rId29"/>
    <p:sldId id="301" r:id="rId30"/>
    <p:sldId id="292" r:id="rId31"/>
    <p:sldId id="356" r:id="rId32"/>
    <p:sldId id="293" r:id="rId33"/>
    <p:sldId id="364" r:id="rId34"/>
    <p:sldId id="365" r:id="rId35"/>
    <p:sldId id="302" r:id="rId36"/>
    <p:sldId id="303" r:id="rId37"/>
    <p:sldId id="327" r:id="rId38"/>
    <p:sldId id="366" r:id="rId39"/>
    <p:sldId id="345" r:id="rId40"/>
    <p:sldId id="323" r:id="rId41"/>
    <p:sldId id="359" r:id="rId42"/>
    <p:sldId id="295" r:id="rId43"/>
    <p:sldId id="296" r:id="rId44"/>
    <p:sldId id="264" r:id="rId45"/>
  </p:sldIdLst>
  <p:sldSz cx="9144000" cy="5143500" type="screen16x9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1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pa" initials="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42E"/>
    <a:srgbClr val="00CC00"/>
    <a:srgbClr val="D8C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5252" autoAdjust="0"/>
  </p:normalViewPr>
  <p:slideViewPr>
    <p:cSldViewPr showGuides="1">
      <p:cViewPr>
        <p:scale>
          <a:sx n="126" d="100"/>
          <a:sy n="126" d="100"/>
        </p:scale>
        <p:origin x="-72" y="138"/>
      </p:cViewPr>
      <p:guideLst>
        <p:guide orient="horz" pos="18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EFC7A-7D3B-40D6-96C5-5B9D41EFF03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C848E-8C82-4396-8D2D-157C45AE979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8074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77372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77372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92689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90545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grpSp>
        <p:nvGrpSpPr>
          <p:cNvPr id="7" name="6 Grupo"/>
          <p:cNvGrpSpPr/>
          <p:nvPr userDrawn="1"/>
        </p:nvGrpSpPr>
        <p:grpSpPr>
          <a:xfrm>
            <a:off x="0" y="-20538"/>
            <a:ext cx="9144000" cy="5164038"/>
            <a:chOff x="0" y="-20538"/>
            <a:chExt cx="9144000" cy="5164038"/>
          </a:xfrm>
        </p:grpSpPr>
        <p:sp>
          <p:nvSpPr>
            <p:cNvPr id="8" name="7 Rectángulo"/>
            <p:cNvSpPr/>
            <p:nvPr/>
          </p:nvSpPr>
          <p:spPr>
            <a:xfrm>
              <a:off x="0" y="-20538"/>
              <a:ext cx="9144000" cy="5164038"/>
            </a:xfrm>
            <a:prstGeom prst="rect">
              <a:avLst/>
            </a:prstGeom>
            <a:solidFill>
              <a:srgbClr val="8D191D"/>
            </a:solidFill>
            <a:ln>
              <a:solidFill>
                <a:srgbClr val="AD142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34" t="23573" r="4907" b="18862"/>
            <a:stretch/>
          </p:blipFill>
          <p:spPr>
            <a:xfrm>
              <a:off x="297709" y="318976"/>
              <a:ext cx="1573623" cy="446568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8439" y="4481643"/>
              <a:ext cx="1376553" cy="448125"/>
            </a:xfrm>
            <a:prstGeom prst="rect">
              <a:avLst/>
            </a:prstGeom>
          </p:spPr>
        </p:pic>
        <p:sp>
          <p:nvSpPr>
            <p:cNvPr id="11" name="10 CuadroTexto"/>
            <p:cNvSpPr txBox="1"/>
            <p:nvPr/>
          </p:nvSpPr>
          <p:spPr>
            <a:xfrm>
              <a:off x="309129" y="4566921"/>
              <a:ext cx="13740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1100" b="1" dirty="0" smtClean="0">
                  <a:solidFill>
                    <a:srgbClr val="D8CEA3"/>
                  </a:solidFill>
                  <a:latin typeface="Arial" pitchFamily="34" charset="0"/>
                  <a:cs typeface="Arial" pitchFamily="34" charset="0"/>
                </a:rPr>
                <a:t>www.usco.edu.co</a:t>
              </a:r>
              <a:endParaRPr lang="es-CO" sz="1100" b="1" dirty="0">
                <a:solidFill>
                  <a:srgbClr val="D8CEA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13116" y="4790511"/>
              <a:ext cx="116249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700" b="1" dirty="0" smtClean="0">
                  <a:solidFill>
                    <a:srgbClr val="D8CEA3"/>
                  </a:solidFill>
                  <a:latin typeface="Arial" pitchFamily="34" charset="0"/>
                  <a:cs typeface="Arial" pitchFamily="34" charset="0"/>
                </a:rPr>
                <a:t>Vigilada MinEducación</a:t>
              </a:r>
              <a:endParaRPr lang="es-CO" sz="700" b="1" dirty="0">
                <a:solidFill>
                  <a:srgbClr val="D8CEA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7434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45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689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74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67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7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79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10" name="9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1" name="10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01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6" name="5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7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4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755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7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70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7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2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81852-97A8-4707-91B8-BED688919470}" type="datetimeFigureOut">
              <a:rPr lang="es-CO" smtClean="0"/>
              <a:t>19/03/2020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3915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71600" y="1059582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de Ciencias Sociales y Humanas</a:t>
            </a:r>
            <a:endParaRPr lang="es-CO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9612" y="2499742"/>
            <a:ext cx="71287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Rendición </a:t>
            </a:r>
            <a:r>
              <a:rPr lang="es-CO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Cuentas Vigencia </a:t>
            </a:r>
            <a:r>
              <a:rPr lang="es-CO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4" name="6 CuadroTexto"/>
          <p:cNvSpPr txBox="1"/>
          <p:nvPr/>
        </p:nvSpPr>
        <p:spPr>
          <a:xfrm>
            <a:off x="1727684" y="3760753"/>
            <a:ext cx="58326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DECANO</a:t>
            </a:r>
            <a:endParaRPr lang="es-CO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7 CuadroTexto"/>
          <p:cNvSpPr txBox="1"/>
          <p:nvPr/>
        </p:nvSpPr>
        <p:spPr>
          <a:xfrm>
            <a:off x="2491833" y="3444984"/>
            <a:ext cx="43043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WILLIAN SIERRA BARON</a:t>
            </a:r>
            <a:endParaRPr lang="es-CO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88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89955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852548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0079" y="1173593"/>
            <a:ext cx="132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 smtClean="0">
                <a:latin typeface="Arial" pitchFamily="34" charset="0"/>
                <a:cs typeface="Arial" pitchFamily="34" charset="0"/>
              </a:rPr>
              <a:t>PSICOLOGÍA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720079" y="1707654"/>
            <a:ext cx="75608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Construcción de la Cámara de Gesell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– Neiva. 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XI Encuentro Surcolombiano de Psicología: “Ciudades y comunidades sostenibles” realizado los días 25 y 26 de Noviembre de 2019.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I Encuentro Surcolombiano de Psicología sede La plata: “Prácticas de cuidado, buen vivir e inclusión” realizado el día 28 de noviembre de 2019.</a:t>
            </a:r>
            <a:endParaRPr lang="es-CO" sz="1400" dirty="0">
              <a:highlight>
                <a:srgbClr val="FFFF00"/>
              </a:highlight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Otorgamiento de la renovación de acreditación del programa por 6 años: Resolución Número 6106 del 12 de junio de 2019.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Adecuación aulas 168, 170,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172.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Adecuación del Centro de Proyección social, cuarto piso sede central.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Sede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de dos 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Encuentros ASCOFAPSI: Prevención y tratamiento de adicciones (Dr. Efrén Martínez); Intervención en crisis (Dra. Diana María Agudelo Vélez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Vinculación de dos docentes invitados, período académico 2019-1: Horacio Esteban </a:t>
            </a:r>
            <a:r>
              <a:rPr lang="es-CO" sz="1400" dirty="0" err="1" smtClean="0">
                <a:latin typeface="Arial" pitchFamily="34" charset="0"/>
                <a:cs typeface="Arial" pitchFamily="34" charset="0"/>
              </a:rPr>
              <a:t>Belgich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(Rosario, Argentina) y Nicolás Herrera (Buenos Aires, Argentina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Curso de perfeccionamiento durante el mes de agosto de 2019.</a:t>
            </a:r>
          </a:p>
        </p:txBody>
      </p:sp>
    </p:spTree>
    <p:extLst>
      <p:ext uri="{BB962C8B-B14F-4D97-AF65-F5344CB8AC3E}">
        <p14:creationId xmlns:p14="http://schemas.microsoft.com/office/powerpoint/2010/main" val="366879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55576" y="1185215"/>
            <a:ext cx="3556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ANTROPOLOGÍA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755576" y="1765141"/>
            <a:ext cx="7344816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CÓDIGO SNIES: 107436 del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27/09/2018.</a:t>
            </a:r>
            <a:endParaRPr lang="es-CO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TÍTULO QUE OTORGA: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Antropólogo.</a:t>
            </a:r>
            <a:endParaRPr lang="es-CO" sz="1400" dirty="0" smtClean="0">
              <a:latin typeface="Arial" pitchFamily="34" charset="0"/>
              <a:cs typeface="Arial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 smtClean="0">
                <a:latin typeface="Arial" pitchFamily="34" charset="0"/>
                <a:cs typeface="Arial" pitchFamily="34" charset="0"/>
              </a:rPr>
              <a:t>NÚMERO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DE CRÉDITOS: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162.</a:t>
            </a:r>
            <a:endParaRPr lang="es-CO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DURACIÓN: 10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semestres.</a:t>
            </a:r>
            <a:endParaRPr lang="es-CO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MODALIDAD: Presencial.</a:t>
            </a:r>
            <a:endParaRPr lang="es-CO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PERIODICIDAD DE ADMISIÓN: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Semestral.</a:t>
            </a:r>
            <a:endParaRPr lang="es-CO" sz="14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28575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LUGAR DE DESARROLLO: Neiva (semestres 1 - 4) Pitalito-San Agustín (semestres 5 - 10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6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285750" lvl="0" indent="-285750" algn="just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endParaRPr lang="es-ES_tradnl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85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55576" y="1185215"/>
            <a:ext cx="3556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ANTROPOLOGÍA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755576" y="1765141"/>
            <a:ext cx="7344816" cy="249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Cambio de denominación a Antropología, Acuerdo CSU 063 de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29/11/2018.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Ampliación lugar de desarrollo por el , Resolución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017054 27 DIC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2019. 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Aprobación Plan de Estudios de 2 ciclos en las sedes de Neiva y Pitalito por Consejo Académico, Acuerdo 033 10 Jul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2019.</a:t>
            </a: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El Consejo Superior aprobó los dos lugares de desarrollo mediante el Acuerdo 009 del 14 de marzo de 2019: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Artículo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CO" sz="1400" i="1" dirty="0">
                <a:latin typeface="Arial" panose="020B0604020202020204" pitchFamily="34" charset="0"/>
                <a:cs typeface="Arial" panose="020B0604020202020204" pitchFamily="34" charset="0"/>
              </a:rPr>
              <a:t>: "Crear el Programa de Antropología, con título a otorgar de Antropólogo, y su ubicación o lugar de desarrollo será en las sedes de Neiva y Pitalito (Huila)".</a:t>
            </a: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endParaRPr lang="es-CO" sz="1600" b="1" dirty="0">
              <a:solidFill>
                <a:srgbClr val="00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endParaRPr lang="es-ES_tradnl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59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180527" y="1275606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MAESTRÍA </a:t>
            </a:r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EN CONFLICTO, TERRITORIO Y CULTURA</a:t>
            </a:r>
          </a:p>
          <a:p>
            <a:pPr algn="r"/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395536" y="1567994"/>
            <a:ext cx="78488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endParaRPr lang="es-ES_tradnl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Novena cohorte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: Cuarto semestre en 2019-1 y semestre de Continuidad en 2019-. Las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tesis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en curso abordan los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impactos de conflictos armados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en el sur y centro del Tolima; de los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deterioros ambientales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en las fuentes de agua para Neiva; de las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hidroeléctricas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 de Betania y El Quimbo en la pesca artesanal en el río Magdalena, y las respuestas a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conflictos armados y ambientales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en el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Macizo colombiano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ES_trad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Décima cohorte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(mediante Contrato interadministrativo 1239 entre Municipio de Neiva y USCO): Durante el tercer semestre (2019-1) los maestrantes infirieron con habitantes, directivos escolares, estudiantes y líderes barriales los 4 problemas sociales más relevantes de la ciudad -</a:t>
            </a:r>
            <a:r>
              <a:rPr lang="es-ES_trad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deterioro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ambiental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crisis en comunicación intrafamiliar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consumos juveniles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liderazgos </a:t>
            </a:r>
            <a:r>
              <a:rPr lang="es-ES_tradnl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clientelizados </a:t>
            </a:r>
            <a:r>
              <a:rPr lang="es-ES_trad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 .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En el tercer y cuarto semestre terminaron la recolección de datos e hicieron el análisis de la información para responder la pregunta </a:t>
            </a:r>
            <a:r>
              <a:rPr lang="es-ES_tradnl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¿Qué escuela para cuál ciudad</a:t>
            </a:r>
            <a:r>
              <a:rPr lang="es-ES_tradnl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?.</a:t>
            </a:r>
            <a:endParaRPr lang="es-ES_tradnl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_tradnl" sz="1400" b="1" i="1" dirty="0"/>
          </a:p>
        </p:txBody>
      </p:sp>
    </p:spTree>
    <p:extLst>
      <p:ext uri="{BB962C8B-B14F-4D97-AF65-F5344CB8AC3E}">
        <p14:creationId xmlns:p14="http://schemas.microsoft.com/office/powerpoint/2010/main" val="6528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95911" y="1203598"/>
            <a:ext cx="499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MAESTRÍA EN CONFLICTO, TERRITORIO Y </a:t>
            </a:r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CULTURA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572930"/>
            <a:ext cx="7920880" cy="329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endParaRPr lang="es-CO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Acompañamiento de tesis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de cohortes séptima (</a:t>
            </a:r>
            <a:r>
              <a:rPr lang="es-ES_tradnl" sz="1400" i="1" dirty="0">
                <a:latin typeface="Arial" panose="020B0604020202020204" pitchFamily="34" charset="0"/>
                <a:cs typeface="Arial" panose="020B0604020202020204" pitchFamily="34" charset="0"/>
              </a:rPr>
              <a:t>Jóvenes de Neiva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_tradnl" sz="1400" i="1" dirty="0">
                <a:latin typeface="Arial" panose="020B0604020202020204" pitchFamily="34" charset="0"/>
                <a:cs typeface="Arial" panose="020B0604020202020204" pitchFamily="34" charset="0"/>
              </a:rPr>
              <a:t>Mujeres de El Pato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) y octava (</a:t>
            </a:r>
            <a:r>
              <a:rPr lang="es-ES_tradnl" sz="1400" i="1" dirty="0">
                <a:latin typeface="Arial" panose="020B0604020202020204" pitchFamily="34" charset="0"/>
                <a:cs typeface="Arial" panose="020B0604020202020204" pitchFamily="34" charset="0"/>
              </a:rPr>
              <a:t>Guerra y memorias en Caquetá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_tradnl" sz="1400" i="1" dirty="0">
                <a:latin typeface="Arial" panose="020B0604020202020204" pitchFamily="34" charset="0"/>
                <a:cs typeface="Arial" panose="020B0604020202020204" pitchFamily="34" charset="0"/>
              </a:rPr>
              <a:t>Memorias del corregimiento de Las Ceibas</a:t>
            </a:r>
            <a:r>
              <a:rPr lang="es-ES_trad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s-ES_tradnl" sz="1400" dirty="0">
                <a:latin typeface="Arial" pitchFamily="34" charset="0"/>
                <a:cs typeface="Arial" pitchFamily="34" charset="0"/>
              </a:rPr>
              <a:t>2018 la Maestría en Conflicto, Territorio y Cultura - MCTC - continuó con la Novena cohorte que mantuvo sus once (11) estudiantes - y dos becas -, para que cursaran los semestres segundo y tercero. Además, la Décima recibió treinta y cinco (35) docentes para adelantar el primero y segundo semestres. Ella es resultado del contrato interadministrativo 1239 entre el Municipio  de Neiva y la Universidad Surcolombiana. </a:t>
            </a:r>
          </a:p>
          <a:p>
            <a:pPr lvl="0" algn="just"/>
            <a:endParaRPr lang="es-ES_tradnl" sz="1400" dirty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sz="1400" dirty="0">
                <a:latin typeface="Arial" pitchFamily="34" charset="0"/>
                <a:cs typeface="Arial" pitchFamily="34" charset="0"/>
              </a:rPr>
              <a:t>En el curso de esta última cohorte el equipo de profesores - integrado en el grupo de investigación Culturas, conflictos y subjetividades - ha venido realizando la investigación </a:t>
            </a:r>
            <a:r>
              <a:rPr lang="es-ES" sz="1400" b="1" i="1" dirty="0">
                <a:latin typeface="Arial" pitchFamily="34" charset="0"/>
                <a:cs typeface="Arial" pitchFamily="34" charset="0"/>
              </a:rPr>
              <a:t>¿Qué escuela para cuál ciudad? </a:t>
            </a:r>
            <a:endParaRPr lang="es-ES_tradnl" sz="1400" b="1" i="1" dirty="0"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ct val="20000"/>
              </a:spcBef>
            </a:pPr>
            <a:endParaRPr lang="es-ES_tradnl" sz="2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80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95911" y="1224135"/>
            <a:ext cx="4996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MAESTRÍA EN CONFLICTO, TERRITORIO Y CULTURA</a:t>
            </a:r>
          </a:p>
          <a:p>
            <a:pPr algn="r"/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593467"/>
            <a:ext cx="7560840" cy="323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Participación de tres profesores de la MCTC con ponencias en el Diálogo sobre Educación Popular en Brasil y Colombia en la Universidad Federal Fluminense de Níteroi (Río)</a:t>
            </a:r>
          </a:p>
          <a:p>
            <a:pPr algn="just"/>
            <a:endParaRPr lang="es-ES_trad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Análisis de la información recogida sobre los cuatro problemas sociales relevantes de Neiva y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pre-sustentación de resultados </a:t>
            </a:r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en la Plazoleta del Centro de Convenciones J.E. Rivera y Biblioteca Departamental durante los días 17, 18, 19 y 20 ante habitantes de las ocho comunas estudiadas y de la vereda Santa Helena (Las Ceibas).</a:t>
            </a:r>
          </a:p>
          <a:p>
            <a:pPr algn="just"/>
            <a:endParaRPr lang="es-ES_trad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_tradnl" sz="1400" dirty="0">
                <a:latin typeface="Arial" panose="020B0604020202020204" pitchFamily="34" charset="0"/>
                <a:cs typeface="Arial" panose="020B0604020202020204" pitchFamily="34" charset="0"/>
              </a:rPr>
              <a:t>Entrega de las nueve crónicas sobre los procesos de las comunas estudiadas y de los cuatro capítulos sobre los cuatro problemas sociales relevantes de Neiva a pares externos para su evaluación el próximo 8 de marzo de 2020.</a:t>
            </a:r>
          </a:p>
          <a:p>
            <a:pPr lvl="0" algn="just">
              <a:spcBef>
                <a:spcPct val="20000"/>
              </a:spcBef>
            </a:pPr>
            <a:endParaRPr lang="es-ES_tradnl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ct val="20000"/>
              </a:spcBef>
            </a:pPr>
            <a:endParaRPr lang="es-ES_tradn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ct val="20000"/>
              </a:spcBef>
            </a:pPr>
            <a:endParaRPr lang="es-ES_tradn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2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11935" y="1203598"/>
            <a:ext cx="4996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MAESTRÍA EN CONFLICTO, TERRITORIO Y </a:t>
            </a:r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CULTURA</a:t>
            </a: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39552" y="1593467"/>
            <a:ext cx="7560840" cy="2702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1219170">
              <a:buFont typeface="Arial" pitchFamily="34" charset="0"/>
              <a:buChar char="•"/>
              <a:defRPr/>
            </a:pP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LIBRO SOBRE CRÓNICAS DE LAS OCHO COMUNAS Y LA VEREDA </a:t>
            </a:r>
            <a:r>
              <a:rPr lang="es-ES_tradnl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RURAL.</a:t>
            </a: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219170">
              <a:defRPr/>
            </a:pPr>
            <a:r>
              <a:rPr lang="es-ES_trad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(</a:t>
            </a:r>
            <a:r>
              <a:rPr lang="es-ES_tradnl" sz="1200" dirty="0">
                <a:latin typeface="Arial" panose="020B0604020202020204" pitchFamily="34" charset="0"/>
                <a:cs typeface="Arial" panose="020B0604020202020204" pitchFamily="34" charset="0"/>
              </a:rPr>
              <a:t>Diciembre 20 de 2019)</a:t>
            </a:r>
            <a:endParaRPr lang="es-ES_tradn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219170">
              <a:defRPr/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1219170">
              <a:buFont typeface="Arial" pitchFamily="34" charset="0"/>
              <a:buChar char="•"/>
              <a:defRPr/>
            </a:pP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LIBRO SOBRE ALTERNATIVAS A LOS PROBLEMAS SOCIALES </a:t>
            </a:r>
            <a:r>
              <a:rPr lang="es-ES_tradnl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RELEVANTES. </a:t>
            </a:r>
            <a:r>
              <a:rPr lang="es-ES_tradnl" sz="1200" dirty="0">
                <a:latin typeface="Arial" panose="020B0604020202020204" pitchFamily="34" charset="0"/>
                <a:cs typeface="Arial" panose="020B0604020202020204" pitchFamily="34" charset="0"/>
              </a:rPr>
              <a:t>(Febrero 28 de 2020)</a:t>
            </a:r>
            <a:endParaRPr lang="es-ES_tradn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219170">
              <a:defRPr/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1219170">
              <a:buFont typeface="Arial" pitchFamily="34" charset="0"/>
              <a:buChar char="•"/>
              <a:defRPr/>
            </a:pP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DOCUMENTAL SOBRE LAS POTENCIALIDADES DE LOS JÓVENES PARA IMPULSAR LAS ALTERNATIVAS PROPUESTAS PARA SUS COMUNIDADES </a:t>
            </a:r>
            <a:r>
              <a:rPr lang="es-ES_tradnl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EDUCATIVAS. </a:t>
            </a:r>
            <a:r>
              <a:rPr lang="es-ES_trad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_tradnl" sz="1200" dirty="0">
                <a:latin typeface="Arial" panose="020B0604020202020204" pitchFamily="34" charset="0"/>
                <a:cs typeface="Arial" panose="020B0604020202020204" pitchFamily="34" charset="0"/>
              </a:rPr>
              <a:t>Diciembre 20 de 2019)</a:t>
            </a:r>
            <a:endParaRPr lang="es-ES_tradn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ct val="20000"/>
              </a:spcBef>
            </a:pPr>
            <a:endParaRPr lang="es-ES_tradn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/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ct val="20000"/>
              </a:spcBef>
            </a:pPr>
            <a:endParaRPr lang="es-ES_tradnl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2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95911" y="1224135"/>
            <a:ext cx="6796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MAESTRIA EN NEUROPSICOLOGÍA CLÍNICA</a:t>
            </a: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395536" y="1923678"/>
            <a:ext cx="7704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Aprobación en CSU, Acuerdo 039 de 09/08/2018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Remisión  al Ministerio de Educación Nacional, organismo del cual surgieron algunas recomendaciones y exigencias relacionadas con lugares de práctica y convenios. Para dar cumplimiento a estas  se  programaron reuniones y visitas en las diferentes entidades potenciales para la firma de posibles convenios de cooperación y de esta manera hacer entrega nuevamente de la documentación requerida 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Arial" pitchFamily="34" charset="0"/>
                <a:cs typeface="Arial" pitchFamily="34" charset="0"/>
              </a:rPr>
              <a:t>Pendiente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Registro Calificado</a:t>
            </a:r>
          </a:p>
          <a:p>
            <a:pPr algn="just"/>
            <a:endParaRPr lang="es-ES_tradnl" sz="1400" dirty="0">
              <a:solidFill>
                <a:srgbClr val="00CC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04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95909" y="1208786"/>
            <a:ext cx="4996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INVESTIGACIONES</a:t>
            </a: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395536" y="1707654"/>
            <a:ext cx="7704856" cy="414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Arial" pitchFamily="34" charset="0"/>
                <a:cs typeface="Arial" pitchFamily="34" charset="0"/>
              </a:rPr>
              <a:t>Publicación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volumen 2 de la revista Estudios Psicosociales Latinoamericanos – con 7 artículos (DOI: https://doi.org/10.25054/issn.2619-6077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Fortalecimiento del Laboratorio de neurocognición y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psicofisiológica 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equipo Biosemi de 32 canales y Equipo de realidad virtual (rubros Colciencias-</a:t>
            </a:r>
            <a:r>
              <a:rPr lang="es-MX" sz="1400" dirty="0" err="1">
                <a:latin typeface="Arial" pitchFamily="34" charset="0"/>
                <a:cs typeface="Arial" pitchFamily="34" charset="0"/>
              </a:rPr>
              <a:t>Usco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),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participación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en proyecto de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carácter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internacional y  adscripción a la red de laboratorios de conectividad cerebral con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participación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de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países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latinoamericanos y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Europeos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Ajuste documento para conformación del centro de investigación de la facultad y posterior reenvío a consejo académico y superior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Participación en convocatorias de regalías con aprobación preliminar de propuestas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ct val="20000"/>
              </a:spcBef>
            </a:pP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ct val="20000"/>
              </a:spcBef>
            </a:pPr>
            <a:r>
              <a:rPr lang="es-CO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Coordinación de Investigaciones de la Facultad</a:t>
            </a:r>
          </a:p>
          <a:p>
            <a:pPr lvl="0" algn="just">
              <a:spcBef>
                <a:spcPct val="20000"/>
              </a:spcBef>
            </a:pP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es-MX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47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71381"/>
              </p:ext>
            </p:extLst>
          </p:nvPr>
        </p:nvGraphicFramePr>
        <p:xfrm>
          <a:off x="683568" y="1131590"/>
          <a:ext cx="7717950" cy="29298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80471"/>
                <a:gridCol w="1796313"/>
                <a:gridCol w="941515"/>
                <a:gridCol w="658644"/>
                <a:gridCol w="1472154"/>
                <a:gridCol w="656584"/>
                <a:gridCol w="1412269"/>
              </a:tblGrid>
              <a:tr h="221332">
                <a:tc gridSpan="3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 DE ACCION 2019 - EXCEDENTES FACULTAD DE CSH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EJECUCION EN VIGENCIA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SALDOS FIN DE VIGENCIA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38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SIGLA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ACCIONES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EN PLAN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EJECUCION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SALDO NO EJECUTADO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56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SP-PY1.1</a:t>
                      </a:r>
                      <a:endParaRPr lang="es-CO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Apoyo a la visibilidad nacional e internacional de la Universidad (movilidad académica de docentes, estudiantes y personal administrativo y expertos invitados).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$4.668.899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25,7%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$1.200.000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74,3%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$3.468.899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572"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</a:t>
                      </a:r>
                    </a:p>
                    <a:p>
                      <a:pPr algn="ctr"/>
                      <a:r>
                        <a:rPr lang="es-CO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SP-PY3.6</a:t>
                      </a:r>
                      <a:endParaRPr lang="es-CO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Apoyo a la gestión académico-administrativa de la Proyección Social.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$14.145.168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81,16%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$11.480.000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18,84%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$2.665.168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635896" y="159947"/>
            <a:ext cx="5436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2.2 EJECUCIÓN PRESUPUESTAL EN LA VIGENCIA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8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31576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ORDEN DEL DÍA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97424" y="2196874"/>
            <a:ext cx="661033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2. PRESENTACION DEL INFORME DE GESTIÓN </a:t>
            </a:r>
            <a:r>
              <a:rPr lang="es-CO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DE LA FACULTAD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695488" y="2462280"/>
            <a:ext cx="80956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3. INTERVENCIONES CIUDADANAS Y RESPUESTAS A CARGO DE LA MESA DIRECTIVA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83865" y="2736353"/>
            <a:ext cx="3627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4. CONCLUSIONES DE LA AUDIENCIA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695488" y="1927599"/>
            <a:ext cx="46771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1. INSTALACION DE LA RENDICION DE CUENTAS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72021" y="4869657"/>
            <a:ext cx="2471980" cy="273844"/>
          </a:xfrm>
        </p:spPr>
        <p:txBody>
          <a:bodyPr/>
          <a:lstStyle/>
          <a:p>
            <a:r>
              <a:rPr 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 de marzo de 2020</a:t>
            </a:fld>
            <a:endParaRPr 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61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944042"/>
              </p:ext>
            </p:extLst>
          </p:nvPr>
        </p:nvGraphicFramePr>
        <p:xfrm>
          <a:off x="683568" y="1131590"/>
          <a:ext cx="7717950" cy="378978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80471"/>
                <a:gridCol w="2027841"/>
                <a:gridCol w="936104"/>
                <a:gridCol w="720080"/>
                <a:gridCol w="1184601"/>
                <a:gridCol w="656584"/>
                <a:gridCol w="1412269"/>
              </a:tblGrid>
              <a:tr h="221332">
                <a:tc gridSpan="3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 DE ACCION 2019 - EXCEDENTES FACULTAD DE CSH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EJECUCION EN VIGENCIA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SALDOS FIN DE VIGENCIA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38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SIGLA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ACCIONES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EN PLAN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EJECUCION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SALDO NO EJECUTADO</a:t>
                      </a:r>
                      <a:endParaRPr lang="es-CO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50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SB-PY4.1</a:t>
                      </a:r>
                      <a:endParaRPr lang="es-CO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Apoyo a actividades de clima organizacional, docentes, estudiantes y administrativos en las Sedes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$3.358.207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70,97%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$2.383.207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29,03%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$975.000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796"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</a:t>
                      </a:r>
                    </a:p>
                    <a:p>
                      <a:pPr algn="ctr"/>
                      <a:r>
                        <a:rPr lang="es-CO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SA-PY2.4</a:t>
                      </a:r>
                      <a:endParaRPr lang="es-CO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Dotación de muebles y equipos de oficinas para todas las sedes.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$14.261.336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100,0%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$14.261.336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0,0</a:t>
                      </a: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</a:t>
                      </a: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$0.0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SF-PY8.1</a:t>
                      </a:r>
                      <a:endParaRPr lang="es-CO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Adquisición de Recursos Bibliográficos y Bases de Datos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$9.910.839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0,0</a:t>
                      </a: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  <a:p>
                      <a:pPr algn="ctr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$</a:t>
                      </a: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</a:p>
                    <a:p>
                      <a:pPr algn="ctr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  <a:p>
                      <a:pPr algn="ctr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$9.910.839</a:t>
                      </a:r>
                    </a:p>
                    <a:p>
                      <a:pPr algn="ctr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184"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SI-PY1.3</a:t>
                      </a:r>
                      <a:endParaRPr lang="es-CO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Apoyo a la formación de alto nivel (Maestrías, doctorados, posdoctorados)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$8.759.328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0,0</a:t>
                      </a: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  <a:p>
                      <a:pPr algn="ctr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$</a:t>
                      </a: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</a:p>
                    <a:p>
                      <a:pPr algn="ctr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  <a:p>
                      <a:pPr algn="ctr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$8.759.328</a:t>
                      </a:r>
                    </a:p>
                    <a:p>
                      <a:pPr algn="ctr"/>
                      <a:endParaRPr lang="es-CO" sz="11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75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TOTALES  </a:t>
                      </a:r>
                      <a:endParaRPr lang="es-CO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$55.103.777</a:t>
                      </a:r>
                      <a:endParaRPr lang="es-CO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$29.324.543</a:t>
                      </a:r>
                      <a:endParaRPr lang="es-CO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$25.779.234</a:t>
                      </a:r>
                      <a:endParaRPr lang="es-CO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635896" y="159947"/>
            <a:ext cx="5436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2.2 EJECUCIÓN PRESUPUESTAL EN LA VIGENCIA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4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869502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s-CO" sz="1500" b="1" dirty="0" smtClean="0">
              <a:solidFill>
                <a:srgbClr val="B02226"/>
              </a:solidFill>
              <a:latin typeface="Arial" panose="020B0604020202020204" pitchFamily="34" charset="0"/>
            </a:endParaRPr>
          </a:p>
          <a:p>
            <a:pPr algn="ctr"/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PROGRAMAS </a:t>
            </a:r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ACADÉMICOS</a:t>
            </a:r>
            <a:endParaRPr lang="es-CO" sz="15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587707" y="3196444"/>
            <a:ext cx="7598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350" dirty="0"/>
              <a:t>Fuente: 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196316"/>
              </p:ext>
            </p:extLst>
          </p:nvPr>
        </p:nvGraphicFramePr>
        <p:xfrm>
          <a:off x="1524001" y="1527763"/>
          <a:ext cx="6096000" cy="19735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69949"/>
                <a:gridCol w="1694051"/>
                <a:gridCol w="2032000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PROGRAMA</a:t>
                      </a:r>
                      <a:endParaRPr lang="es-CO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es-CO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es-CO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Tecnológico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Profesional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Especialización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Maestría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Doctorado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ángulo 3"/>
          <p:cNvSpPr/>
          <p:nvPr/>
        </p:nvSpPr>
        <p:spPr>
          <a:xfrm>
            <a:off x="4716016" y="2635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9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331640" y="349652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  </a:t>
            </a:r>
            <a:r>
              <a:rPr lang="es-CO" sz="800" dirty="0" smtClean="0">
                <a:latin typeface="Arial" pitchFamily="34" charset="0"/>
                <a:cs typeface="Arial" pitchFamily="34" charset="0"/>
              </a:rPr>
              <a:t>Fuente: Programas</a:t>
            </a:r>
            <a:endParaRPr lang="es-CO" sz="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0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88325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DOCENTES COMUNICACIÓN SOCIAL Y PERIODISMO</a:t>
            </a:r>
            <a:endParaRPr lang="es-CO" sz="15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069410"/>
              </p:ext>
            </p:extLst>
          </p:nvPr>
        </p:nvGraphicFramePr>
        <p:xfrm>
          <a:off x="1524001" y="1534250"/>
          <a:ext cx="6216351" cy="23850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9887"/>
                <a:gridCol w="1296144"/>
                <a:gridCol w="1440160"/>
                <a:gridCol w="1440160"/>
              </a:tblGrid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ESTUDIOS</a:t>
                      </a:r>
                      <a:endParaRPr lang="es-CO" sz="13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DE</a:t>
                      </a:r>
                      <a:r>
                        <a:rPr lang="es-CO" sz="13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PLANTA</a:t>
                      </a:r>
                      <a:endParaRPr lang="es-CO" sz="13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CATEDRATICOS</a:t>
                      </a:r>
                      <a:endParaRPr lang="es-CO" sz="13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OCASIONALES</a:t>
                      </a:r>
                      <a:endParaRPr lang="es-CO" sz="13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Tecnológico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26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Profesional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368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Especialización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Maestría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Doctorado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483094" y="3602322"/>
            <a:ext cx="380898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350" dirty="0" smtClean="0"/>
          </a:p>
          <a:p>
            <a:endParaRPr lang="es-CO" sz="1350" dirty="0"/>
          </a:p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Fuente: Programa Comunicación Social y Periodismo </a:t>
            </a:r>
            <a:endParaRPr lang="es-CO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ángulo 3"/>
          <p:cNvSpPr/>
          <p:nvPr/>
        </p:nvSpPr>
        <p:spPr>
          <a:xfrm>
            <a:off x="4716016" y="35000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8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96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88325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s-CO" sz="1500" b="1" dirty="0" smtClean="0">
              <a:solidFill>
                <a:srgbClr val="B02226"/>
              </a:solidFill>
              <a:latin typeface="Arial" panose="020B0604020202020204" pitchFamily="34" charset="0"/>
            </a:endParaRPr>
          </a:p>
          <a:p>
            <a:pPr algn="ctr"/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DOCENTES PSICOLOGIA</a:t>
            </a:r>
            <a:endParaRPr lang="es-CO" sz="15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404450"/>
              </p:ext>
            </p:extLst>
          </p:nvPr>
        </p:nvGraphicFramePr>
        <p:xfrm>
          <a:off x="1259632" y="1563638"/>
          <a:ext cx="6216352" cy="23850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9887"/>
                <a:gridCol w="1296144"/>
                <a:gridCol w="1440160"/>
                <a:gridCol w="1440161"/>
              </a:tblGrid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ESTUDIOS</a:t>
                      </a:r>
                      <a:endParaRPr lang="es-CO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DE</a:t>
                      </a:r>
                      <a:r>
                        <a:rPr lang="es-CO" sz="13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PLANTA</a:t>
                      </a:r>
                      <a:endParaRPr lang="es-CO" sz="13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CATEDRATICOS</a:t>
                      </a:r>
                      <a:endParaRPr lang="es-CO" sz="13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OCASIONALES</a:t>
                      </a:r>
                      <a:endParaRPr lang="es-CO" sz="13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Tecnológico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Profesional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Especialización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Maestría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</a:t>
                      </a:r>
                      <a:r>
                        <a:rPr lang="es-CO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Doctorado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187624" y="3939902"/>
            <a:ext cx="3672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Fuente: Programa de Psicología </a:t>
            </a:r>
            <a:endParaRPr lang="es-CO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ángulo 3"/>
          <p:cNvSpPr/>
          <p:nvPr/>
        </p:nvSpPr>
        <p:spPr>
          <a:xfrm>
            <a:off x="4716016" y="35000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8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8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883254"/>
            <a:ext cx="45720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DOCENTES ANTROPOLOGIA</a:t>
            </a:r>
            <a:endParaRPr lang="es-CO" sz="15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286728"/>
              </p:ext>
            </p:extLst>
          </p:nvPr>
        </p:nvGraphicFramePr>
        <p:xfrm>
          <a:off x="1524000" y="1369926"/>
          <a:ext cx="6288360" cy="318331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9887"/>
                <a:gridCol w="1296144"/>
                <a:gridCol w="1440160"/>
                <a:gridCol w="1512169"/>
              </a:tblGrid>
              <a:tr h="463886"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ESTUDIOS</a:t>
                      </a:r>
                      <a:endParaRPr lang="es-CO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DE</a:t>
                      </a:r>
                      <a:r>
                        <a:rPr lang="es-CO" sz="13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PLANTA</a:t>
                      </a:r>
                      <a:endParaRPr lang="es-CO" sz="13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CATEDRATICOS</a:t>
                      </a:r>
                      <a:endParaRPr lang="es-CO" sz="13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DOCENTES OCASIONALES</a:t>
                      </a:r>
                      <a:endParaRPr lang="es-CO" sz="13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58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Tecnológico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58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Profesional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6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Especialización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205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 Maestría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205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Posgrado</a:t>
                      </a:r>
                      <a:r>
                        <a:rPr lang="es-CO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Doctorado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205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620">
                <a:tc gridSpan="4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dirty="0" smtClean="0">
                          <a:latin typeface="Arial" pitchFamily="34" charset="0"/>
                          <a:cs typeface="Arial" pitchFamily="34" charset="0"/>
                        </a:rPr>
                        <a:t>Aprobados 2 ocasionales de tiempo completo y banco de catedráticos: Resolución 110 de 2019 Convocatoria concurso de méritos</a:t>
                      </a:r>
                    </a:p>
                    <a:p>
                      <a:pPr algn="ctr"/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b="1" dirty="0">
                        <a:solidFill>
                          <a:srgbClr val="00CC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b="1" dirty="0">
                        <a:solidFill>
                          <a:srgbClr val="00CC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b="1" dirty="0">
                        <a:solidFill>
                          <a:srgbClr val="00CC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403648" y="4100216"/>
            <a:ext cx="345638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100" dirty="0" smtClean="0"/>
          </a:p>
          <a:p>
            <a:endParaRPr lang="es-CO" sz="1100" dirty="0"/>
          </a:p>
          <a:p>
            <a:endParaRPr lang="es-CO" sz="1100" dirty="0" smtClean="0"/>
          </a:p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Fuente: Programa de Antropología</a:t>
            </a:r>
            <a:endParaRPr lang="es-CO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ángulo 3"/>
          <p:cNvSpPr/>
          <p:nvPr/>
        </p:nvSpPr>
        <p:spPr>
          <a:xfrm>
            <a:off x="4716016" y="35000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8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894877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OFERTA ACADÉMICA POR PROGRAMA </a:t>
            </a:r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Y POR SEDE</a:t>
            </a:r>
            <a:endParaRPr lang="es-CO" sz="15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416170"/>
              </p:ext>
            </p:extLst>
          </p:nvPr>
        </p:nvGraphicFramePr>
        <p:xfrm>
          <a:off x="432352" y="1557496"/>
          <a:ext cx="7812056" cy="2118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35392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  <a:gridCol w="648072"/>
                <a:gridCol w="648072"/>
                <a:gridCol w="648072"/>
              </a:tblGrid>
              <a:tr h="278130">
                <a:tc rowSpan="2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OFERTA ACADÉMICA/SEDE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GARZÓN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PLATA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NEIVA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PITALITO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 vMerge="1">
                  <a:txBody>
                    <a:bodyPr/>
                    <a:lstStyle/>
                    <a:p>
                      <a:pPr algn="l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2019</a:t>
                      </a:r>
                      <a:endParaRPr lang="es-CO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Psicología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158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441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612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631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Comunicación Social y Periodismo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292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Maestría en Conflicto Territorio y Cultura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46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158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695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680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947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967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23528" y="3678292"/>
            <a:ext cx="3312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Fuente: Programas</a:t>
            </a:r>
          </a:p>
        </p:txBody>
      </p:sp>
      <p:sp>
        <p:nvSpPr>
          <p:cNvPr id="9" name="Rectángulo 3"/>
          <p:cNvSpPr/>
          <p:nvPr/>
        </p:nvSpPr>
        <p:spPr>
          <a:xfrm>
            <a:off x="4716016" y="31576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8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40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40142" y="883253"/>
            <a:ext cx="4572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NUMERO DE GRADUADOS DE LA FACULTAD CON RELACION A LA UNIVERSIDAD EN EL AÑO </a:t>
            </a:r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2019</a:t>
            </a:r>
            <a:endParaRPr lang="es-CO" sz="15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57482"/>
              </p:ext>
            </p:extLst>
          </p:nvPr>
        </p:nvGraphicFramePr>
        <p:xfrm>
          <a:off x="1835696" y="1779662"/>
          <a:ext cx="5580893" cy="2819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12741"/>
                <a:gridCol w="648072"/>
                <a:gridCol w="720080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GRADUADOS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Universidad-Pregrado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1413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1355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Facultad CSH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Comunicación Social y Periodismo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Psicología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lang="es-CO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Nivel universitario-graduados por la Facultad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7,15%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8,71%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Universidad-Posgrados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474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404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Facultad CSH-Posgrados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Maestría en Conflicto Territorio y Cultura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lang="es-CO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Nivel Posgrados-graduados por la Facultad</a:t>
                      </a:r>
                      <a:endParaRPr lang="es-CO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1,27%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0.00%</a:t>
                      </a:r>
                      <a:endParaRPr lang="es-CO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ángulo 3"/>
          <p:cNvSpPr/>
          <p:nvPr/>
        </p:nvSpPr>
        <p:spPr>
          <a:xfrm>
            <a:off x="4723107" y="24580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9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43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65920" y="894877"/>
            <a:ext cx="61744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REGISTROS CALIFICADOS </a:t>
            </a:r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Y ACREDITACIÓN POR </a:t>
            </a:r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PROGRAMAS</a:t>
            </a:r>
            <a:endParaRPr lang="es-CO" sz="15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680489"/>
              </p:ext>
            </p:extLst>
          </p:nvPr>
        </p:nvGraphicFramePr>
        <p:xfrm>
          <a:off x="611560" y="1275606"/>
          <a:ext cx="7992889" cy="34251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66785"/>
                <a:gridCol w="1776062"/>
                <a:gridCol w="1776062"/>
                <a:gridCol w="2773980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PROGRAMA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DE INICIO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DE FINALIZACION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RESOLUCIÒN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Psicología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Neiva:</a:t>
                      </a: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AAC 2019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RC 2018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Plata: RC 2014</a:t>
                      </a:r>
                      <a:endParaRPr lang="es-CO" sz="13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Neiva</a:t>
                      </a: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AAC 2025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RC 2025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Plata: RC 2021 </a:t>
                      </a:r>
                      <a:endParaRPr lang="es-CO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Neiva:</a:t>
                      </a:r>
                      <a:r>
                        <a:rPr lang="es-ES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RC 12758</a:t>
                      </a:r>
                      <a:r>
                        <a:rPr lang="es-ES" sz="13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 06/08/2018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300" kern="12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Plata: RC 8652 de 04/06/2014</a:t>
                      </a:r>
                      <a:endParaRPr lang="es-CO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Comunicación</a:t>
                      </a:r>
                      <a:r>
                        <a:rPr lang="es-CO" sz="13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Social y Periodismo</a:t>
                      </a:r>
                      <a:endParaRPr lang="es-CO" sz="13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3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Neiva: AAC </a:t>
                      </a: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  <a:p>
                      <a:pPr algn="just"/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Pitalito</a:t>
                      </a: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RC </a:t>
                      </a: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Neiva: AAC 2020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Pitalito:</a:t>
                      </a: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RC </a:t>
                      </a: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Neiva:</a:t>
                      </a:r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AAC 1022 de 24/01/2014</a:t>
                      </a:r>
                    </a:p>
                    <a:p>
                      <a:pPr algn="just"/>
                      <a:endParaRPr lang="es-CO" sz="1300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/>
                      <a:r>
                        <a:rPr lang="es-CO" sz="13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Pitalito: RC 17434 de 30/08/2016</a:t>
                      </a:r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Antropología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Pitalito: RC 15846 de 21/09/2018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3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Maestría en  Conflicto, Territorio</a:t>
                      </a:r>
                      <a:r>
                        <a:rPr lang="es-CO" sz="13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 Cultura</a:t>
                      </a:r>
                      <a:endParaRPr lang="es-CO" sz="13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s-CO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</a:p>
                    <a:p>
                      <a:pPr algn="ctr"/>
                      <a:endParaRPr lang="es-CO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RC 14235 de 07/09/2015</a:t>
                      </a:r>
                    </a:p>
                    <a:p>
                      <a:pPr algn="ctr"/>
                      <a:endParaRPr lang="es-CO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Maestría en Comunicación de lo Publico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es-CO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</a:t>
                      </a:r>
                      <a:endParaRPr lang="es-CO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3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RC 19153 de 21/09/2017</a:t>
                      </a:r>
                    </a:p>
                    <a:p>
                      <a:pPr algn="ctr"/>
                      <a:endParaRPr lang="es-CO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539552" y="4673741"/>
            <a:ext cx="14584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Fuente: Programas </a:t>
            </a:r>
            <a:endParaRPr lang="es-CO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ángulo 3"/>
          <p:cNvSpPr/>
          <p:nvPr/>
        </p:nvSpPr>
        <p:spPr>
          <a:xfrm>
            <a:off x="4548754" y="2609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9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2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28514" y="883254"/>
            <a:ext cx="635898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PARTICIPACION MOVILIDAD </a:t>
            </a:r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DE </a:t>
            </a:r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DOCENTES Y ESTUDIANTES</a:t>
            </a:r>
            <a:endParaRPr lang="es-CO" sz="15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743908" y="3795886"/>
            <a:ext cx="17281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350" dirty="0" smtClean="0"/>
              <a:t>   </a:t>
            </a:r>
            <a:r>
              <a:rPr lang="es-CO" sz="1100" dirty="0" smtClean="0"/>
              <a:t>Fuente: Orni </a:t>
            </a:r>
            <a:endParaRPr lang="es-CO" sz="1100" dirty="0"/>
          </a:p>
        </p:txBody>
      </p:sp>
      <p:sp>
        <p:nvSpPr>
          <p:cNvPr id="9" name="Rectángulo 3"/>
          <p:cNvSpPr/>
          <p:nvPr/>
        </p:nvSpPr>
        <p:spPr>
          <a:xfrm>
            <a:off x="4605470" y="2698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0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075964"/>
              </p:ext>
            </p:extLst>
          </p:nvPr>
        </p:nvGraphicFramePr>
        <p:xfrm>
          <a:off x="611561" y="1417330"/>
          <a:ext cx="7776864" cy="25945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24137"/>
                <a:gridCol w="720080"/>
                <a:gridCol w="682730"/>
                <a:gridCol w="829004"/>
                <a:gridCol w="787687"/>
                <a:gridCol w="925121"/>
                <a:gridCol w="804975"/>
                <a:gridCol w="877062"/>
                <a:gridCol w="926068"/>
              </a:tblGrid>
              <a:tr h="326352">
                <a:tc rowSpan="2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MOVILIDAD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NACIONAL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INTERNACIONAL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360">
                <a:tc vMerge="1">
                  <a:txBody>
                    <a:bodyPr/>
                    <a:lstStyle/>
                    <a:p>
                      <a:pPr algn="l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PLANTA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D.OCASIONAL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CATEDRA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PLANTA</a:t>
                      </a:r>
                    </a:p>
                    <a:p>
                      <a:pPr algn="ctr"/>
                      <a:endParaRPr lang="es-CO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D.OCASIONAL</a:t>
                      </a:r>
                    </a:p>
                    <a:p>
                      <a:pPr algn="ctr"/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CATEDRA</a:t>
                      </a:r>
                    </a:p>
                    <a:p>
                      <a:pPr algn="ctr"/>
                      <a:endParaRPr lang="es-CO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</a:t>
                      </a:r>
                    </a:p>
                    <a:p>
                      <a:pPr algn="ctr"/>
                      <a:endParaRPr lang="es-CO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424580">
                <a:tc>
                  <a:txBody>
                    <a:bodyPr/>
                    <a:lstStyle/>
                    <a:p>
                      <a:pPr algn="l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Intercambio Académico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algn="l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Participación en Eventos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228">
                <a:tc>
                  <a:txBody>
                    <a:bodyPr/>
                    <a:lstStyle/>
                    <a:p>
                      <a:pPr algn="l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Pasantía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Misión </a:t>
                      </a:r>
                      <a:r>
                        <a:rPr lang="es-CO" sz="11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Acad</a:t>
                      </a:r>
                      <a:r>
                        <a:rPr lang="es-CO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o Administrativa</a:t>
                      </a:r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  <a:p>
                      <a:pPr algn="ctr"/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00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10260" y="883254"/>
            <a:ext cx="635898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PARTICIPACION MOVILIDAD </a:t>
            </a:r>
            <a:r>
              <a:rPr lang="es-CO" sz="15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DE </a:t>
            </a:r>
            <a:r>
              <a:rPr lang="es-CO" sz="1500" b="1" dirty="0">
                <a:solidFill>
                  <a:srgbClr val="B02226"/>
                </a:solidFill>
                <a:latin typeface="Arial" panose="020B0604020202020204" pitchFamily="34" charset="0"/>
              </a:rPr>
              <a:t>DOCENTES Y ESTUDIANTES</a:t>
            </a:r>
            <a:endParaRPr lang="es-CO" sz="15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65314" y="4286730"/>
            <a:ext cx="2448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Fuente: Orni </a:t>
            </a:r>
            <a:endParaRPr lang="es-CO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ángulo 3"/>
          <p:cNvSpPr/>
          <p:nvPr/>
        </p:nvSpPr>
        <p:spPr>
          <a:xfrm>
            <a:off x="4605470" y="2698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2.3 FORTALECIMIENTO ACADÉMICO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0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23162"/>
              </p:ext>
            </p:extLst>
          </p:nvPr>
        </p:nvGraphicFramePr>
        <p:xfrm>
          <a:off x="719069" y="1437252"/>
          <a:ext cx="7741363" cy="288061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72611"/>
                <a:gridCol w="720080"/>
                <a:gridCol w="792088"/>
                <a:gridCol w="936104"/>
                <a:gridCol w="648072"/>
                <a:gridCol w="864096"/>
                <a:gridCol w="720080"/>
                <a:gridCol w="1152128"/>
                <a:gridCol w="936104"/>
              </a:tblGrid>
              <a:tr h="342410">
                <a:tc rowSpan="2">
                  <a:txBody>
                    <a:bodyPr/>
                    <a:lstStyle/>
                    <a:p>
                      <a:pPr algn="ctr"/>
                      <a:r>
                        <a:rPr lang="es-CO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MOVILIDAD</a:t>
                      </a:r>
                      <a:endParaRPr lang="es-CO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NACIONAL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INTERNACIONAL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 vMerge="1">
                  <a:txBody>
                    <a:bodyPr/>
                    <a:lstStyle/>
                    <a:p>
                      <a:pPr algn="l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PLANTA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D.OCASIONAL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CATEDRA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PLANTA</a:t>
                      </a:r>
                    </a:p>
                    <a:p>
                      <a:pPr algn="ctr"/>
                      <a:endParaRPr lang="es-CO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D.OCASIONAL</a:t>
                      </a:r>
                    </a:p>
                    <a:p>
                      <a:pPr algn="ctr"/>
                      <a:endParaRPr lang="es-CO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CATEDRA</a:t>
                      </a:r>
                    </a:p>
                    <a:p>
                      <a:pPr algn="ctr"/>
                      <a:endParaRPr lang="es-CO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</a:t>
                      </a:r>
                    </a:p>
                    <a:p>
                      <a:pPr algn="ctr"/>
                      <a:endParaRPr lang="es-CO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8884">
                <a:tc>
                  <a:txBody>
                    <a:bodyPr/>
                    <a:lstStyle/>
                    <a:p>
                      <a:pPr algn="l"/>
                      <a:r>
                        <a:rPr lang="es-CO" sz="11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Estancia</a:t>
                      </a:r>
                      <a:r>
                        <a:rPr lang="es-CO" sz="11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s-CO" sz="11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</a:t>
                      </a:r>
                      <a:r>
                        <a:rPr lang="es-CO" sz="11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s-CO" sz="11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Tecn</a:t>
                      </a:r>
                      <a:r>
                        <a:rPr lang="es-CO" sz="11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s-CO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84">
                <a:tc>
                  <a:txBody>
                    <a:bodyPr/>
                    <a:lstStyle/>
                    <a:p>
                      <a:pPr algn="l"/>
                      <a:r>
                        <a:rPr lang="es-CO" sz="11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Intercambio cultural</a:t>
                      </a:r>
                      <a:endParaRPr lang="es-CO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84">
                <a:tc>
                  <a:txBody>
                    <a:bodyPr/>
                    <a:lstStyle/>
                    <a:p>
                      <a:pPr algn="l"/>
                      <a:r>
                        <a:rPr lang="es-CO" sz="11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Congreso</a:t>
                      </a:r>
                      <a:endParaRPr lang="es-CO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es-CO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Total Parciales</a:t>
                      </a:r>
                      <a:endParaRPr lang="es-CO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/>
                      <a:endParaRPr lang="es-CO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NACIONAL         16</a:t>
                      </a:r>
                      <a:endParaRPr lang="es-CO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INTERNACIONAL      24</a:t>
                      </a:r>
                      <a:endParaRPr lang="es-CO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987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897897" y="195486"/>
            <a:ext cx="5220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1. INSTALACION DE LA AUDIENCIA DESCENTRALIZADA 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603352" y="2369463"/>
            <a:ext cx="39372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HIMNO UNIVERSIDAD SURCOLOMBIANA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640495" y="2065348"/>
            <a:ext cx="18630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HIMNO NACIONAL</a:t>
            </a:r>
          </a:p>
        </p:txBody>
      </p:sp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>
          <a:xfrm>
            <a:off x="6672021" y="4869657"/>
            <a:ext cx="2471980" cy="273844"/>
          </a:xfrm>
        </p:spPr>
        <p:txBody>
          <a:bodyPr/>
          <a:lstStyle/>
          <a:p>
            <a:r>
              <a:rPr 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 de marzo de 2020</a:t>
            </a:fld>
            <a:endParaRPr 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49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3779912" y="315763"/>
            <a:ext cx="5271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2.4.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PROYECCION </a:t>
            </a:r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SOCIAL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877686"/>
              </p:ext>
            </p:extLst>
          </p:nvPr>
        </p:nvGraphicFramePr>
        <p:xfrm>
          <a:off x="611560" y="1419225"/>
          <a:ext cx="7200801" cy="2431775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648072"/>
                <a:gridCol w="1106745"/>
                <a:gridCol w="1989599"/>
                <a:gridCol w="1156969"/>
                <a:gridCol w="1219295"/>
                <a:gridCol w="1080121"/>
              </a:tblGrid>
              <a:tr h="36610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CODIGO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MODALIDAD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DEL PROYECTO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ASIGNACIÓN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COORDINADOR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EJECUCIÓN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>
                    <a:solidFill>
                      <a:schemeClr val="accent2"/>
                    </a:solidFill>
                  </a:tcPr>
                </a:tc>
              </a:tr>
              <a:tr h="79150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2093</a:t>
                      </a:r>
                      <a:endParaRPr lang="es-CO"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CONVOCATORIA 2016</a:t>
                      </a:r>
                      <a:endParaRPr lang="es-CO"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Derechos sexuales y reproductivos en familias en situación de desplazamiento en la ciudad de Neiva (</a:t>
                      </a: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adres comunitarias)</a:t>
                      </a:r>
                      <a:endParaRPr lang="es-CO"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$1.923.077</a:t>
                      </a:r>
                      <a:endParaRPr lang="es-CO" sz="1000" u="none" strike="noStrike" cap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Roberto Cortés Polanía</a:t>
                      </a:r>
                      <a:endParaRPr lang="es-CO" sz="1000" u="none" strike="noStrike" cap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100%</a:t>
                      </a:r>
                    </a:p>
                    <a:p>
                      <a:pPr algn="l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</a:tr>
              <a:tr h="18305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</a:t>
                      </a:r>
                      <a:endParaRPr lang="es-CO"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CONVOCATORIA 2017</a:t>
                      </a:r>
                      <a:endParaRPr lang="es-CO"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Contacto radio 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$2.173.077</a:t>
                      </a:r>
                      <a:endParaRPr lang="es-CO" sz="1000" u="none" strike="noStrike" cap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Erinso Díaz Rodríguez</a:t>
                      </a:r>
                      <a:endParaRPr lang="es-CO" sz="1000" u="none" strike="noStrike" cap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90%</a:t>
                      </a:r>
                    </a:p>
                    <a:p>
                      <a:pPr algn="l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</a:tr>
              <a:tr h="347147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2436</a:t>
                      </a:r>
                      <a:endParaRPr lang="es-CO"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CONVOCATORIA 2017</a:t>
                      </a:r>
                      <a:endParaRPr lang="es-CO"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Agenda joven con identidad pol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í</a:t>
                      </a: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tica y comunicación </a:t>
                      </a:r>
                      <a:endParaRPr lang="es-CO"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$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2.173.077</a:t>
                      </a:r>
                      <a:endParaRPr sz="100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00" marR="6300" marT="630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Yamile Peña Poveda</a:t>
                      </a:r>
                      <a:endParaRPr sz="100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00" marR="6300" marT="630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50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00" marR="6300" marT="6300" marB="0" anchor="ctr"/>
                </a:tc>
              </a:tr>
              <a:tr h="416782"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TOTAL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$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6.269.231</a:t>
                      </a:r>
                      <a:endParaRPr lang="es-CO" sz="1000" b="0" i="0" u="none" strike="noStrike" cap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  <a:p>
                      <a:pPr algn="just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2" marR="6312" marT="6312" marB="0" anchor="ctr"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902470" y="912773"/>
            <a:ext cx="61907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CO" sz="1500" b="1" dirty="0">
                <a:solidFill>
                  <a:srgbClr val="AD142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PROYECTOS DE CONVOCATORIAS QUE CONTINUARON EN 2019</a:t>
            </a:r>
          </a:p>
        </p:txBody>
      </p:sp>
    </p:spTree>
    <p:extLst>
      <p:ext uri="{BB962C8B-B14F-4D97-AF65-F5344CB8AC3E}">
        <p14:creationId xmlns:p14="http://schemas.microsoft.com/office/powerpoint/2010/main" val="16130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3779912" y="315763"/>
            <a:ext cx="5271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2.4.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PROYECCION </a:t>
            </a:r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SOCIAL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669986" y="830816"/>
            <a:ext cx="5573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>
                <a:solidFill>
                  <a:srgbClr val="AD14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PROYECTOS RSU Y EVENTOS CON APOYO ECONOMICO VIPS</a:t>
            </a:r>
            <a:endParaRPr lang="es-MX" sz="1400" b="1" dirty="0">
              <a:solidFill>
                <a:srgbClr val="AD14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787426"/>
              </p:ext>
            </p:extLst>
          </p:nvPr>
        </p:nvGraphicFramePr>
        <p:xfrm>
          <a:off x="539552" y="1166918"/>
          <a:ext cx="8136904" cy="3017542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04056"/>
                <a:gridCol w="720080"/>
                <a:gridCol w="3312368"/>
                <a:gridCol w="1080120"/>
                <a:gridCol w="792088"/>
                <a:gridCol w="1008112"/>
                <a:gridCol w="720080"/>
              </a:tblGrid>
              <a:tr h="2828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CODIGO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MODALIDAD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DEL PROYECTO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ASIGNACIÓN </a:t>
                      </a:r>
                      <a:r>
                        <a:rPr lang="es-MX" sz="11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</a:t>
                      </a:r>
                    </a:p>
                    <a:p>
                      <a:pPr algn="ctr" fontAlgn="ctr"/>
                      <a:r>
                        <a:rPr lang="es-MX" sz="11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RSU </a:t>
                      </a:r>
                      <a:r>
                        <a:rPr lang="es-MX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EVENTOS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SITUACION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COORD.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EJECUCION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b">
                    <a:solidFill>
                      <a:schemeClr val="accent2"/>
                    </a:solidFill>
                  </a:tcPr>
                </a:tc>
              </a:tr>
              <a:tr h="152658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2912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ompas de jabón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$1.923.077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jecutado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Oscar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Forero</a:t>
                      </a:r>
                      <a:endParaRPr sz="100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</a:tr>
              <a:tr h="16149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2914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scuelas territorios de paz. Fase II.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$1.000.000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</a:t>
                      </a: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ejecutado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Julio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Jaime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0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</a:tr>
              <a:tr h="14142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3142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Encuentro de diálogos de saberes sobre la paz en el sur occidente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Huila.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$2.400.000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Ejecutado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Julio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Jaime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90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</a:tr>
              <a:tr h="5848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3143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Fortalecimiento comunitario en barrios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$3.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00.000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Ejecutado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Julio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Jaime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95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</a:tr>
              <a:tr h="4763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3144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Segunda minga por la memoria y la vida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$3.000.000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Ejecutado</a:t>
                      </a:r>
                      <a:endParaRPr sz="1000" b="0" i="0" u="none" strike="noStrike" cap="none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Julio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Jaime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</a:tr>
              <a:tr h="1659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3145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Tercer festival de sueños y cometas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$1.300.000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Ejecutado</a:t>
                      </a:r>
                      <a:endParaRPr sz="100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Julio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Jaime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</a:tr>
              <a:tr h="6763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3146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u="none" strike="noStrike" cap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Tejidos de vida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$1.000.000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Ejecutado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Julio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Jaime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</a:tr>
              <a:tr h="28284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3147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Programa de prevención/intervención de la violencia basada en género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el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Huila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$1.000.000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Ejecutado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Julio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Jaime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</a:tr>
              <a:tr h="7802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3149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RSU 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Fortalecimiento de periódico digital SuRegión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$2.173.077</a:t>
                      </a:r>
                      <a:endParaRPr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Ejecutado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Juan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Acebedo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30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3181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  Foro universitario de Ética ¿Cómo construir ciudadanía en la USCO?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$1.000.000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Ejecutado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Carlos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Rojas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</a:tr>
              <a:tr h="150776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3182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 Foro universitario de Ética ¿Cómo construir ciudadanía en la USCO?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$1.000.000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Ejecutado</a:t>
                      </a:r>
                      <a:endParaRPr sz="1000" b="0" i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Carlos </a:t>
                      </a:r>
                      <a:r>
                        <a:rPr lang="es-CO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Rojas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5" marR="4875" marT="4875" marB="0" anchor="ctr"/>
                </a:tc>
              </a:tr>
              <a:tr h="141420"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     TOTAL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$19.296.154</a:t>
                      </a:r>
                      <a:endParaRPr lang="es-CO" sz="1000" b="1" i="0" u="none" strike="noStrike" cap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77" marR="4877" marT="4877" marB="0" anchor="ctr"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467544" y="4500325"/>
            <a:ext cx="27363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Fuente: Coordinación Proyección Social FCSH</a:t>
            </a:r>
            <a:endParaRPr lang="es-MX" sz="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98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4599520" y="2985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2.5 INVESTIGACIÓN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501331"/>
              </p:ext>
            </p:extLst>
          </p:nvPr>
        </p:nvGraphicFramePr>
        <p:xfrm>
          <a:off x="971600" y="1141741"/>
          <a:ext cx="7039426" cy="3171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72938"/>
                <a:gridCol w="1989934"/>
                <a:gridCol w="2276554"/>
              </a:tblGrid>
              <a:tr h="409850">
                <a:tc gridSpan="3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GRUPOS DE INVESTIGACION 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50232">
                <a:tc>
                  <a:txBody>
                    <a:bodyPr/>
                    <a:lstStyle/>
                    <a:p>
                      <a:pPr algn="ctr"/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DEL GRUPO DE INVESTIGACION</a:t>
                      </a: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CATEGORIA </a:t>
                      </a:r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 GRUPO</a:t>
                      </a:r>
                    </a:p>
                    <a:p>
                      <a:pPr algn="ctr"/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 DEL GRUPO</a:t>
                      </a: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52735">
                <a:tc>
                  <a:txBody>
                    <a:bodyPr/>
                    <a:lstStyle/>
                    <a:p>
                      <a:pPr algn="just"/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CULTURAS, CONFLICTOS Y SUBJETIVIDADES </a:t>
                      </a:r>
                      <a:r>
                        <a:rPr lang="es-CO" sz="6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</a:t>
                      </a:r>
                      <a:r>
                        <a:rPr lang="es-CO" sz="600" i="0" kern="12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012-2 AGOSTO</a:t>
                      </a:r>
                      <a:r>
                        <a:rPr lang="es-CO" sz="600" i="0" kern="12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 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2005 )</a:t>
                      </a:r>
                      <a:endParaRPr lang="es-CO" sz="6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RECONOCIDO USCO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WILLIAM FERNANDO TORRES SILVA</a:t>
                      </a:r>
                      <a:endParaRPr lang="es-CO" sz="900" b="0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just"/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PSICOLOGÍA POSITIVA </a:t>
                      </a:r>
                      <a:r>
                        <a:rPr lang="es-CO" sz="6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 076-2 SEPTIEMBRE </a:t>
                      </a:r>
                      <a:r>
                        <a:rPr lang="es-CO" sz="600" i="0" kern="12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 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2011 )</a:t>
                      </a:r>
                      <a:endParaRPr lang="es-CO" sz="6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RECONOCIDO COLCIENCIAS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DIANA ANDRADE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812">
                <a:tc>
                  <a:txBody>
                    <a:bodyPr/>
                    <a:lstStyle/>
                    <a:p>
                      <a:pPr algn="just"/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CRECER </a:t>
                      </a:r>
                      <a:r>
                        <a:rPr lang="es-CO" sz="6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(Ac 105 - </a:t>
                      </a:r>
                      <a:r>
                        <a:rPr lang="es-CO" sz="600" b="0" i="0" kern="12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6 AGOSTO DE 2003)</a:t>
                      </a:r>
                      <a:endParaRPr lang="es-CO" sz="6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RECONOCIDO COLCIENCIAS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MYRIAM OVIEDO CÓRDOBA</a:t>
                      </a:r>
                      <a:endParaRPr lang="es-CO" sz="9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30">
                <a:tc>
                  <a:txBody>
                    <a:bodyPr/>
                    <a:lstStyle/>
                    <a:p>
                      <a:pPr algn="just"/>
                      <a:r>
                        <a:rPr lang="es-CO" sz="9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</a:t>
                      </a:r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MEMORIA Y REGIÓN </a:t>
                      </a:r>
                      <a:r>
                        <a:rPr lang="es-CO" sz="6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 07 –MAYO DE 2004 )</a:t>
                      </a:r>
                      <a:endParaRPr lang="es-CO" sz="6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JUAN CARLOS ACEBEDO RESTREPO</a:t>
                      </a:r>
                      <a:endParaRPr lang="es-CO" sz="9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In-SUR-Gentes </a:t>
                      </a:r>
                      <a:r>
                        <a:rPr lang="es-CO" sz="6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</a:t>
                      </a:r>
                      <a:r>
                        <a:rPr lang="es-CO" sz="600" i="0" kern="12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021 - 10  JUNIO  DE 2014 )</a:t>
                      </a:r>
                      <a:endParaRPr lang="es-CO" sz="600" b="0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RECONOCIDO</a:t>
                      </a:r>
                      <a:r>
                        <a:rPr lang="es-CO" sz="900" b="0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USCO</a:t>
                      </a:r>
                      <a:endParaRPr lang="es-CO" sz="9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JULIO ROBERTO JAIME SALAS</a:t>
                      </a:r>
                      <a:endParaRPr lang="es-CO" sz="9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9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DNEUROPSY</a:t>
                      </a:r>
                      <a:r>
                        <a:rPr lang="es-CO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(AC 007/ 3 FEBRERO/ 2017 )</a:t>
                      </a:r>
                      <a:endParaRPr lang="es-CO" sz="600" b="0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b="0" i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A1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ESPERANZA </a:t>
                      </a:r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CABRERA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6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i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DESARROLLO HUMANO Y SOSTENIBILIDAD AMBIENTAL</a:t>
                      </a:r>
                      <a:r>
                        <a:rPr lang="es-CO" sz="9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s-CO" sz="60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(AC 027/ 15 MAYO /2018 )</a:t>
                      </a:r>
                      <a:endParaRPr lang="es-CO" sz="600" b="0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RECONOCIDO COLCIENCIAS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0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WILLIAM SIERRA </a:t>
                      </a:r>
                      <a:r>
                        <a:rPr lang="es-CO" sz="9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BARÓN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9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395536" y="407782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800" dirty="0" smtClean="0">
              <a:latin typeface="Arial" pitchFamily="34" charset="0"/>
              <a:cs typeface="Arial" pitchFamily="34" charset="0"/>
            </a:endParaRPr>
          </a:p>
          <a:p>
            <a:endParaRPr lang="es-CO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                Fuente</a:t>
            </a:r>
            <a:r>
              <a:rPr lang="es-CO" sz="800" dirty="0">
                <a:latin typeface="Arial" pitchFamily="34" charset="0"/>
                <a:cs typeface="Arial" pitchFamily="34" charset="0"/>
              </a:rPr>
              <a:t>: Coordinación de Investigaciones de la Facultad</a:t>
            </a:r>
          </a:p>
        </p:txBody>
      </p:sp>
    </p:spTree>
    <p:extLst>
      <p:ext uri="{BB962C8B-B14F-4D97-AF65-F5344CB8AC3E}">
        <p14:creationId xmlns:p14="http://schemas.microsoft.com/office/powerpoint/2010/main" val="333218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4599520" y="2985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2.5 INVESTIGACIÓN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70246"/>
              </p:ext>
            </p:extLst>
          </p:nvPr>
        </p:nvGraphicFramePr>
        <p:xfrm>
          <a:off x="971600" y="1141741"/>
          <a:ext cx="7039426" cy="17180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72938"/>
                <a:gridCol w="1989934"/>
                <a:gridCol w="2276554"/>
              </a:tblGrid>
              <a:tr h="409850">
                <a:tc gridSpan="3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GRUPOS DE INVESTIGACION 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50232">
                <a:tc>
                  <a:txBody>
                    <a:bodyPr/>
                    <a:lstStyle/>
                    <a:p>
                      <a:pPr algn="ctr"/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DEL GRUPO DE INVESTIGACION</a:t>
                      </a: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CATEGORIA DEL GRUPO</a:t>
                      </a:r>
                    </a:p>
                    <a:p>
                      <a:pPr algn="ctr"/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 DEL GRUPO</a:t>
                      </a: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47228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dirty="0" smtClean="0">
                          <a:solidFill>
                            <a:schemeClr val="tx1"/>
                          </a:solidFill>
                        </a:rPr>
                        <a:t>GRUPO INTERINSTITUCIONAL "POLIFONÍAS DE LA EDUCACIÓN COMUNITARIA Y </a:t>
                      </a:r>
                      <a:r>
                        <a:rPr lang="es-MX" sz="900" dirty="0" smtClean="0">
                          <a:solidFill>
                            <a:schemeClr val="tx1"/>
                          </a:solidFill>
                        </a:rPr>
                        <a:t>POPULAR“ </a:t>
                      </a:r>
                      <a:r>
                        <a:rPr lang="es-MX" sz="700" dirty="0" smtClean="0">
                          <a:solidFill>
                            <a:schemeClr val="tx1"/>
                          </a:solidFill>
                        </a:rPr>
                        <a:t>ACUERDO </a:t>
                      </a:r>
                      <a:r>
                        <a:rPr lang="es-MX" sz="700" dirty="0" smtClean="0">
                          <a:solidFill>
                            <a:schemeClr val="tx1"/>
                          </a:solidFill>
                        </a:rPr>
                        <a:t>038 DEL 19 DE JULIO DE 2019. ARTÍCULO SEGUNDO.</a:t>
                      </a:r>
                      <a:endParaRPr lang="es-CO" sz="400" b="0" i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ALEXANDER TRUJILLO BACA</a:t>
                      </a:r>
                      <a:endParaRPr lang="es-CO" sz="9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dirty="0" smtClean="0">
                          <a:solidFill>
                            <a:schemeClr val="tx1"/>
                          </a:solidFill>
                        </a:rPr>
                        <a:t>GRUPO DE INVESTIGACIÓN DE ESTUDIOS SOCIO HUMANÍSTICOS-GIESH 2019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RECONOCIDO</a:t>
                      </a:r>
                      <a:r>
                        <a:rPr lang="es-CO" sz="900" b="0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USCO</a:t>
                      </a:r>
                      <a:endParaRPr lang="es-CO" sz="900" b="0" i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CARLOS ARNULFO</a:t>
                      </a:r>
                      <a:r>
                        <a:rPr lang="es-CO" sz="900" b="0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ROJAS</a:t>
                      </a:r>
                      <a:endParaRPr lang="es-CO" sz="9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395536" y="2859782"/>
            <a:ext cx="42039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                 Fuente</a:t>
            </a:r>
            <a:r>
              <a:rPr lang="es-CO" sz="800" dirty="0">
                <a:latin typeface="Arial" pitchFamily="34" charset="0"/>
                <a:cs typeface="Arial" pitchFamily="34" charset="0"/>
              </a:rPr>
              <a:t>: Coordinación de Investigaciones de la Facultad</a:t>
            </a:r>
          </a:p>
        </p:txBody>
      </p:sp>
    </p:spTree>
    <p:extLst>
      <p:ext uri="{BB962C8B-B14F-4D97-AF65-F5344CB8AC3E}">
        <p14:creationId xmlns:p14="http://schemas.microsoft.com/office/powerpoint/2010/main" val="231587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4599520" y="2985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2.5 INVESTIGACIÓN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788206"/>
              </p:ext>
            </p:extLst>
          </p:nvPr>
        </p:nvGraphicFramePr>
        <p:xfrm>
          <a:off x="1547664" y="1203598"/>
          <a:ext cx="4536504" cy="10102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36504"/>
              </a:tblGrid>
              <a:tr h="40985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CATEGORIA INVESTIGADORES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3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Investigadores asociados: 2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Investigador Junior: 2</a:t>
                      </a:r>
                      <a:endParaRPr lang="es-E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395536" y="1923678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800" dirty="0" smtClean="0">
              <a:latin typeface="Arial" pitchFamily="34" charset="0"/>
              <a:cs typeface="Arial" pitchFamily="34" charset="0"/>
            </a:endParaRPr>
          </a:p>
          <a:p>
            <a:endParaRPr lang="es-CO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                                    </a:t>
            </a:r>
            <a:endParaRPr lang="es-CO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800" dirty="0">
                <a:latin typeface="Arial" pitchFamily="34" charset="0"/>
                <a:cs typeface="Arial" pitchFamily="34" charset="0"/>
              </a:rPr>
              <a:t> </a:t>
            </a:r>
            <a:r>
              <a:rPr lang="es-CO" sz="800" dirty="0" smtClean="0">
                <a:latin typeface="Arial" pitchFamily="34" charset="0"/>
                <a:cs typeface="Arial" pitchFamily="34" charset="0"/>
              </a:rPr>
              <a:t>                                    </a:t>
            </a:r>
            <a:r>
              <a:rPr lang="es-CO" sz="800" dirty="0" smtClean="0">
                <a:latin typeface="Arial" pitchFamily="34" charset="0"/>
                <a:cs typeface="Arial" pitchFamily="34" charset="0"/>
              </a:rPr>
              <a:t>Fuente</a:t>
            </a:r>
            <a:r>
              <a:rPr lang="es-CO" sz="800" dirty="0">
                <a:latin typeface="Arial" pitchFamily="34" charset="0"/>
                <a:cs typeface="Arial" pitchFamily="34" charset="0"/>
              </a:rPr>
              <a:t>: Coordinación de Investigaciones de la Facultad</a:t>
            </a:r>
          </a:p>
        </p:txBody>
      </p:sp>
    </p:spTree>
    <p:extLst>
      <p:ext uri="{BB962C8B-B14F-4D97-AF65-F5344CB8AC3E}">
        <p14:creationId xmlns:p14="http://schemas.microsoft.com/office/powerpoint/2010/main" val="200854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4599520" y="2985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2.5 INVESTIGACIÓN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410827"/>
              </p:ext>
            </p:extLst>
          </p:nvPr>
        </p:nvGraphicFramePr>
        <p:xfrm>
          <a:off x="971600" y="957006"/>
          <a:ext cx="7039427" cy="34181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94549"/>
                <a:gridCol w="2429360"/>
                <a:gridCol w="2115518"/>
              </a:tblGrid>
              <a:tr h="309455">
                <a:tc gridSpan="3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SEMILLEROS</a:t>
                      </a:r>
                      <a:r>
                        <a:rPr lang="es-CO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INVESTIGACION 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38615">
                <a:tc>
                  <a:txBody>
                    <a:bodyPr/>
                    <a:lstStyle/>
                    <a:p>
                      <a:pPr algn="ctr"/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DEL SEMILLERO</a:t>
                      </a: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TUTOR DEL SEMILLERO</a:t>
                      </a: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GRUPO DE INVESTIGACION A QUE PERTENECE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25819">
                <a:tc>
                  <a:txBody>
                    <a:bodyPr/>
                    <a:lstStyle/>
                    <a:p>
                      <a:pPr algn="l"/>
                      <a:r>
                        <a:rPr lang="es-CO" sz="900" b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COMPARTIR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9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MYRIAM OVIEDO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CRECER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19">
                <a:tc>
                  <a:txBody>
                    <a:bodyPr/>
                    <a:lstStyle/>
                    <a:p>
                      <a:pPr algn="l"/>
                      <a:r>
                        <a:rPr lang="es-CO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IDEAS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9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MYRIAM CRISTINA FERNÁNDEZ C.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CRECER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PSICOLOGÍA POSITIVA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DIANA ANDRADE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PSICOLOGIA POSITIVA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EUPSIQUIA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FABIO SALAZAR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PSICOLOGIA POSITIVA</a:t>
                      </a:r>
                      <a:endParaRPr lang="es-CO" sz="9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PHRONESIS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FABIO SALAZAR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PSICOLOGIA POSITIVA</a:t>
                      </a:r>
                      <a:endParaRPr lang="es-CO" sz="9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RE-EXISTENCIA</a:t>
                      </a:r>
                      <a:endParaRPr lang="es-CO" sz="9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JULIO ROBERTO JAIME SALAS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IN-SUR-GENTES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9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DNEUROPSY</a:t>
                      </a:r>
                      <a:endParaRPr lang="es-CO" sz="9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ALFREDIS GONZALEZ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DNEUROPSY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255">
                <a:tc>
                  <a:txBody>
                    <a:bodyPr/>
                    <a:lstStyle/>
                    <a:p>
                      <a:pPr algn="l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PHEW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WILLIAM SIERRA BARON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DESARROLLO HUMANO Y SOSTENIBILIDAD AMBIENTAL</a:t>
                      </a: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3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Y ORGANIZACIONES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ZULMA MARCELA MUÑOZ V.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MEMORIA Y REGIÓN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364">
                <a:tc>
                  <a:txBody>
                    <a:bodyPr/>
                    <a:lstStyle/>
                    <a:p>
                      <a:pPr algn="l"/>
                      <a:r>
                        <a:rPr lang="es-CO" sz="900" b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COMUNICACIÓN, EDUCACIÓN Y CULTURA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JACQUELINE GARCIA P.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MEMORIA Y REGIÓN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0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4599520" y="2985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2.5 INVESTIGACIÓN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5508"/>
              </p:ext>
            </p:extLst>
          </p:nvPr>
        </p:nvGraphicFramePr>
        <p:xfrm>
          <a:off x="1079806" y="1203598"/>
          <a:ext cx="7039427" cy="278815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94549"/>
                <a:gridCol w="2429360"/>
                <a:gridCol w="2115518"/>
              </a:tblGrid>
              <a:tr h="137924">
                <a:tc gridSpan="3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SEMILLEROS</a:t>
                      </a:r>
                      <a:r>
                        <a:rPr lang="es-CO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INVESTIGACION 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447204">
                <a:tc>
                  <a:txBody>
                    <a:bodyPr/>
                    <a:lstStyle/>
                    <a:p>
                      <a:pPr algn="ctr"/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DEL SEMILLERO</a:t>
                      </a: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TUTOR DEL SEMILLERO</a:t>
                      </a: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GRUPO DE INVESTIGACION A QUE PERTENECE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30128">
                <a:tc>
                  <a:txBody>
                    <a:bodyPr/>
                    <a:lstStyle/>
                    <a:p>
                      <a:pPr algn="l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COMUNICANDO SUR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CLAUDIA JIMENA ZÚÑIGA R. 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MEMORIA Y REGIÓN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28">
                <a:tc>
                  <a:txBody>
                    <a:bodyPr/>
                    <a:lstStyle/>
                    <a:p>
                      <a:pPr algn="l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ENTORNO, RADIO Y COMUNICACIÓN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OSCAR IVAN FORERO MOSQUERA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MEMORIA Y REGIÓN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Y ESTRATEGIAS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CINDY ALEXANDRA GUISA 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MEMORIA Y REGIÓN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28">
                <a:tc>
                  <a:txBody>
                    <a:bodyPr/>
                    <a:lstStyle/>
                    <a:p>
                      <a:pPr algn="l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GENERACIÓN SUR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ERINSO DIAZ RODRIGUEZ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MEMORIA Y REGIÓN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28">
                <a:tc>
                  <a:txBody>
                    <a:bodyPr/>
                    <a:lstStyle/>
                    <a:p>
                      <a:pPr algn="l"/>
                      <a:r>
                        <a:rPr lang="es-CO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CULTURAS DIGITALES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JUAN CARLOS ACEBEDO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COMUNICACIÓN MEMORIA Y </a:t>
                      </a:r>
                      <a:r>
                        <a:rPr lang="es-CO" sz="9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REGIÓN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28">
                <a:tc>
                  <a:txBody>
                    <a:bodyPr/>
                    <a:lstStyle/>
                    <a:p>
                      <a:pPr algn="l"/>
                      <a:r>
                        <a:rPr lang="es-CO" sz="9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"COMUNICACIÓN, MEMORIA Y PAZ"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ALEXANDER TRUJILLO BACA</a:t>
                      </a:r>
                      <a:endParaRPr lang="es-CO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POLIFONÍAS DE LA EDUCACIÓN COMUNITARIA Y POPULAR</a:t>
                      </a:r>
                      <a:endParaRPr lang="es-CO" sz="9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-180528" y="4141671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                                         Fuente</a:t>
            </a:r>
            <a:r>
              <a:rPr lang="es-CO" sz="800" dirty="0">
                <a:latin typeface="Arial" pitchFamily="34" charset="0"/>
                <a:cs typeface="Arial" pitchFamily="34" charset="0"/>
              </a:rPr>
              <a:t>: Coordinación de Investigaciones de la Facultad</a:t>
            </a:r>
          </a:p>
        </p:txBody>
      </p:sp>
    </p:spTree>
    <p:extLst>
      <p:ext uri="{BB962C8B-B14F-4D97-AF65-F5344CB8AC3E}">
        <p14:creationId xmlns:p14="http://schemas.microsoft.com/office/powerpoint/2010/main" val="127387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4599520" y="2985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2.5 INVESTIGACIÓN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27584" y="4458051"/>
            <a:ext cx="32403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s-CO" sz="800" dirty="0" smtClean="0">
                <a:latin typeface="Arial" pitchFamily="34" charset="0"/>
                <a:cs typeface="Arial" pitchFamily="34" charset="0"/>
              </a:rPr>
              <a:t>Fuente</a:t>
            </a:r>
            <a:r>
              <a:rPr lang="es-CO" sz="800" dirty="0">
                <a:latin typeface="Arial" pitchFamily="34" charset="0"/>
                <a:cs typeface="Arial" pitchFamily="34" charset="0"/>
              </a:rPr>
              <a:t>: Coordinación de Investigaciones de la Facultad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39552" y="1131590"/>
            <a:ext cx="7848872" cy="277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PRODUCTOS</a:t>
            </a:r>
          </a:p>
          <a:p>
            <a:endParaRPr lang="es-MX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Conflictos eclesiásticos en torno a la administración del cerro de Monserrate, Nuevo Reino de Granada, siglo XVII". En: Boletín Americanista, Ed.: Universidad de Barcelona, Vol. 79, Fasc. 2 (2019): pp. 29- 46.  ISSN: 0520-4100.  DOI: 10.1344/BA2019.79.1002. Carlos Arnulfo Rojas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Salazar. 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ct val="20000"/>
              </a:spcBef>
            </a:pP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Consumo de drogas en Colombia: análisis del enfoque de salud pública para su abordaje</a:t>
            </a:r>
            <a:br>
              <a:rPr lang="es-ES" sz="1400" dirty="0">
                <a:latin typeface="Arial" pitchFamily="34" charset="0"/>
                <a:cs typeface="Arial" pitchFamily="34" charset="0"/>
              </a:rPr>
            </a:br>
            <a:r>
              <a:rPr lang="es-ES" sz="1400" dirty="0">
                <a:latin typeface="Arial" pitchFamily="34" charset="0"/>
                <a:cs typeface="Arial" pitchFamily="34" charset="0"/>
              </a:rPr>
              <a:t>Colombia, Academia &amp; Derecho. Revista Semestral ISSN: 2215-8944, 2019 vol:18 fasc: págs: 365 – 387. Autores: CESAR ANDRES GOMEZ ACOSTA, WILLIAN SIERRA BARON, JULIETH MILENA RINCON PERDOMO, </a:t>
            </a:r>
          </a:p>
        </p:txBody>
      </p:sp>
    </p:spTree>
    <p:extLst>
      <p:ext uri="{BB962C8B-B14F-4D97-AF65-F5344CB8AC3E}">
        <p14:creationId xmlns:p14="http://schemas.microsoft.com/office/powerpoint/2010/main" val="33717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4599520" y="2985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2.5 INVESTIGACIÓN DE LA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27584" y="4458051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      </a:t>
            </a:r>
          </a:p>
          <a:p>
            <a:endParaRPr lang="es-CO" sz="800" dirty="0">
              <a:latin typeface="Arial" pitchFamily="34" charset="0"/>
              <a:cs typeface="Arial" pitchFamily="34" charset="0"/>
            </a:endParaRPr>
          </a:p>
          <a:p>
            <a:r>
              <a:rPr lang="es-CO" sz="800" dirty="0" smtClean="0">
                <a:latin typeface="Arial" pitchFamily="34" charset="0"/>
                <a:cs typeface="Arial" pitchFamily="34" charset="0"/>
              </a:rPr>
              <a:t>Fuente</a:t>
            </a:r>
            <a:r>
              <a:rPr lang="es-CO" sz="800" dirty="0">
                <a:latin typeface="Arial" pitchFamily="34" charset="0"/>
                <a:cs typeface="Arial" pitchFamily="34" charset="0"/>
              </a:rPr>
              <a:t>: Coordinación de Investigaciones de la Facultad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39552" y="1131590"/>
            <a:ext cx="7848872" cy="333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Calidad de vida laboral: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Revisión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conceptual, caracterización de instrumentos y desarrollo de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investigaciones Uruguay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, 2019, EL PRESENTE DEL FUTURO DEL TRABAJO II PSICOLOGÍA Y ORGANIZACIÓN DEL TRABAJO XVI, ISBN: 978-9974-94-722-1, Vol. , págs:973 - 1003, Ed. Psicolibros Universitario Autores: WILLIAN SIERRA BARON, DANIELA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GUTIÈRREZ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RAMIREZ, YESSICA PAOLA OSPINA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GONZALEZ. </a:t>
            </a:r>
            <a:endParaRPr lang="es-ES" sz="14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Desarrollo adaptativo y funcionamiento ejecutivo en niños con diagnóstico de trastorno disocial y trastorno de déficit de atención/hiperactividad tipo hiperactivo-impulsivo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. Revista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de Psicopatología y Psicología Clínica, 24(2), 2019. Bonilla-Santos J, 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González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A,  Bonilla-Santos G,   Castaño- Baquero L.</a:t>
            </a:r>
            <a:endParaRPr lang="es-ES" sz="1400" i="1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Desempeño de la cognición social en niños y niñas inmersos en la dinámica del acoso escolar en la ciudad de Neiva,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Huila. 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En: Colombia Psychologia: Avances de la Disciplina  </a:t>
            </a:r>
            <a:r>
              <a:rPr lang="es-CO" sz="1400" i="1" dirty="0">
                <a:latin typeface="Arial" pitchFamily="34" charset="0"/>
                <a:cs typeface="Arial" pitchFamily="34" charset="0"/>
              </a:rPr>
              <a:t>ISSN: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 1900-2386 </a:t>
            </a:r>
            <a:r>
              <a:rPr lang="es-CO" sz="1400" i="1" dirty="0" smtClean="0">
                <a:latin typeface="Arial" pitchFamily="34" charset="0"/>
                <a:cs typeface="Arial" pitchFamily="34" charset="0"/>
              </a:rPr>
              <a:t>ed.: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 Editorial Bonaventuriana</a:t>
            </a:r>
            <a:r>
              <a:rPr lang="es-CO" sz="1400" i="1" dirty="0">
                <a:latin typeface="Arial" pitchFamily="34" charset="0"/>
                <a:cs typeface="Arial" pitchFamily="34" charset="0"/>
              </a:rPr>
              <a:t>v.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13 </a:t>
            </a:r>
            <a:r>
              <a:rPr lang="es-CO" sz="1400" i="1" dirty="0">
                <a:latin typeface="Arial" pitchFamily="34" charset="0"/>
                <a:cs typeface="Arial" pitchFamily="34" charset="0"/>
              </a:rPr>
              <a:t>fasc</a:t>
            </a:r>
            <a:r>
              <a:rPr lang="es-CO" sz="14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N/A 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p.13 - 24 ,2019, Bonilla-Santos</a:t>
            </a:r>
            <a:r>
              <a:rPr lang="es-US" sz="1400" dirty="0">
                <a:latin typeface="Arial" pitchFamily="34" charset="0"/>
                <a:cs typeface="Arial" pitchFamily="34" charset="0"/>
              </a:rPr>
              <a:t> J,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 Bonilla-Santos</a:t>
            </a:r>
            <a:r>
              <a:rPr lang="es-US" sz="1400" dirty="0">
                <a:latin typeface="Arial" pitchFamily="34" charset="0"/>
                <a:cs typeface="Arial" pitchFamily="34" charset="0"/>
              </a:rPr>
              <a:t> G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es-US" sz="1400" dirty="0" smtClean="0">
                <a:latin typeface="Arial" pitchFamily="34" charset="0"/>
                <a:cs typeface="Arial" pitchFamily="34" charset="0"/>
              </a:rPr>
              <a:t>Gutiérrez </a:t>
            </a:r>
            <a:r>
              <a:rPr lang="es-US" sz="1400" dirty="0">
                <a:latin typeface="Arial" pitchFamily="34" charset="0"/>
                <a:cs typeface="Arial" pitchFamily="34" charset="0"/>
              </a:rPr>
              <a:t>D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Gómez</a:t>
            </a:r>
            <a:r>
              <a:rPr lang="es-US" sz="1400" dirty="0" smtClean="0">
                <a:latin typeface="Arial" pitchFamily="34" charset="0"/>
                <a:cs typeface="Arial" pitchFamily="34" charset="0"/>
              </a:rPr>
              <a:t>z </a:t>
            </a:r>
            <a:r>
              <a:rPr lang="es-US" sz="1400" dirty="0">
                <a:latin typeface="Arial" pitchFamily="34" charset="0"/>
                <a:cs typeface="Arial" pitchFamily="34" charset="0"/>
              </a:rPr>
              <a:t>D,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 González</a:t>
            </a:r>
            <a:r>
              <a:rPr lang="es-US" sz="1400" dirty="0">
                <a:latin typeface="Arial" pitchFamily="34" charset="0"/>
                <a:cs typeface="Arial" pitchFamily="34" charset="0"/>
              </a:rPr>
              <a:t> A.</a:t>
            </a:r>
          </a:p>
        </p:txBody>
      </p:sp>
    </p:spTree>
    <p:extLst>
      <p:ext uri="{BB962C8B-B14F-4D97-AF65-F5344CB8AC3E}">
        <p14:creationId xmlns:p14="http://schemas.microsoft.com/office/powerpoint/2010/main" val="15890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3510621" y="195486"/>
            <a:ext cx="5643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2.6. PROPUESTAS DE MEJORAMIENTO PARA EL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2020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39552" y="1275606"/>
            <a:ext cx="770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Arial" pitchFamily="34" charset="0"/>
                <a:cs typeface="Arial" pitchFamily="34" charset="0"/>
              </a:rPr>
              <a:t>PSICOLOGÍA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Gestionar funcionamiento de la Cámara de Gesell en C.C. Los Comuneros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Gestionar espacio para Oficina de Grupos de Investigación del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Programa. 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Hacer seguimiento a la Renovación de la Acreditación de Alta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Calidad.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Realización de la Semana de la Psicología La Plata II y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III.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Realización del XII Encuentro Surcolombiano de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Psicología. 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Habilitación y fortalecimiento de la  USAP Consultorio Clínico en Neiva y orientación y acompañamiento psicosocial en Las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Sedes.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Incremento de la oferta de educación continuada del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programa. 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Mejoramiento espacios dentro de proyección social del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Programa.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Construcción de reforma curricular por Núcleos Temáticos 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Problémicos.</a:t>
            </a:r>
            <a:endParaRPr lang="es-CO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92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31576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EQUIPO DE TRABAJO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97424" y="2196874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95488" y="2462280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83865" y="2736353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986640" y="1038091"/>
            <a:ext cx="5170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WILLIAN SIERRA BARON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DANIELA SANTOFIMIO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MIGUEL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ANGEL GUTIERREZ ANTURY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EUGENIA </a:t>
            </a:r>
            <a:r>
              <a:rPr lang="es-CO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PIA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DEL SOCORRO MOTTA PINILLA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ERINSO YARID DIAZ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OLGA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GUZMAN LIZCANO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GINA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MARCELA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ORDOÑEZ ANDRADE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MARIA RUTH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CAMPOS CALDERON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CARLOS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ARTURO MONJE ALVAREZ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SINDY PAOLA CRUZ </a:t>
            </a:r>
          </a:p>
          <a:p>
            <a:pPr lvl="0" algn="ctr"/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WILLIAM </a:t>
            </a:r>
            <a:r>
              <a:rPr lang="es-CO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FERNANDO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TORRES SILVA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JHON EDISON CAVIEDES V.</a:t>
            </a:r>
          </a:p>
          <a:p>
            <a:pPr lvl="0" algn="ctr"/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VERONICA CASTRO LEYVA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ZULMA </a:t>
            </a:r>
            <a:r>
              <a:rPr lang="es-CO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MARCELA MUÑOZ VELASCO</a:t>
            </a:r>
            <a:endParaRPr lang="es-CO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72021" y="4869657"/>
            <a:ext cx="2471980" cy="273844"/>
          </a:xfrm>
        </p:spPr>
        <p:txBody>
          <a:bodyPr/>
          <a:lstStyle/>
          <a:p>
            <a:r>
              <a:rPr 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 de marzo de 2020</a:t>
            </a:fld>
            <a:endParaRPr 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71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95911" y="1224135"/>
            <a:ext cx="3556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ANTROPOLOGÍA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765141"/>
            <a:ext cx="7560840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Creación y puesta en marcha del Museo y Laboratorio de arqueología con materiales provenientes del Proyecto Hidroeléctrico de El Quimbo</a:t>
            </a:r>
            <a:r>
              <a:rPr lang="es-CO" sz="1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.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s-ES_tradnl" sz="1400" dirty="0">
                <a:latin typeface="Arial" pitchFamily="34" charset="0"/>
                <a:cs typeface="Arial" pitchFamily="34" charset="0"/>
              </a:rPr>
              <a:t>Aprobación formal del plan de estudio del </a:t>
            </a: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programa.</a:t>
            </a:r>
            <a:endParaRPr lang="es-ES_tradnl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Inicio de primera cohorte a partir del periodo académico  2020-2.</a:t>
            </a: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El programa será desarrollado en  Neiva (primer ciclo)  y Pitalito (segundo ciclo, a partir del quinto semestre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_tradnl" sz="1400" dirty="0">
                <a:latin typeface="Arial" pitchFamily="34" charset="0"/>
                <a:cs typeface="Arial" pitchFamily="34" charset="0"/>
              </a:rPr>
              <a:t>Convocatoria de 2 plazas docentes tiempo Completo Ocasionales.</a:t>
            </a: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_tradnl" sz="1400" dirty="0">
                <a:latin typeface="Arial" pitchFamily="34" charset="0"/>
                <a:cs typeface="Arial" pitchFamily="34" charset="0"/>
              </a:rPr>
              <a:t>Constitución de banco de catedráticos.</a:t>
            </a: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_tradnl" sz="1400" dirty="0">
                <a:latin typeface="Arial" pitchFamily="34" charset="0"/>
                <a:cs typeface="Arial" pitchFamily="34" charset="0"/>
              </a:rPr>
              <a:t>Asignación y dotación de oficina para el programa.</a:t>
            </a:r>
          </a:p>
          <a:p>
            <a:pPr marL="285750" lvl="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_tradnl" sz="1400" dirty="0">
                <a:latin typeface="Arial" pitchFamily="34" charset="0"/>
                <a:cs typeface="Arial" pitchFamily="34" charset="0"/>
              </a:rPr>
              <a:t>Realización de seminarios académicos en Pitalito y </a:t>
            </a: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Neiva.</a:t>
            </a:r>
            <a:endParaRPr lang="es-ES_tradnl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spcBef>
                <a:spcPct val="20000"/>
              </a:spcBef>
              <a:buFont typeface="Arial" pitchFamily="34" charset="0"/>
              <a:buChar char="•"/>
            </a:pPr>
            <a:endParaRPr lang="es-CO" sz="1400" dirty="0">
              <a:solidFill>
                <a:srgbClr val="00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3"/>
          <p:cNvSpPr/>
          <p:nvPr/>
        </p:nvSpPr>
        <p:spPr>
          <a:xfrm>
            <a:off x="3510621" y="195486"/>
            <a:ext cx="5643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2.6. PROPUESTAS DE MEJORAMIENTO PARA EL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2020</a:t>
            </a:r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3510621" y="195486"/>
            <a:ext cx="5643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2.6. PROPUESTAS DE MEJORAMIENTO PARA EL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2020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39552" y="1275606"/>
            <a:ext cx="7632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Arial" pitchFamily="34" charset="0"/>
                <a:cs typeface="Arial" pitchFamily="34" charset="0"/>
              </a:rPr>
              <a:t>INVESTIGACIÓN</a:t>
            </a:r>
          </a:p>
          <a:p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Promover la cualificación de los grupos existentes mediante:  encuentro con los asesores de la VIPS en temas de categorización, patentes y registro de productos, y promover el desarrollo de plan de acción de los grupos con acompañamiento por parte de asesores de la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VIPS.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Dinamizar el trabajo de los semilleros: mediante invitación a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participación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 los eventos programados por la vicerrectoría de investigación o las actividades que realicen al interior los coordinadores de los grupos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Fomentar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participación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en convocatorias de financiación externa de proyectos de investigación. Mediante divulgación de  convocatorias de este tipo. </a:t>
            </a:r>
            <a:endParaRPr lang="es-CO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Adelantar actividades con el 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de iniciar el funcionamiento del centro de investigación.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CO" sz="1400" dirty="0">
              <a:solidFill>
                <a:srgbClr val="00CC00"/>
              </a:solidFill>
              <a:latin typeface="Bell MT" panose="020205030603050203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4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11260" y="2208201"/>
            <a:ext cx="7078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rgbClr val="B02226"/>
                </a:solidFill>
                <a:latin typeface="Arial" panose="020B0604020202020204" pitchFamily="34" charset="0"/>
              </a:rPr>
              <a:t>3. INTERVENCIONES CIUDADANAS Y RESPUESTAS</a:t>
            </a:r>
            <a:endParaRPr lang="es-CO" sz="2400" dirty="0"/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0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09264" y="2317604"/>
            <a:ext cx="5706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rgbClr val="B02226"/>
                </a:solidFill>
                <a:latin typeface="Arial" panose="020B0604020202020204" pitchFamily="34" charset="0"/>
              </a:rPr>
              <a:t>4. CONCLUSIONES DE LA AUDIENCIA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48497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Título"/>
          <p:cNvSpPr>
            <a:spLocks noGrp="1"/>
          </p:cNvSpPr>
          <p:nvPr>
            <p:ph type="title" idx="4294967295"/>
          </p:nvPr>
        </p:nvSpPr>
        <p:spPr>
          <a:xfrm>
            <a:off x="683568" y="1563638"/>
            <a:ext cx="7763751" cy="21431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1" hangingPunct="1"/>
            <a:r>
              <a:rPr lang="es-CO" altLang="es-CO" dirty="0">
                <a:latin typeface="Andalus" pitchFamily="18" charset="-78"/>
                <a:cs typeface="Andalus" pitchFamily="18" charset="-78"/>
              </a:rPr>
              <a:t>MUCHAS </a:t>
            </a:r>
            <a:r>
              <a:rPr lang="es-CO" altLang="es-CO" dirty="0" smtClean="0">
                <a:latin typeface="Andalus" pitchFamily="18" charset="-78"/>
                <a:cs typeface="Andalus" pitchFamily="18" charset="-78"/>
              </a:rPr>
              <a:t>GRACIAS</a:t>
            </a:r>
            <a:endParaRPr lang="es-CO" altLang="es-CO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939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1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31576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CONSEJO DE FACULTAD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97424" y="2196874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95488" y="2462280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83865" y="2736353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67544" y="1419622"/>
            <a:ext cx="819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CO" dirty="0" smtClean="0">
                <a:latin typeface="Arial" pitchFamily="34" charset="0"/>
                <a:cs typeface="Arial" pitchFamily="34" charset="0"/>
              </a:rPr>
              <a:t>WILLIAN SIERRA BARON- Decano</a:t>
            </a:r>
            <a:endParaRPr lang="es-CO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CO" dirty="0" smtClean="0">
                <a:latin typeface="Arial" pitchFamily="34" charset="0"/>
                <a:cs typeface="Arial" pitchFamily="34" charset="0"/>
              </a:rPr>
              <a:t>ERINSO YARID DIAZ RODRIGUEZ .- </a:t>
            </a:r>
            <a:r>
              <a:rPr lang="es-CO" dirty="0">
                <a:latin typeface="Arial" pitchFamily="34" charset="0"/>
                <a:cs typeface="Arial" pitchFamily="34" charset="0"/>
              </a:rPr>
              <a:t>Jefe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Programa CSP</a:t>
            </a:r>
            <a:endParaRPr lang="es-CO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CO" dirty="0" smtClean="0">
                <a:latin typeface="Arial" pitchFamily="34" charset="0"/>
                <a:cs typeface="Arial" pitchFamily="34" charset="0"/>
              </a:rPr>
              <a:t>GINA MARCELA ORDOÑEZ ANDRADE - </a:t>
            </a:r>
            <a:r>
              <a:rPr lang="es-CO" dirty="0">
                <a:latin typeface="Arial" pitchFamily="34" charset="0"/>
                <a:cs typeface="Arial" pitchFamily="34" charset="0"/>
              </a:rPr>
              <a:t>Jefe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Programa Psicología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CO" dirty="0" smtClean="0">
                <a:latin typeface="Arial" pitchFamily="34" charset="0"/>
                <a:cs typeface="Arial" pitchFamily="34" charset="0"/>
              </a:rPr>
              <a:t>CARLOS ARTURO MONJE- </a:t>
            </a:r>
            <a:r>
              <a:rPr lang="es-CO" dirty="0">
                <a:latin typeface="Arial" pitchFamily="34" charset="0"/>
                <a:cs typeface="Arial" pitchFamily="34" charset="0"/>
              </a:rPr>
              <a:t>Jefe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Programa Antropología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CO" dirty="0" smtClean="0">
                <a:latin typeface="Arial" pitchFamily="34" charset="0"/>
                <a:cs typeface="Arial" pitchFamily="34" charset="0"/>
              </a:rPr>
              <a:t>LUIS </a:t>
            </a:r>
            <a:r>
              <a:rPr lang="es-CO" dirty="0">
                <a:latin typeface="Arial" pitchFamily="34" charset="0"/>
                <a:cs typeface="Arial" pitchFamily="34" charset="0"/>
              </a:rPr>
              <a:t>E. BARRIOS A. y JUAN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JOSÉ </a:t>
            </a:r>
            <a:r>
              <a:rPr lang="es-CO" dirty="0">
                <a:latin typeface="Arial" pitchFamily="34" charset="0"/>
                <a:cs typeface="Arial" pitchFamily="34" charset="0"/>
              </a:rPr>
              <a:t>RIVEROS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- Rep</a:t>
            </a:r>
            <a:r>
              <a:rPr lang="es-CO" dirty="0">
                <a:latin typeface="Arial" pitchFamily="34" charset="0"/>
                <a:cs typeface="Arial" pitchFamily="34" charset="0"/>
              </a:rPr>
              <a:t>. Egresados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CO" dirty="0" smtClean="0">
                <a:latin typeface="Arial" pitchFamily="34" charset="0"/>
                <a:cs typeface="Arial" pitchFamily="34" charset="0"/>
              </a:rPr>
              <a:t>IVAN DARIO AVILES SIERRA </a:t>
            </a:r>
            <a:r>
              <a:rPr lang="es-CO" dirty="0">
                <a:latin typeface="Arial" pitchFamily="34" charset="0"/>
                <a:cs typeface="Arial" pitchFamily="34" charset="0"/>
              </a:rPr>
              <a:t>y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 GLORIA PAOLA ZAMUDIO RICARDO- Rep</a:t>
            </a:r>
            <a:r>
              <a:rPr lang="es-CO" dirty="0">
                <a:latin typeface="Arial" pitchFamily="34" charset="0"/>
                <a:cs typeface="Arial" pitchFamily="34" charset="0"/>
              </a:rPr>
              <a:t>. </a:t>
            </a:r>
            <a:r>
              <a:rPr lang="es-CO" dirty="0" smtClean="0">
                <a:latin typeface="Arial" pitchFamily="34" charset="0"/>
                <a:cs typeface="Arial" pitchFamily="34" charset="0"/>
              </a:rPr>
              <a:t>Estudiantes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CO" dirty="0" smtClean="0">
                <a:latin typeface="Arial" pitchFamily="34" charset="0"/>
                <a:cs typeface="Arial" pitchFamily="34" charset="0"/>
              </a:rPr>
              <a:t>WILLIAM F. TORRES y ZULMA M. MUÑOZ – Rep. Postgrados</a:t>
            </a:r>
            <a:endParaRPr lang="es-CO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CO" dirty="0" smtClean="0">
                <a:latin typeface="Arial" pitchFamily="34" charset="0"/>
                <a:cs typeface="Arial" pitchFamily="34" charset="0"/>
              </a:rPr>
              <a:t>JUAN CARLOS ACEVEDO RESTREPO y YAMILE PEÑA POVEDA Representante de Docentes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72021" y="4869657"/>
            <a:ext cx="2471980" cy="273844"/>
          </a:xfrm>
        </p:spPr>
        <p:txBody>
          <a:bodyPr/>
          <a:lstStyle/>
          <a:p>
            <a:r>
              <a:rPr 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 de marzo de 2020</a:t>
            </a:fld>
            <a:endParaRPr 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71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81187" y="2186181"/>
            <a:ext cx="77995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rgbClr val="B02226"/>
                </a:solidFill>
                <a:latin typeface="Arial" panose="020B0604020202020204" pitchFamily="34" charset="0"/>
              </a:rPr>
              <a:t>2. PRESENTACIÓN DEL INFORME DE GESTIÓN DE LA </a:t>
            </a:r>
            <a:r>
              <a:rPr lang="es-CO" sz="24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FACULTAD - </a:t>
            </a:r>
            <a:r>
              <a:rPr lang="es-CO" sz="2400" b="1" dirty="0">
                <a:solidFill>
                  <a:srgbClr val="B02226"/>
                </a:solidFill>
                <a:latin typeface="Arial" panose="020B0604020202020204" pitchFamily="34" charset="0"/>
              </a:rPr>
              <a:t>AÑO </a:t>
            </a:r>
            <a:r>
              <a:rPr lang="es-CO" sz="2400" b="1" dirty="0" smtClean="0">
                <a:solidFill>
                  <a:srgbClr val="B02226"/>
                </a:solidFill>
                <a:latin typeface="Arial" panose="020B0604020202020204" pitchFamily="34" charset="0"/>
              </a:rPr>
              <a:t>2019</a:t>
            </a:r>
            <a:endParaRPr lang="es-CO" sz="2400" dirty="0"/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1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83568" y="120359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 smtClean="0">
                <a:latin typeface="Arial" pitchFamily="34" charset="0"/>
                <a:cs typeface="Arial" pitchFamily="34" charset="0"/>
              </a:rPr>
              <a:t>COMUNICACIÓN SOCIAL Y PERIODISMO</a:t>
            </a:r>
            <a:r>
              <a:rPr lang="es-CO" b="1" dirty="0" smtClean="0">
                <a:latin typeface="Arial" pitchFamily="34" charset="0"/>
                <a:cs typeface="Arial" pitchFamily="34" charset="0"/>
              </a:rPr>
              <a:t> </a:t>
            </a:r>
            <a:endParaRPr lang="es-CO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1659" y="1776173"/>
            <a:ext cx="78359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300" b="1" dirty="0">
                <a:latin typeface="Arial" pitchFamily="34" charset="0"/>
                <a:cs typeface="Arial" pitchFamily="34" charset="0"/>
              </a:rPr>
              <a:t>GESTIÓN ACADÉMICA ADMINSTRATIVA</a:t>
            </a:r>
          </a:p>
          <a:p>
            <a:pPr algn="just"/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Finalización del Proceso de Autoevaluación con fines de Renovación Acreditación (Junio 2019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Visita de Pares Académicos para proceso de Renovación Acreditación (Septiembre 2019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Aprobación del Nuevo Plan de Estudios para el Programa de Comunicación Social y Periodismo – Acuerdo Consejo Académico 095 del 17 de diciembre de 2019.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Dotación y actualización de Plataforma Tecnológica de Laboratorio de Audiovisuales Sede Neiva y Pitalito. </a:t>
            </a:r>
          </a:p>
        </p:txBody>
      </p:sp>
    </p:spTree>
    <p:extLst>
      <p:ext uri="{BB962C8B-B14F-4D97-AF65-F5344CB8AC3E}">
        <p14:creationId xmlns:p14="http://schemas.microsoft.com/office/powerpoint/2010/main" val="25422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923928" y="195486"/>
            <a:ext cx="506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2.1 LOGROS ALCANZADOS EN EL  AÑO </a:t>
            </a:r>
            <a:r>
              <a:rPr lang="es-CO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2019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19 de marzo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83568" y="1203598"/>
            <a:ext cx="3675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400" b="1" dirty="0" smtClean="0">
                <a:latin typeface="Arial" pitchFamily="34" charset="0"/>
                <a:cs typeface="Arial" pitchFamily="34" charset="0"/>
              </a:rPr>
              <a:t>COMUNICACIÓN SOCIAL Y PERIODISMO</a:t>
            </a:r>
            <a:r>
              <a:rPr lang="es-CO" b="1" dirty="0" smtClean="0">
                <a:latin typeface="Arial" pitchFamily="34" charset="0"/>
                <a:cs typeface="Arial" pitchFamily="34" charset="0"/>
              </a:rPr>
              <a:t> </a:t>
            </a:r>
            <a:endParaRPr lang="es-CO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55576" y="1779662"/>
            <a:ext cx="783592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300" b="1" dirty="0">
                <a:latin typeface="Arial" pitchFamily="34" charset="0"/>
                <a:cs typeface="Arial" pitchFamily="34" charset="0"/>
              </a:rPr>
              <a:t>GESTIÓN ACADÉMICA E INVESTIGACIÓN</a:t>
            </a:r>
          </a:p>
          <a:p>
            <a:pPr algn="just"/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Finalización de 4 proyectos de investigación de Semilleros de Investigación (3 Pitalito, 1 Neiva). 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Aprobación de 1 Proyecto de Investigación en la Sede Pitalito en Convocatoria Interna de Menor Cuantía.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2 Proyectos de Investigación en Proceso de Evaluación en Convocatoria Interna de Menor Cuantía – Sede Neiva.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Categorización C en medición de COLCIENCIAS del Grupo de Investigación Comunicación Memoria y Región.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Docentes con Ponencias en eventos nacionales e internacionales (ACICOM, AFACOM, IBERCOM, FISET, Coloquio Internacional de Pensar Contemporáneo, Congreso Nacional de Historiadores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  </a:t>
            </a:r>
          </a:p>
        </p:txBody>
      </p:sp>
    </p:spTree>
    <p:extLst>
      <p:ext uri="{BB962C8B-B14F-4D97-AF65-F5344CB8AC3E}">
        <p14:creationId xmlns:p14="http://schemas.microsoft.com/office/powerpoint/2010/main" val="33849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                    </a:t>
            </a:r>
            <a:b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                           2.1 </a:t>
            </a:r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LOGROS ALCANZADOS EN EL  AÑO </a:t>
            </a:r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          </a:t>
            </a:r>
            <a:b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                                                                                         2019</a:t>
            </a:r>
            <a:r>
              <a:rPr lang="es-CO" dirty="0">
                <a:solidFill>
                  <a:schemeClr val="bg1"/>
                </a:solidFill>
              </a:rPr>
              <a:t/>
            </a:r>
            <a:br>
              <a:rPr lang="es-CO" dirty="0">
                <a:solidFill>
                  <a:schemeClr val="bg1"/>
                </a:solidFill>
              </a:rPr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1300" b="1" dirty="0">
                <a:latin typeface="Arial" pitchFamily="34" charset="0"/>
                <a:cs typeface="Arial" pitchFamily="34" charset="0"/>
              </a:rPr>
              <a:t>GESTIÓN PROYECCIÓN </a:t>
            </a:r>
            <a:r>
              <a:rPr lang="es-CO" sz="1300" b="1" dirty="0" smtClean="0">
                <a:latin typeface="Arial" pitchFamily="34" charset="0"/>
                <a:cs typeface="Arial" pitchFamily="34" charset="0"/>
              </a:rPr>
              <a:t>SOCIAL</a:t>
            </a:r>
            <a:endParaRPr lang="es-CO" sz="1300" b="1" dirty="0">
              <a:latin typeface="Arial" pitchFamily="34" charset="0"/>
              <a:cs typeface="Arial" pitchFamily="34" charset="0"/>
            </a:endParaRPr>
          </a:p>
          <a:p>
            <a:pPr marL="285750" indent="-285750" algn="just"/>
            <a:r>
              <a:rPr lang="es-CO" sz="1400" dirty="0">
                <a:latin typeface="Arial" pitchFamily="34" charset="0"/>
                <a:cs typeface="Arial" pitchFamily="34" charset="0"/>
              </a:rPr>
              <a:t>4 Proyectos de Proyección Social Ejecutados en la Vigencia 2019 (Agenda Joven, Contacto, SuRegión, Pompas de Jabón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/>
            <a:r>
              <a:rPr lang="es-CO" sz="1400" dirty="0">
                <a:latin typeface="Arial" pitchFamily="34" charset="0"/>
                <a:cs typeface="Arial" pitchFamily="34" charset="0"/>
              </a:rPr>
              <a:t>Foros de Ética. 1) IV Foro Universitario de Ética: ¿De qué va le ética en la USCO? (Sem. A 2019) / 2) V Foro de Ética: ¿Cómo construir ciudadanía en la USCO? (Sem. B 2019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/>
            <a:r>
              <a:rPr lang="es-CO" sz="1400" dirty="0">
                <a:latin typeface="Arial" pitchFamily="34" charset="0"/>
                <a:cs typeface="Arial" pitchFamily="34" charset="0"/>
              </a:rPr>
              <a:t>Semana de la Comunicación – Expedición Audiovisual Mirada de Gato (Noviembre 2019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CO" sz="14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CO" sz="1300" b="1" dirty="0" smtClean="0">
                <a:latin typeface="Arial" pitchFamily="34" charset="0"/>
                <a:cs typeface="Arial" pitchFamily="34" charset="0"/>
              </a:rPr>
              <a:t>GESTIÓN INTERNACIONALIZACIÓN</a:t>
            </a:r>
            <a:endParaRPr lang="es-CO" sz="1300" b="1" dirty="0">
              <a:latin typeface="Arial" pitchFamily="34" charset="0"/>
              <a:cs typeface="Arial" pitchFamily="34" charset="0"/>
            </a:endParaRPr>
          </a:p>
          <a:p>
            <a:pPr marL="285750" indent="-285750" algn="just"/>
            <a:r>
              <a:rPr lang="es-CO" sz="1400" dirty="0">
                <a:latin typeface="Arial" pitchFamily="34" charset="0"/>
                <a:cs typeface="Arial" pitchFamily="34" charset="0"/>
              </a:rPr>
              <a:t>Movilidad Saliente: </a:t>
            </a:r>
          </a:p>
          <a:p>
            <a:pPr lvl="1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Universidad Hipócrates (Sem. 2019 -1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Universidad Nacional de La Plata (2019-2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Organización Apoya Tu Sueño – Santiago de Querétaro México (2019-2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  <a:p>
            <a:pPr marL="285750" indent="-285750" algn="just"/>
            <a:r>
              <a:rPr lang="es-CO" sz="1400" dirty="0">
                <a:latin typeface="Arial" pitchFamily="34" charset="0"/>
                <a:cs typeface="Arial" pitchFamily="34" charset="0"/>
              </a:rPr>
              <a:t>Movilidad Entrante: </a:t>
            </a:r>
          </a:p>
          <a:p>
            <a:pPr lvl="1" algn="just">
              <a:buFont typeface="Arial" pitchFamily="34" charset="0"/>
              <a:buChar char="•"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Estudiante Universidad Hipócrates de México (2019-2</a:t>
            </a:r>
            <a:r>
              <a:rPr lang="es-CO" sz="1400" dirty="0" smtClean="0">
                <a:latin typeface="Arial" pitchFamily="34" charset="0"/>
                <a:cs typeface="Arial" pitchFamily="34" charset="0"/>
              </a:rPr>
              <a:t>).</a:t>
            </a:r>
            <a:endParaRPr lang="es-CO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4937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13789</TotalTime>
  <Words>3823</Words>
  <Application>Microsoft Office PowerPoint</Application>
  <PresentationFormat>Presentación en pantalla (16:9)</PresentationFormat>
  <Paragraphs>911</Paragraphs>
  <Slides>44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                                                                                                    2.1 LOGROS ALCANZADOS EN EL  AÑO                                                                                                                                              2019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MUCHAS GRACIAS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Galindo</dc:creator>
  <cp:lastModifiedBy>Miguel</cp:lastModifiedBy>
  <cp:revision>1073</cp:revision>
  <dcterms:created xsi:type="dcterms:W3CDTF">2016-12-14T20:41:07Z</dcterms:created>
  <dcterms:modified xsi:type="dcterms:W3CDTF">2020-03-19T20:58:50Z</dcterms:modified>
</cp:coreProperties>
</file>