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7" r:id="rId2"/>
    <p:sldId id="278" r:id="rId3"/>
    <p:sldId id="279" r:id="rId4"/>
    <p:sldId id="280" r:id="rId5"/>
    <p:sldId id="281" r:id="rId6"/>
    <p:sldId id="308" r:id="rId7"/>
    <p:sldId id="309" r:id="rId8"/>
    <p:sldId id="310" r:id="rId9"/>
    <p:sldId id="282" r:id="rId10"/>
    <p:sldId id="311" r:id="rId11"/>
    <p:sldId id="312" r:id="rId12"/>
    <p:sldId id="313" r:id="rId13"/>
    <p:sldId id="314" r:id="rId14"/>
    <p:sldId id="315" r:id="rId15"/>
    <p:sldId id="316" r:id="rId16"/>
    <p:sldId id="317" r:id="rId17"/>
    <p:sldId id="318" r:id="rId18"/>
    <p:sldId id="319" r:id="rId19"/>
    <p:sldId id="320" r:id="rId20"/>
    <p:sldId id="298" r:id="rId21"/>
    <p:sldId id="300" r:id="rId22"/>
    <p:sldId id="297" r:id="rId23"/>
    <p:sldId id="301" r:id="rId24"/>
    <p:sldId id="302" r:id="rId25"/>
    <p:sldId id="303" r:id="rId26"/>
    <p:sldId id="304" r:id="rId27"/>
    <p:sldId id="305" r:id="rId28"/>
    <p:sldId id="306" r:id="rId29"/>
    <p:sldId id="294" r:id="rId30"/>
    <p:sldId id="322" r:id="rId31"/>
    <p:sldId id="323" r:id="rId32"/>
    <p:sldId id="324" r:id="rId33"/>
    <p:sldId id="325" r:id="rId34"/>
    <p:sldId id="326" r:id="rId35"/>
    <p:sldId id="327" r:id="rId36"/>
    <p:sldId id="328" r:id="rId37"/>
    <p:sldId id="295" r:id="rId38"/>
    <p:sldId id="296" r:id="rId39"/>
    <p:sldId id="329" r:id="rId40"/>
  </p:sldIdLst>
  <p:sldSz cx="9144000" cy="5143500" type="screen16x9"/>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1"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pa" initials="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8B4F58"/>
    <a:srgbClr val="7D3F43"/>
    <a:srgbClr val="AD142E"/>
    <a:srgbClr val="D8CEA3"/>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showGuides="1">
      <p:cViewPr varScale="1">
        <p:scale>
          <a:sx n="97" d="100"/>
          <a:sy n="97" d="100"/>
        </p:scale>
        <p:origin x="822" y="90"/>
      </p:cViewPr>
      <p:guideLst>
        <p:guide orient="horz" pos="1801"/>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B9A4B-4F83-4B61-A6B7-0D99411D438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4A9A8A54-448B-456C-8BEE-25CE291EB86E}">
      <dgm:prSet phldrT="[Texto]" custT="1"/>
      <dgm:spPr>
        <a:solidFill>
          <a:srgbClr val="00B0F0"/>
        </a:solidFill>
      </dgm:spPr>
      <dgm:t>
        <a:bodyPr/>
        <a:lstStyle/>
        <a:p>
          <a:r>
            <a:rPr lang="es-CO" sz="1800" dirty="0" smtClean="0">
              <a:solidFill>
                <a:schemeClr val="tx1"/>
              </a:solidFill>
              <a:latin typeface="+mn-lt"/>
              <a:cs typeface="Arial" panose="020B0604020202020204" pitchFamily="34" charset="0"/>
            </a:rPr>
            <a:t>Se ejecuta  a medida que ingresas  los recursos  de excedentes  de proyectos liquidados</a:t>
          </a:r>
          <a:endParaRPr lang="es-CO" sz="1800" dirty="0">
            <a:solidFill>
              <a:schemeClr val="tx1"/>
            </a:solidFill>
            <a:latin typeface="+mn-lt"/>
            <a:cs typeface="Arial" panose="020B0604020202020204" pitchFamily="34" charset="0"/>
          </a:endParaRPr>
        </a:p>
      </dgm:t>
    </dgm:pt>
    <dgm:pt modelId="{807779E3-B495-4DF2-8928-020A28FB05EE}" type="parTrans" cxnId="{181F9102-9E43-4439-A759-E5215FBD5A80}">
      <dgm:prSet/>
      <dgm:spPr/>
      <dgm:t>
        <a:bodyPr/>
        <a:lstStyle/>
        <a:p>
          <a:endParaRPr lang="es-CO" sz="1800">
            <a:latin typeface="+mn-lt"/>
            <a:cs typeface="Arial" panose="020B0604020202020204" pitchFamily="34" charset="0"/>
          </a:endParaRPr>
        </a:p>
      </dgm:t>
    </dgm:pt>
    <dgm:pt modelId="{50749AD5-2122-4CCF-BF2A-23D1E738E0B7}" type="sibTrans" cxnId="{181F9102-9E43-4439-A759-E5215FBD5A80}">
      <dgm:prSet/>
      <dgm:spPr/>
      <dgm:t>
        <a:bodyPr/>
        <a:lstStyle/>
        <a:p>
          <a:endParaRPr lang="es-CO" sz="1800">
            <a:latin typeface="+mn-lt"/>
            <a:cs typeface="Arial" panose="020B0604020202020204" pitchFamily="34" charset="0"/>
          </a:endParaRPr>
        </a:p>
      </dgm:t>
    </dgm:pt>
    <dgm:pt modelId="{D3F386DF-D7B6-46B6-B2EC-0049C97812B2}">
      <dgm:prSet phldrT="[Texto]" custT="1"/>
      <dgm:spPr>
        <a:solidFill>
          <a:schemeClr val="accent6">
            <a:lumMod val="75000"/>
          </a:schemeClr>
        </a:solidFill>
      </dgm:spPr>
      <dgm:t>
        <a:bodyPr/>
        <a:lstStyle/>
        <a:p>
          <a:r>
            <a:rPr lang="es-CO" sz="1800" dirty="0" smtClean="0">
              <a:solidFill>
                <a:schemeClr val="tx1"/>
              </a:solidFill>
              <a:latin typeface="+mn-lt"/>
              <a:cs typeface="Arial" panose="020B0604020202020204" pitchFamily="34" charset="0"/>
            </a:rPr>
            <a:t>Cese de actividades académicas   en  el segundo  semestre de 2019</a:t>
          </a:r>
          <a:endParaRPr lang="es-CO" sz="1800" dirty="0">
            <a:solidFill>
              <a:schemeClr val="tx1"/>
            </a:solidFill>
            <a:latin typeface="+mn-lt"/>
            <a:cs typeface="Arial" panose="020B0604020202020204" pitchFamily="34" charset="0"/>
          </a:endParaRPr>
        </a:p>
      </dgm:t>
    </dgm:pt>
    <dgm:pt modelId="{BB2F7812-191D-4059-B917-A092217C314C}" type="parTrans" cxnId="{FB4836E8-893D-41E8-8106-2CE6E13F592B}">
      <dgm:prSet/>
      <dgm:spPr/>
      <dgm:t>
        <a:bodyPr/>
        <a:lstStyle/>
        <a:p>
          <a:endParaRPr lang="es-CO" sz="1800">
            <a:latin typeface="+mn-lt"/>
            <a:cs typeface="Arial" panose="020B0604020202020204" pitchFamily="34" charset="0"/>
          </a:endParaRPr>
        </a:p>
      </dgm:t>
    </dgm:pt>
    <dgm:pt modelId="{91FAE206-A1AE-4B81-8B00-23E6A778F5E1}" type="sibTrans" cxnId="{FB4836E8-893D-41E8-8106-2CE6E13F592B}">
      <dgm:prSet/>
      <dgm:spPr/>
      <dgm:t>
        <a:bodyPr/>
        <a:lstStyle/>
        <a:p>
          <a:endParaRPr lang="es-CO" sz="1800">
            <a:latin typeface="+mn-lt"/>
            <a:cs typeface="Arial" panose="020B0604020202020204" pitchFamily="34" charset="0"/>
          </a:endParaRPr>
        </a:p>
      </dgm:t>
    </dgm:pt>
    <dgm:pt modelId="{34CE42EB-691A-496D-A23E-FEA87925B5E8}">
      <dgm:prSet phldrT="[Texto]" custT="1"/>
      <dgm:spPr/>
      <dgm:t>
        <a:bodyPr/>
        <a:lstStyle/>
        <a:p>
          <a:r>
            <a:rPr lang="es-CO" sz="1800" dirty="0" smtClean="0">
              <a:solidFill>
                <a:schemeClr val="tx1"/>
              </a:solidFill>
              <a:latin typeface="+mn-lt"/>
              <a:cs typeface="Arial" panose="020B0604020202020204" pitchFamily="34" charset="0"/>
            </a:rPr>
            <a:t>Poca participación de docentes y estudiantes   para utilizar los recursos</a:t>
          </a:r>
          <a:endParaRPr lang="es-CO" sz="1800" dirty="0">
            <a:solidFill>
              <a:schemeClr val="tx1"/>
            </a:solidFill>
            <a:latin typeface="+mn-lt"/>
            <a:cs typeface="Arial" panose="020B0604020202020204" pitchFamily="34" charset="0"/>
          </a:endParaRPr>
        </a:p>
      </dgm:t>
    </dgm:pt>
    <dgm:pt modelId="{98B59DCE-C8A3-4D98-8169-45DDF0AECC36}" type="parTrans" cxnId="{BB54FE4F-77A5-45A6-A396-8D12F76E2E9C}">
      <dgm:prSet/>
      <dgm:spPr/>
      <dgm:t>
        <a:bodyPr/>
        <a:lstStyle/>
        <a:p>
          <a:endParaRPr lang="es-CO" sz="1800">
            <a:latin typeface="+mn-lt"/>
            <a:cs typeface="Arial" panose="020B0604020202020204" pitchFamily="34" charset="0"/>
          </a:endParaRPr>
        </a:p>
      </dgm:t>
    </dgm:pt>
    <dgm:pt modelId="{6FFF3607-871B-4120-8790-28289B355A44}" type="sibTrans" cxnId="{BB54FE4F-77A5-45A6-A396-8D12F76E2E9C}">
      <dgm:prSet/>
      <dgm:spPr/>
      <dgm:t>
        <a:bodyPr/>
        <a:lstStyle/>
        <a:p>
          <a:endParaRPr lang="es-CO" sz="1800">
            <a:latin typeface="+mn-lt"/>
            <a:cs typeface="Arial" panose="020B0604020202020204" pitchFamily="34" charset="0"/>
          </a:endParaRPr>
        </a:p>
      </dgm:t>
    </dgm:pt>
    <dgm:pt modelId="{9FE2D057-375D-429A-A5DF-236C88E2BF04}" type="pres">
      <dgm:prSet presAssocID="{75EB9A4B-4F83-4B61-A6B7-0D99411D4385}" presName="linear" presStyleCnt="0">
        <dgm:presLayoutVars>
          <dgm:dir/>
          <dgm:animLvl val="lvl"/>
          <dgm:resizeHandles val="exact"/>
        </dgm:presLayoutVars>
      </dgm:prSet>
      <dgm:spPr/>
      <dgm:t>
        <a:bodyPr/>
        <a:lstStyle/>
        <a:p>
          <a:endParaRPr lang="es-CO"/>
        </a:p>
      </dgm:t>
    </dgm:pt>
    <dgm:pt modelId="{5C57D0D3-72D8-436C-9822-9139BBC64E16}" type="pres">
      <dgm:prSet presAssocID="{4A9A8A54-448B-456C-8BEE-25CE291EB86E}" presName="parentLin" presStyleCnt="0"/>
      <dgm:spPr/>
    </dgm:pt>
    <dgm:pt modelId="{C6D7A03F-43C6-4E9E-8FD5-E83B7969E786}" type="pres">
      <dgm:prSet presAssocID="{4A9A8A54-448B-456C-8BEE-25CE291EB86E}" presName="parentLeftMargin" presStyleLbl="node1" presStyleIdx="0" presStyleCnt="3"/>
      <dgm:spPr/>
      <dgm:t>
        <a:bodyPr/>
        <a:lstStyle/>
        <a:p>
          <a:endParaRPr lang="es-CO"/>
        </a:p>
      </dgm:t>
    </dgm:pt>
    <dgm:pt modelId="{7BAC96A3-64DF-4BF9-87D8-A73EDFB7903C}" type="pres">
      <dgm:prSet presAssocID="{4A9A8A54-448B-456C-8BEE-25CE291EB86E}" presName="parentText" presStyleLbl="node1" presStyleIdx="0" presStyleCnt="3" custScaleX="113967" custScaleY="249113" custLinFactNeighborX="57569" custLinFactNeighborY="-35476">
        <dgm:presLayoutVars>
          <dgm:chMax val="0"/>
          <dgm:bulletEnabled val="1"/>
        </dgm:presLayoutVars>
      </dgm:prSet>
      <dgm:spPr/>
      <dgm:t>
        <a:bodyPr/>
        <a:lstStyle/>
        <a:p>
          <a:endParaRPr lang="es-CO"/>
        </a:p>
      </dgm:t>
    </dgm:pt>
    <dgm:pt modelId="{88101A34-E2D6-467F-901D-AE236FDCFCB4}" type="pres">
      <dgm:prSet presAssocID="{4A9A8A54-448B-456C-8BEE-25CE291EB86E}" presName="negativeSpace" presStyleCnt="0"/>
      <dgm:spPr/>
    </dgm:pt>
    <dgm:pt modelId="{12875B70-B366-417A-9356-8BDBC148CFFB}" type="pres">
      <dgm:prSet presAssocID="{4A9A8A54-448B-456C-8BEE-25CE291EB86E}" presName="childText" presStyleLbl="conFgAcc1" presStyleIdx="0" presStyleCnt="3">
        <dgm:presLayoutVars>
          <dgm:bulletEnabled val="1"/>
        </dgm:presLayoutVars>
      </dgm:prSet>
      <dgm:spPr/>
    </dgm:pt>
    <dgm:pt modelId="{834C0FD8-4814-45F8-9FF4-39E9220F2AFD}" type="pres">
      <dgm:prSet presAssocID="{50749AD5-2122-4CCF-BF2A-23D1E738E0B7}" presName="spaceBetweenRectangles" presStyleCnt="0"/>
      <dgm:spPr/>
    </dgm:pt>
    <dgm:pt modelId="{75C2658C-411D-406F-A671-0E6CE6FDFECE}" type="pres">
      <dgm:prSet presAssocID="{D3F386DF-D7B6-46B6-B2EC-0049C97812B2}" presName="parentLin" presStyleCnt="0"/>
      <dgm:spPr/>
    </dgm:pt>
    <dgm:pt modelId="{28B996BD-0963-4E9E-989B-D06C7406DD4F}" type="pres">
      <dgm:prSet presAssocID="{D3F386DF-D7B6-46B6-B2EC-0049C97812B2}" presName="parentLeftMargin" presStyleLbl="node1" presStyleIdx="0" presStyleCnt="3"/>
      <dgm:spPr/>
      <dgm:t>
        <a:bodyPr/>
        <a:lstStyle/>
        <a:p>
          <a:endParaRPr lang="es-CO"/>
        </a:p>
      </dgm:t>
    </dgm:pt>
    <dgm:pt modelId="{799D0233-06BE-4300-A565-568EBBB0BEA6}" type="pres">
      <dgm:prSet presAssocID="{D3F386DF-D7B6-46B6-B2EC-0049C97812B2}" presName="parentText" presStyleLbl="node1" presStyleIdx="1" presStyleCnt="3" custScaleX="128337" custScaleY="201759">
        <dgm:presLayoutVars>
          <dgm:chMax val="0"/>
          <dgm:bulletEnabled val="1"/>
        </dgm:presLayoutVars>
      </dgm:prSet>
      <dgm:spPr/>
      <dgm:t>
        <a:bodyPr/>
        <a:lstStyle/>
        <a:p>
          <a:endParaRPr lang="es-CO"/>
        </a:p>
      </dgm:t>
    </dgm:pt>
    <dgm:pt modelId="{340142BF-3490-4341-93E8-F43B962D8DB5}" type="pres">
      <dgm:prSet presAssocID="{D3F386DF-D7B6-46B6-B2EC-0049C97812B2}" presName="negativeSpace" presStyleCnt="0"/>
      <dgm:spPr/>
    </dgm:pt>
    <dgm:pt modelId="{DC33F783-776C-4F64-BE31-C366BBF94C03}" type="pres">
      <dgm:prSet presAssocID="{D3F386DF-D7B6-46B6-B2EC-0049C97812B2}" presName="childText" presStyleLbl="conFgAcc1" presStyleIdx="1" presStyleCnt="3">
        <dgm:presLayoutVars>
          <dgm:bulletEnabled val="1"/>
        </dgm:presLayoutVars>
      </dgm:prSet>
      <dgm:spPr/>
    </dgm:pt>
    <dgm:pt modelId="{AB018FC9-DD0F-4F7B-9419-243A7DD97DD5}" type="pres">
      <dgm:prSet presAssocID="{91FAE206-A1AE-4B81-8B00-23E6A778F5E1}" presName="spaceBetweenRectangles" presStyleCnt="0"/>
      <dgm:spPr/>
    </dgm:pt>
    <dgm:pt modelId="{194833B6-A303-46D9-9165-109A25E200B4}" type="pres">
      <dgm:prSet presAssocID="{34CE42EB-691A-496D-A23E-FEA87925B5E8}" presName="parentLin" presStyleCnt="0"/>
      <dgm:spPr/>
    </dgm:pt>
    <dgm:pt modelId="{DD6E27B0-8071-4A96-BB01-3BFA41149C0B}" type="pres">
      <dgm:prSet presAssocID="{34CE42EB-691A-496D-A23E-FEA87925B5E8}" presName="parentLeftMargin" presStyleLbl="node1" presStyleIdx="1" presStyleCnt="3"/>
      <dgm:spPr/>
      <dgm:t>
        <a:bodyPr/>
        <a:lstStyle/>
        <a:p>
          <a:endParaRPr lang="es-CO"/>
        </a:p>
      </dgm:t>
    </dgm:pt>
    <dgm:pt modelId="{7B1DC96D-B5F1-4E6A-91CD-F847509A7141}" type="pres">
      <dgm:prSet presAssocID="{34CE42EB-691A-496D-A23E-FEA87925B5E8}" presName="parentText" presStyleLbl="node1" presStyleIdx="2" presStyleCnt="3" custScaleX="135860" custScaleY="240268">
        <dgm:presLayoutVars>
          <dgm:chMax val="0"/>
          <dgm:bulletEnabled val="1"/>
        </dgm:presLayoutVars>
      </dgm:prSet>
      <dgm:spPr/>
      <dgm:t>
        <a:bodyPr/>
        <a:lstStyle/>
        <a:p>
          <a:endParaRPr lang="es-CO"/>
        </a:p>
      </dgm:t>
    </dgm:pt>
    <dgm:pt modelId="{E6D5D2E5-9240-4678-8C07-60DFAB912CE8}" type="pres">
      <dgm:prSet presAssocID="{34CE42EB-691A-496D-A23E-FEA87925B5E8}" presName="negativeSpace" presStyleCnt="0"/>
      <dgm:spPr/>
    </dgm:pt>
    <dgm:pt modelId="{582D859E-BE2F-4993-8760-BB36D13A0356}" type="pres">
      <dgm:prSet presAssocID="{34CE42EB-691A-496D-A23E-FEA87925B5E8}" presName="childText" presStyleLbl="conFgAcc1" presStyleIdx="2" presStyleCnt="3">
        <dgm:presLayoutVars>
          <dgm:bulletEnabled val="1"/>
        </dgm:presLayoutVars>
      </dgm:prSet>
      <dgm:spPr/>
    </dgm:pt>
  </dgm:ptLst>
  <dgm:cxnLst>
    <dgm:cxn modelId="{E6F3DD15-0DAB-475E-95A1-D6911DD72404}" type="presOf" srcId="{4A9A8A54-448B-456C-8BEE-25CE291EB86E}" destId="{C6D7A03F-43C6-4E9E-8FD5-E83B7969E786}" srcOrd="0" destOrd="0" presId="urn:microsoft.com/office/officeart/2005/8/layout/list1"/>
    <dgm:cxn modelId="{BB54FE4F-77A5-45A6-A396-8D12F76E2E9C}" srcId="{75EB9A4B-4F83-4B61-A6B7-0D99411D4385}" destId="{34CE42EB-691A-496D-A23E-FEA87925B5E8}" srcOrd="2" destOrd="0" parTransId="{98B59DCE-C8A3-4D98-8169-45DDF0AECC36}" sibTransId="{6FFF3607-871B-4120-8790-28289B355A44}"/>
    <dgm:cxn modelId="{01E20877-600E-4138-A36A-BB861E9900AC}" type="presOf" srcId="{D3F386DF-D7B6-46B6-B2EC-0049C97812B2}" destId="{28B996BD-0963-4E9E-989B-D06C7406DD4F}" srcOrd="0" destOrd="0" presId="urn:microsoft.com/office/officeart/2005/8/layout/list1"/>
    <dgm:cxn modelId="{FF7E284E-D9F9-40D6-B6B8-203036990364}" type="presOf" srcId="{75EB9A4B-4F83-4B61-A6B7-0D99411D4385}" destId="{9FE2D057-375D-429A-A5DF-236C88E2BF04}" srcOrd="0" destOrd="0" presId="urn:microsoft.com/office/officeart/2005/8/layout/list1"/>
    <dgm:cxn modelId="{8825B544-CF41-4916-B651-A2BAFE3AF684}" type="presOf" srcId="{34CE42EB-691A-496D-A23E-FEA87925B5E8}" destId="{DD6E27B0-8071-4A96-BB01-3BFA41149C0B}" srcOrd="0" destOrd="0" presId="urn:microsoft.com/office/officeart/2005/8/layout/list1"/>
    <dgm:cxn modelId="{ADCF3E8C-0B55-4D9F-83C4-5F9C6947F012}" type="presOf" srcId="{4A9A8A54-448B-456C-8BEE-25CE291EB86E}" destId="{7BAC96A3-64DF-4BF9-87D8-A73EDFB7903C}" srcOrd="1" destOrd="0" presId="urn:microsoft.com/office/officeart/2005/8/layout/list1"/>
    <dgm:cxn modelId="{FD4FCF82-24B7-4AD1-A2CC-1BFC2F7001D7}" type="presOf" srcId="{D3F386DF-D7B6-46B6-B2EC-0049C97812B2}" destId="{799D0233-06BE-4300-A565-568EBBB0BEA6}" srcOrd="1" destOrd="0" presId="urn:microsoft.com/office/officeart/2005/8/layout/list1"/>
    <dgm:cxn modelId="{181F9102-9E43-4439-A759-E5215FBD5A80}" srcId="{75EB9A4B-4F83-4B61-A6B7-0D99411D4385}" destId="{4A9A8A54-448B-456C-8BEE-25CE291EB86E}" srcOrd="0" destOrd="0" parTransId="{807779E3-B495-4DF2-8928-020A28FB05EE}" sibTransId="{50749AD5-2122-4CCF-BF2A-23D1E738E0B7}"/>
    <dgm:cxn modelId="{7ECE040D-BCBC-43F7-BC9D-9574E9A3E3C1}" type="presOf" srcId="{34CE42EB-691A-496D-A23E-FEA87925B5E8}" destId="{7B1DC96D-B5F1-4E6A-91CD-F847509A7141}" srcOrd="1" destOrd="0" presId="urn:microsoft.com/office/officeart/2005/8/layout/list1"/>
    <dgm:cxn modelId="{FB4836E8-893D-41E8-8106-2CE6E13F592B}" srcId="{75EB9A4B-4F83-4B61-A6B7-0D99411D4385}" destId="{D3F386DF-D7B6-46B6-B2EC-0049C97812B2}" srcOrd="1" destOrd="0" parTransId="{BB2F7812-191D-4059-B917-A092217C314C}" sibTransId="{91FAE206-A1AE-4B81-8B00-23E6A778F5E1}"/>
    <dgm:cxn modelId="{302A0D95-EB4F-47BB-89C4-21C88175E07E}" type="presParOf" srcId="{9FE2D057-375D-429A-A5DF-236C88E2BF04}" destId="{5C57D0D3-72D8-436C-9822-9139BBC64E16}" srcOrd="0" destOrd="0" presId="urn:microsoft.com/office/officeart/2005/8/layout/list1"/>
    <dgm:cxn modelId="{836F67C4-857E-4B8B-A4E7-84A3DE9BE5AB}" type="presParOf" srcId="{5C57D0D3-72D8-436C-9822-9139BBC64E16}" destId="{C6D7A03F-43C6-4E9E-8FD5-E83B7969E786}" srcOrd="0" destOrd="0" presId="urn:microsoft.com/office/officeart/2005/8/layout/list1"/>
    <dgm:cxn modelId="{F20CBA44-E10B-4E24-9BF9-AEA4FECC58DE}" type="presParOf" srcId="{5C57D0D3-72D8-436C-9822-9139BBC64E16}" destId="{7BAC96A3-64DF-4BF9-87D8-A73EDFB7903C}" srcOrd="1" destOrd="0" presId="urn:microsoft.com/office/officeart/2005/8/layout/list1"/>
    <dgm:cxn modelId="{CBEDF7D2-F12D-44D9-8BCC-7908A54DE8B8}" type="presParOf" srcId="{9FE2D057-375D-429A-A5DF-236C88E2BF04}" destId="{88101A34-E2D6-467F-901D-AE236FDCFCB4}" srcOrd="1" destOrd="0" presId="urn:microsoft.com/office/officeart/2005/8/layout/list1"/>
    <dgm:cxn modelId="{B76F396C-7BA3-44BE-8E5F-950FD05B5222}" type="presParOf" srcId="{9FE2D057-375D-429A-A5DF-236C88E2BF04}" destId="{12875B70-B366-417A-9356-8BDBC148CFFB}" srcOrd="2" destOrd="0" presId="urn:microsoft.com/office/officeart/2005/8/layout/list1"/>
    <dgm:cxn modelId="{4EE687FF-5055-4AD0-B96C-9C21BA03EE3D}" type="presParOf" srcId="{9FE2D057-375D-429A-A5DF-236C88E2BF04}" destId="{834C0FD8-4814-45F8-9FF4-39E9220F2AFD}" srcOrd="3" destOrd="0" presId="urn:microsoft.com/office/officeart/2005/8/layout/list1"/>
    <dgm:cxn modelId="{C5184B56-131B-4768-B070-43B0DC08E42A}" type="presParOf" srcId="{9FE2D057-375D-429A-A5DF-236C88E2BF04}" destId="{75C2658C-411D-406F-A671-0E6CE6FDFECE}" srcOrd="4" destOrd="0" presId="urn:microsoft.com/office/officeart/2005/8/layout/list1"/>
    <dgm:cxn modelId="{AFD09CC7-0F78-4C5D-880E-601F9D46AD4F}" type="presParOf" srcId="{75C2658C-411D-406F-A671-0E6CE6FDFECE}" destId="{28B996BD-0963-4E9E-989B-D06C7406DD4F}" srcOrd="0" destOrd="0" presId="urn:microsoft.com/office/officeart/2005/8/layout/list1"/>
    <dgm:cxn modelId="{FB68B618-2A46-4E9C-8210-FEA4FA6A2441}" type="presParOf" srcId="{75C2658C-411D-406F-A671-0E6CE6FDFECE}" destId="{799D0233-06BE-4300-A565-568EBBB0BEA6}" srcOrd="1" destOrd="0" presId="urn:microsoft.com/office/officeart/2005/8/layout/list1"/>
    <dgm:cxn modelId="{ABFA77C1-B449-4D95-9E90-35AA3C5010FC}" type="presParOf" srcId="{9FE2D057-375D-429A-A5DF-236C88E2BF04}" destId="{340142BF-3490-4341-93E8-F43B962D8DB5}" srcOrd="5" destOrd="0" presId="urn:microsoft.com/office/officeart/2005/8/layout/list1"/>
    <dgm:cxn modelId="{66C64B02-AC85-4F2F-B0E8-92705EF8C01D}" type="presParOf" srcId="{9FE2D057-375D-429A-A5DF-236C88E2BF04}" destId="{DC33F783-776C-4F64-BE31-C366BBF94C03}" srcOrd="6" destOrd="0" presId="urn:microsoft.com/office/officeart/2005/8/layout/list1"/>
    <dgm:cxn modelId="{D96779F7-BB52-48BD-A87F-2551C61002D8}" type="presParOf" srcId="{9FE2D057-375D-429A-A5DF-236C88E2BF04}" destId="{AB018FC9-DD0F-4F7B-9419-243A7DD97DD5}" srcOrd="7" destOrd="0" presId="urn:microsoft.com/office/officeart/2005/8/layout/list1"/>
    <dgm:cxn modelId="{606AA484-C351-488F-BB29-55712028FFFF}" type="presParOf" srcId="{9FE2D057-375D-429A-A5DF-236C88E2BF04}" destId="{194833B6-A303-46D9-9165-109A25E200B4}" srcOrd="8" destOrd="0" presId="urn:microsoft.com/office/officeart/2005/8/layout/list1"/>
    <dgm:cxn modelId="{58FD17F8-DBFF-4A1D-8AB4-C8667B31F701}" type="presParOf" srcId="{194833B6-A303-46D9-9165-109A25E200B4}" destId="{DD6E27B0-8071-4A96-BB01-3BFA41149C0B}" srcOrd="0" destOrd="0" presId="urn:microsoft.com/office/officeart/2005/8/layout/list1"/>
    <dgm:cxn modelId="{1371C62B-56CC-47EB-BD9F-BD6DDF4E7F02}" type="presParOf" srcId="{194833B6-A303-46D9-9165-109A25E200B4}" destId="{7B1DC96D-B5F1-4E6A-91CD-F847509A7141}" srcOrd="1" destOrd="0" presId="urn:microsoft.com/office/officeart/2005/8/layout/list1"/>
    <dgm:cxn modelId="{97DA1ADF-FD97-4CF8-95D3-1F93A57CF859}" type="presParOf" srcId="{9FE2D057-375D-429A-A5DF-236C88E2BF04}" destId="{E6D5D2E5-9240-4678-8C07-60DFAB912CE8}" srcOrd="9" destOrd="0" presId="urn:microsoft.com/office/officeart/2005/8/layout/list1"/>
    <dgm:cxn modelId="{506E82AA-124B-4EE5-B86C-D304DA7FCCF7}" type="presParOf" srcId="{9FE2D057-375D-429A-A5DF-236C88E2BF04}" destId="{582D859E-BE2F-4993-8760-BB36D13A035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AEFC7A-7D3B-40D6-96C5-5B9D41EFF030}" type="datetimeFigureOut">
              <a:rPr lang="es-CO" smtClean="0"/>
              <a:t>18/03/2020</a:t>
            </a:fld>
            <a:endParaRPr lang="es-CO" dirty="0"/>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C848E-8C82-4396-8D2D-157C45AE9794}" type="slidenum">
              <a:rPr lang="es-CO" smtClean="0"/>
              <a:t>‹Nº›</a:t>
            </a:fld>
            <a:endParaRPr lang="es-CO" dirty="0"/>
          </a:p>
        </p:txBody>
      </p:sp>
    </p:spTree>
    <p:extLst>
      <p:ext uri="{BB962C8B-B14F-4D97-AF65-F5344CB8AC3E}">
        <p14:creationId xmlns:p14="http://schemas.microsoft.com/office/powerpoint/2010/main" val="258074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grpSp>
        <p:nvGrpSpPr>
          <p:cNvPr id="7" name="6 Grupo"/>
          <p:cNvGrpSpPr/>
          <p:nvPr userDrawn="1"/>
        </p:nvGrpSpPr>
        <p:grpSpPr>
          <a:xfrm>
            <a:off x="0" y="-20538"/>
            <a:ext cx="9144000" cy="5164038"/>
            <a:chOff x="0" y="-20538"/>
            <a:chExt cx="9144000" cy="5164038"/>
          </a:xfrm>
        </p:grpSpPr>
        <p:sp>
          <p:nvSpPr>
            <p:cNvPr id="8" name="7 Rectángulo"/>
            <p:cNvSpPr/>
            <p:nvPr/>
          </p:nvSpPr>
          <p:spPr>
            <a:xfrm>
              <a:off x="0" y="-20538"/>
              <a:ext cx="9144000" cy="5164038"/>
            </a:xfrm>
            <a:prstGeom prst="rect">
              <a:avLst/>
            </a:prstGeom>
            <a:solidFill>
              <a:srgbClr val="8D191D"/>
            </a:solidFill>
            <a:ln>
              <a:solidFill>
                <a:srgbClr val="AD142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9" name="8 Imagen"/>
            <p:cNvPicPr>
              <a:picLocks noChangeAspect="1"/>
            </p:cNvPicPr>
            <p:nvPr/>
          </p:nvPicPr>
          <p:blipFill rotWithShape="1">
            <a:blip r:embed="rId2" cstate="print">
              <a:extLst>
                <a:ext uri="{28A0092B-C50C-407E-A947-70E740481C1C}">
                  <a14:useLocalDpi xmlns:a14="http://schemas.microsoft.com/office/drawing/2010/main" val="0"/>
                </a:ext>
              </a:extLst>
            </a:blip>
            <a:srcRect l="8334" t="23573" r="4907" b="18862"/>
            <a:stretch/>
          </p:blipFill>
          <p:spPr>
            <a:xfrm>
              <a:off x="297709" y="318976"/>
              <a:ext cx="1573623" cy="446568"/>
            </a:xfrm>
            <a:prstGeom prst="rect">
              <a:avLst/>
            </a:prstGeom>
          </p:spPr>
        </p:pic>
        <p:pic>
          <p:nvPicPr>
            <p:cNvPr id="10" name="9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
          <p:nvSpPr>
            <p:cNvPr id="11" name="10 CuadroTexto"/>
            <p:cNvSpPr txBox="1"/>
            <p:nvPr/>
          </p:nvSpPr>
          <p:spPr>
            <a:xfrm>
              <a:off x="309129" y="4566921"/>
              <a:ext cx="1374094" cy="261610"/>
            </a:xfrm>
            <a:prstGeom prst="rect">
              <a:avLst/>
            </a:prstGeom>
            <a:noFill/>
          </p:spPr>
          <p:txBody>
            <a:bodyPr wrap="none" rtlCol="0">
              <a:spAutoFit/>
            </a:bodyPr>
            <a:lstStyle/>
            <a:p>
              <a:r>
                <a:rPr lang="es-CO" sz="1100" b="1" dirty="0" smtClean="0">
                  <a:solidFill>
                    <a:srgbClr val="D8CEA3"/>
                  </a:solidFill>
                  <a:latin typeface="Arial" pitchFamily="34" charset="0"/>
                  <a:cs typeface="Arial" pitchFamily="34" charset="0"/>
                </a:rPr>
                <a:t>www.usco.edu.co</a:t>
              </a:r>
              <a:endParaRPr lang="es-CO" sz="1100" b="1" dirty="0">
                <a:solidFill>
                  <a:srgbClr val="D8CEA3"/>
                </a:solidFill>
                <a:latin typeface="Arial" pitchFamily="34" charset="0"/>
                <a:cs typeface="Arial" pitchFamily="34" charset="0"/>
              </a:endParaRPr>
            </a:p>
          </p:txBody>
        </p:sp>
        <p:sp>
          <p:nvSpPr>
            <p:cNvPr id="12" name="11 CuadroTexto"/>
            <p:cNvSpPr txBox="1"/>
            <p:nvPr/>
          </p:nvSpPr>
          <p:spPr>
            <a:xfrm>
              <a:off x="413116" y="4790511"/>
              <a:ext cx="1162498" cy="200055"/>
            </a:xfrm>
            <a:prstGeom prst="rect">
              <a:avLst/>
            </a:prstGeom>
            <a:noFill/>
          </p:spPr>
          <p:txBody>
            <a:bodyPr wrap="none" rtlCol="0">
              <a:spAutoFit/>
            </a:bodyPr>
            <a:lstStyle/>
            <a:p>
              <a:r>
                <a:rPr lang="es-CO" sz="700" b="1" dirty="0" smtClean="0">
                  <a:solidFill>
                    <a:srgbClr val="D8CEA3"/>
                  </a:solidFill>
                  <a:latin typeface="Arial" pitchFamily="34" charset="0"/>
                  <a:cs typeface="Arial" pitchFamily="34" charset="0"/>
                </a:rPr>
                <a:t>Vigilada MinEducación</a:t>
              </a:r>
              <a:endParaRPr lang="es-CO" sz="700" b="1" dirty="0">
                <a:solidFill>
                  <a:srgbClr val="D8CEA3"/>
                </a:solidFill>
                <a:latin typeface="Arial" pitchFamily="34" charset="0"/>
                <a:cs typeface="Arial" pitchFamily="34" charset="0"/>
              </a:endParaRPr>
            </a:p>
          </p:txBody>
        </p:sp>
      </p:grpSp>
    </p:spTree>
    <p:extLst>
      <p:ext uri="{BB962C8B-B14F-4D97-AF65-F5344CB8AC3E}">
        <p14:creationId xmlns:p14="http://schemas.microsoft.com/office/powerpoint/2010/main" val="2617434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4252245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1"/>
            <a:ext cx="2057400" cy="3290888"/>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54781"/>
            <a:ext cx="6019800" cy="32908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1679689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5024"/>
          </a:xfrm>
          <a:prstGeom prst="rect">
            <a:avLst/>
          </a:prstGeom>
        </p:spPr>
      </p:pic>
    </p:spTree>
    <p:extLst>
      <p:ext uri="{BB962C8B-B14F-4D97-AF65-F5344CB8AC3E}">
        <p14:creationId xmlns:p14="http://schemas.microsoft.com/office/powerpoint/2010/main" val="144660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656746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825676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8" name="7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10" name="9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1852979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10" name="9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11" name="10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12" name="11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1008101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6" name="5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7" name="6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8" name="7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262507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5" name="4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6" name="5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7" name="6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1239755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8" name="7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10" name="9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1522770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5081852-97A8-4707-91B8-BED688919470}" type="datetimeFigureOut">
              <a:rPr lang="es-CO" smtClean="0"/>
              <a:t>18/03/2020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68BE284F-AF64-45B6-B567-04512A6A0C77}" type="slidenum">
              <a:rPr lang="es-CO" smtClean="0"/>
              <a:t>‹Nº›</a:t>
            </a:fld>
            <a:endParaRPr lang="es-CO" dirty="0"/>
          </a:p>
        </p:txBody>
      </p:sp>
      <p:sp>
        <p:nvSpPr>
          <p:cNvPr id="8" name="7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10" name="9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416672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5081852-97A8-4707-91B8-BED688919470}" type="datetimeFigureOut">
              <a:rPr lang="es-CO" smtClean="0"/>
              <a:t>18/03/2020</a:t>
            </a:fld>
            <a:endParaRPr lang="es-CO" dirty="0"/>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8BE284F-AF64-45B6-B567-04512A6A0C77}" type="slidenum">
              <a:rPr lang="es-CO" smtClean="0"/>
              <a:t>‹Nº›</a:t>
            </a:fld>
            <a:endParaRPr lang="es-CO" dirty="0"/>
          </a:p>
        </p:txBody>
      </p:sp>
    </p:spTree>
    <p:extLst>
      <p:ext uri="{BB962C8B-B14F-4D97-AF65-F5344CB8AC3E}">
        <p14:creationId xmlns:p14="http://schemas.microsoft.com/office/powerpoint/2010/main" val="2739154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4642"/>
          </a:xfrm>
          <a:prstGeom prst="rect">
            <a:avLst/>
          </a:prstGeom>
        </p:spPr>
      </p:pic>
      <p:sp>
        <p:nvSpPr>
          <p:cNvPr id="8" name="CuadroTexto 7"/>
          <p:cNvSpPr txBox="1"/>
          <p:nvPr/>
        </p:nvSpPr>
        <p:spPr>
          <a:xfrm>
            <a:off x="359532" y="1146106"/>
            <a:ext cx="8424936" cy="1569660"/>
          </a:xfrm>
          <a:prstGeom prst="rect">
            <a:avLst/>
          </a:prstGeom>
          <a:noFill/>
        </p:spPr>
        <p:txBody>
          <a:bodyPr wrap="square" rtlCol="0">
            <a:spAutoFit/>
          </a:bodyPr>
          <a:lstStyle/>
          <a:p>
            <a:pPr algn="ctr"/>
            <a:r>
              <a:rPr lang="es-CO" sz="4800" b="1" dirty="0" smtClean="0">
                <a:solidFill>
                  <a:schemeClr val="bg1"/>
                </a:solidFill>
                <a:latin typeface="Arial" panose="020B0604020202020204" pitchFamily="34" charset="0"/>
                <a:cs typeface="Arial" panose="020B0604020202020204" pitchFamily="34" charset="0"/>
              </a:rPr>
              <a:t>FACULTAD DE CIENCIAS        EXACTAS Y NATURALES</a:t>
            </a:r>
          </a:p>
        </p:txBody>
      </p:sp>
      <p:sp>
        <p:nvSpPr>
          <p:cNvPr id="9" name="CuadroTexto 8"/>
          <p:cNvSpPr txBox="1"/>
          <p:nvPr/>
        </p:nvSpPr>
        <p:spPr>
          <a:xfrm>
            <a:off x="1522158" y="2833140"/>
            <a:ext cx="6099683" cy="523220"/>
          </a:xfrm>
          <a:prstGeom prst="rect">
            <a:avLst/>
          </a:prstGeom>
          <a:noFill/>
        </p:spPr>
        <p:txBody>
          <a:bodyPr wrap="none" rtlCol="0">
            <a:spAutoFit/>
          </a:bodyPr>
          <a:lstStyle/>
          <a:p>
            <a:r>
              <a:rPr lang="es-CO" sz="2800" dirty="0" smtClean="0">
                <a:solidFill>
                  <a:schemeClr val="bg1"/>
                </a:solidFill>
                <a:latin typeface="Arial" panose="020B0604020202020204" pitchFamily="34" charset="0"/>
                <a:cs typeface="Arial" panose="020B0604020202020204" pitchFamily="34" charset="0"/>
              </a:rPr>
              <a:t>Rendición de Cuentas Vigencia 2019</a:t>
            </a:r>
            <a:endParaRPr lang="es-CO" sz="2800" dirty="0">
              <a:solidFill>
                <a:schemeClr val="bg1"/>
              </a:solidFill>
              <a:latin typeface="Arial" panose="020B0604020202020204" pitchFamily="34" charset="0"/>
              <a:cs typeface="Arial" panose="020B0604020202020204" pitchFamily="34" charset="0"/>
            </a:endParaRPr>
          </a:p>
        </p:txBody>
      </p:sp>
      <p:sp>
        <p:nvSpPr>
          <p:cNvPr id="12" name="1 Título"/>
          <p:cNvSpPr txBox="1">
            <a:spLocks/>
          </p:cNvSpPr>
          <p:nvPr/>
        </p:nvSpPr>
        <p:spPr>
          <a:xfrm>
            <a:off x="333110" y="3473734"/>
            <a:ext cx="8568952" cy="7180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altLang="es-CO" sz="2500" dirty="0" smtClean="0">
                <a:solidFill>
                  <a:prstClr val="white"/>
                </a:solidFill>
                <a:latin typeface="Freestyle Script" pitchFamily="66" charset="0"/>
                <a:cs typeface="Andalus" pitchFamily="18" charset="-78"/>
              </a:rPr>
              <a:t>«</a:t>
            </a:r>
            <a:r>
              <a:rPr lang="es-CO" altLang="es-CO" sz="2500" dirty="0" smtClean="0">
                <a:solidFill>
                  <a:prstClr val="white"/>
                </a:solidFill>
                <a:latin typeface="Brush Script MT" pitchFamily="66" charset="0"/>
                <a:cs typeface="Andalus" pitchFamily="18" charset="-78"/>
              </a:rPr>
              <a:t>Las Ciencias Básicas, Pilar del Desarrollo Social de la </a:t>
            </a:r>
            <a:r>
              <a:rPr lang="es-CO" altLang="es-CO" sz="2500" dirty="0">
                <a:solidFill>
                  <a:prstClr val="white"/>
                </a:solidFill>
                <a:latin typeface="Brush Script MT" pitchFamily="66" charset="0"/>
                <a:cs typeface="Andalus" pitchFamily="18" charset="-78"/>
              </a:rPr>
              <a:t>Región 2017-2024 »</a:t>
            </a:r>
          </a:p>
        </p:txBody>
      </p:sp>
    </p:spTree>
    <p:extLst>
      <p:ext uri="{BB962C8B-B14F-4D97-AF65-F5344CB8AC3E}">
        <p14:creationId xmlns:p14="http://schemas.microsoft.com/office/powerpoint/2010/main" val="1377557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267743" y="1267732"/>
            <a:ext cx="4572000" cy="369332"/>
          </a:xfrm>
          <a:prstGeom prst="rect">
            <a:avLst/>
          </a:prstGeom>
        </p:spPr>
        <p:txBody>
          <a:bodyPr>
            <a:spAutoFit/>
          </a:bodyPr>
          <a:lstStyle/>
          <a:p>
            <a:pPr algn="ctr"/>
            <a:r>
              <a:rPr lang="es-CO" b="1" dirty="0" smtClean="0">
                <a:latin typeface="Arial" panose="020B0604020202020204" pitchFamily="34" charset="0"/>
              </a:rPr>
              <a:t>DOCENTES</a:t>
            </a:r>
            <a:endParaRPr lang="es-CO" dirty="0"/>
          </a:p>
        </p:txBody>
      </p:sp>
      <p:sp>
        <p:nvSpPr>
          <p:cNvPr id="10" name="9 CuadroTexto"/>
          <p:cNvSpPr txBox="1"/>
          <p:nvPr/>
        </p:nvSpPr>
        <p:spPr>
          <a:xfrm>
            <a:off x="395536" y="3529340"/>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946494597"/>
              </p:ext>
            </p:extLst>
          </p:nvPr>
        </p:nvGraphicFramePr>
        <p:xfrm>
          <a:off x="485291" y="1814839"/>
          <a:ext cx="8136903" cy="1667130"/>
        </p:xfrm>
        <a:graphic>
          <a:graphicData uri="http://schemas.openxmlformats.org/drawingml/2006/table">
            <a:tbl>
              <a:tblPr firstRow="1" firstCol="1" bandRow="1">
                <a:tableStyleId>{5C22544A-7EE6-4342-B048-85BDC9FD1C3A}</a:tableStyleId>
              </a:tblPr>
              <a:tblGrid>
                <a:gridCol w="3453483">
                  <a:extLst>
                    <a:ext uri="{9D8B030D-6E8A-4147-A177-3AD203B41FA5}">
                      <a16:colId xmlns:a16="http://schemas.microsoft.com/office/drawing/2014/main" xmlns="" val="3074098524"/>
                    </a:ext>
                  </a:extLst>
                </a:gridCol>
                <a:gridCol w="742875">
                  <a:extLst>
                    <a:ext uri="{9D8B030D-6E8A-4147-A177-3AD203B41FA5}">
                      <a16:colId xmlns:a16="http://schemas.microsoft.com/office/drawing/2014/main" xmlns="" val="1198915602"/>
                    </a:ext>
                  </a:extLst>
                </a:gridCol>
                <a:gridCol w="1074078">
                  <a:extLst>
                    <a:ext uri="{9D8B030D-6E8A-4147-A177-3AD203B41FA5}">
                      <a16:colId xmlns:a16="http://schemas.microsoft.com/office/drawing/2014/main" xmlns="" val="1812939129"/>
                    </a:ext>
                  </a:extLst>
                </a:gridCol>
                <a:gridCol w="877559">
                  <a:extLst>
                    <a:ext uri="{9D8B030D-6E8A-4147-A177-3AD203B41FA5}">
                      <a16:colId xmlns:a16="http://schemas.microsoft.com/office/drawing/2014/main" xmlns="" val="3445185577"/>
                    </a:ext>
                  </a:extLst>
                </a:gridCol>
                <a:gridCol w="1147773">
                  <a:extLst>
                    <a:ext uri="{9D8B030D-6E8A-4147-A177-3AD203B41FA5}">
                      <a16:colId xmlns:a16="http://schemas.microsoft.com/office/drawing/2014/main" xmlns="" val="1018934791"/>
                    </a:ext>
                  </a:extLst>
                </a:gridCol>
                <a:gridCol w="841135">
                  <a:extLst>
                    <a:ext uri="{9D8B030D-6E8A-4147-A177-3AD203B41FA5}">
                      <a16:colId xmlns:a16="http://schemas.microsoft.com/office/drawing/2014/main" xmlns="" val="768339075"/>
                    </a:ext>
                  </a:extLst>
                </a:gridCol>
              </a:tblGrid>
              <a:tr h="0">
                <a:tc>
                  <a:txBody>
                    <a:bodyPr/>
                    <a:lstStyle/>
                    <a:p>
                      <a:pPr>
                        <a:lnSpc>
                          <a:spcPct val="107000"/>
                        </a:lnSpc>
                        <a:spcAft>
                          <a:spcPts val="0"/>
                        </a:spcAft>
                      </a:pPr>
                      <a:r>
                        <a:rPr lang="es-CO" sz="1600" kern="1200">
                          <a:effectLst/>
                        </a:rPr>
                        <a:t>Departamento</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Planta</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Ocasional</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Cátedra</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Cátedra Visitante</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es-CO" sz="1600" kern="1200">
                          <a:effectLst/>
                        </a:rPr>
                        <a:t>TOTAL</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779617089"/>
                  </a:ext>
                </a:extLst>
              </a:tr>
              <a:tr h="174625">
                <a:tc>
                  <a:txBody>
                    <a:bodyPr/>
                    <a:lstStyle/>
                    <a:p>
                      <a:pPr>
                        <a:lnSpc>
                          <a:spcPct val="107000"/>
                        </a:lnSpc>
                        <a:spcAft>
                          <a:spcPts val="0"/>
                        </a:spcAft>
                      </a:pPr>
                      <a:r>
                        <a:rPr lang="es-CO" sz="1600" kern="1200">
                          <a:effectLst/>
                        </a:rPr>
                        <a:t>Departamento de Ciencias Naturales</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11</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9</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15</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17</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52</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83171111"/>
                  </a:ext>
                </a:extLst>
              </a:tr>
              <a:tr h="340995">
                <a:tc>
                  <a:txBody>
                    <a:bodyPr/>
                    <a:lstStyle/>
                    <a:p>
                      <a:pPr>
                        <a:lnSpc>
                          <a:spcPct val="107000"/>
                        </a:lnSpc>
                        <a:spcAft>
                          <a:spcPts val="0"/>
                        </a:spcAft>
                      </a:pPr>
                      <a:r>
                        <a:rPr lang="es-CO" sz="1600" kern="1200">
                          <a:effectLst/>
                        </a:rPr>
                        <a:t>Departamento de Matemáticas y Estadística</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7</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1</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39</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11</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 </a:t>
                      </a:r>
                    </a:p>
                    <a:p>
                      <a:pPr algn="ctr">
                        <a:lnSpc>
                          <a:spcPct val="107000"/>
                        </a:lnSpc>
                        <a:spcAft>
                          <a:spcPts val="800"/>
                        </a:spcAft>
                      </a:pPr>
                      <a:r>
                        <a:rPr lang="es-CO" sz="1600">
                          <a:effectLst/>
                        </a:rPr>
                        <a:t>58</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403424802"/>
                  </a:ext>
                </a:extLst>
              </a:tr>
              <a:tr h="0">
                <a:tc>
                  <a:txBody>
                    <a:bodyPr/>
                    <a:lstStyle/>
                    <a:p>
                      <a:pPr>
                        <a:lnSpc>
                          <a:spcPct val="107000"/>
                        </a:lnSpc>
                        <a:spcAft>
                          <a:spcPts val="0"/>
                        </a:spcAft>
                      </a:pPr>
                      <a:r>
                        <a:rPr lang="es-CO" sz="1600" kern="1200">
                          <a:effectLst/>
                        </a:rPr>
                        <a:t>TOTAL</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dirty="0">
                          <a:effectLst/>
                        </a:rPr>
                        <a:t>18</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10</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kern="1200">
                          <a:effectLst/>
                        </a:rPr>
                        <a:t>54</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28</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dirty="0">
                          <a:effectLst/>
                        </a:rPr>
                        <a:t>110</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73636118"/>
                  </a:ext>
                </a:extLst>
              </a:tr>
            </a:tbl>
          </a:graphicData>
        </a:graphic>
      </p:graphicFrame>
    </p:spTree>
    <p:extLst>
      <p:ext uri="{BB962C8B-B14F-4D97-AF65-F5344CB8AC3E}">
        <p14:creationId xmlns:p14="http://schemas.microsoft.com/office/powerpoint/2010/main" val="2089648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1643314" y="1133331"/>
            <a:ext cx="6264697" cy="646331"/>
          </a:xfrm>
          <a:prstGeom prst="rect">
            <a:avLst/>
          </a:prstGeom>
        </p:spPr>
        <p:txBody>
          <a:bodyPr wrap="square">
            <a:spAutoFit/>
          </a:bodyPr>
          <a:lstStyle/>
          <a:p>
            <a:pPr algn="ctr"/>
            <a:r>
              <a:rPr lang="es-CO" b="1" dirty="0" smtClean="0">
                <a:latin typeface="Arial" panose="020B0604020202020204" pitchFamily="34" charset="0"/>
              </a:rPr>
              <a:t>NÚMERO DE GRADUADOS DE LA FACULTAD 2019 CON RELACIÓN A LA UNIVERSIDAD</a:t>
            </a:r>
            <a:endParaRPr lang="es-CO" dirty="0"/>
          </a:p>
        </p:txBody>
      </p:sp>
      <p:sp>
        <p:nvSpPr>
          <p:cNvPr id="10" name="9 CuadroTexto"/>
          <p:cNvSpPr txBox="1"/>
          <p:nvPr/>
        </p:nvSpPr>
        <p:spPr>
          <a:xfrm>
            <a:off x="735114" y="4494191"/>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3888401430"/>
              </p:ext>
            </p:extLst>
          </p:nvPr>
        </p:nvGraphicFramePr>
        <p:xfrm>
          <a:off x="836563" y="1805660"/>
          <a:ext cx="7344816" cy="1760982"/>
        </p:xfrm>
        <a:graphic>
          <a:graphicData uri="http://schemas.openxmlformats.org/drawingml/2006/table">
            <a:tbl>
              <a:tblPr firstRow="1" firstCol="1" bandRow="1">
                <a:tableStyleId>{5C22544A-7EE6-4342-B048-85BDC9FD1C3A}</a:tableStyleId>
              </a:tblPr>
              <a:tblGrid>
                <a:gridCol w="5984665">
                  <a:extLst>
                    <a:ext uri="{9D8B030D-6E8A-4147-A177-3AD203B41FA5}">
                      <a16:colId xmlns:a16="http://schemas.microsoft.com/office/drawing/2014/main" xmlns="" val="2223487575"/>
                    </a:ext>
                  </a:extLst>
                </a:gridCol>
                <a:gridCol w="1360151">
                  <a:extLst>
                    <a:ext uri="{9D8B030D-6E8A-4147-A177-3AD203B41FA5}">
                      <a16:colId xmlns:a16="http://schemas.microsoft.com/office/drawing/2014/main" xmlns="" val="4272029969"/>
                    </a:ext>
                  </a:extLst>
                </a:gridCol>
              </a:tblGrid>
              <a:tr h="0">
                <a:tc>
                  <a:txBody>
                    <a:bodyPr/>
                    <a:lstStyle/>
                    <a:p>
                      <a:pPr marR="31115" algn="just">
                        <a:lnSpc>
                          <a:spcPct val="107000"/>
                        </a:lnSpc>
                        <a:spcAft>
                          <a:spcPts val="800"/>
                        </a:spcAft>
                      </a:pPr>
                      <a:r>
                        <a:rPr lang="es-CO" sz="1800" dirty="0">
                          <a:effectLst/>
                        </a:rPr>
                        <a:t>Programa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2019</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489337591"/>
                  </a:ext>
                </a:extLst>
              </a:tr>
              <a:tr h="0">
                <a:tc>
                  <a:txBody>
                    <a:bodyPr/>
                    <a:lstStyle/>
                    <a:p>
                      <a:pPr marR="31115" algn="just">
                        <a:lnSpc>
                          <a:spcPct val="107000"/>
                        </a:lnSpc>
                        <a:spcAft>
                          <a:spcPts val="800"/>
                        </a:spcAft>
                      </a:pPr>
                      <a:r>
                        <a:rPr lang="es-CO" sz="1800" kern="1200">
                          <a:effectLst/>
                        </a:rPr>
                        <a:t>Matemática Aplicada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21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626344229"/>
                  </a:ext>
                </a:extLst>
              </a:tr>
              <a:tr h="68580">
                <a:tc>
                  <a:txBody>
                    <a:bodyPr/>
                    <a:lstStyle/>
                    <a:p>
                      <a:pPr marR="31115" algn="just">
                        <a:lnSpc>
                          <a:spcPct val="107000"/>
                        </a:lnSpc>
                        <a:spcAft>
                          <a:spcPts val="800"/>
                        </a:spcAft>
                      </a:pPr>
                      <a:r>
                        <a:rPr lang="es-CO" sz="1800" kern="1200">
                          <a:effectLst/>
                        </a:rPr>
                        <a:t>Física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dirty="0">
                          <a:effectLst/>
                        </a:rPr>
                        <a:t>11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382217418"/>
                  </a:ext>
                </a:extLst>
              </a:tr>
              <a:tr h="0">
                <a:tc>
                  <a:txBody>
                    <a:bodyPr/>
                    <a:lstStyle/>
                    <a:p>
                      <a:pPr marR="31115" algn="just">
                        <a:lnSpc>
                          <a:spcPct val="107000"/>
                        </a:lnSpc>
                        <a:spcAft>
                          <a:spcPts val="800"/>
                        </a:spcAft>
                      </a:pPr>
                      <a:r>
                        <a:rPr lang="es-CO" sz="1800" kern="1200">
                          <a:effectLst/>
                        </a:rPr>
                        <a:t>Maestría en Estudios Interdisciplinarios de la Complejidad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25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64034935"/>
                  </a:ext>
                </a:extLst>
              </a:tr>
              <a:tr h="0">
                <a:tc>
                  <a:txBody>
                    <a:bodyPr/>
                    <a:lstStyle/>
                    <a:p>
                      <a:pPr marR="31115" algn="just">
                        <a:lnSpc>
                          <a:spcPct val="107000"/>
                        </a:lnSpc>
                        <a:spcAft>
                          <a:spcPts val="800"/>
                        </a:spcAft>
                      </a:pPr>
                      <a:r>
                        <a:rPr lang="es-CO" sz="1800" kern="1200" dirty="0">
                          <a:effectLst/>
                        </a:rPr>
                        <a:t>Especialización en Estadística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28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221082667"/>
                  </a:ext>
                </a:extLst>
              </a:tr>
              <a:tr h="0">
                <a:tc>
                  <a:txBody>
                    <a:bodyPr/>
                    <a:lstStyle/>
                    <a:p>
                      <a:pPr marR="31115" algn="r">
                        <a:lnSpc>
                          <a:spcPct val="107000"/>
                        </a:lnSpc>
                        <a:spcAft>
                          <a:spcPts val="800"/>
                        </a:spcAft>
                      </a:pPr>
                      <a:r>
                        <a:rPr lang="es-CO" sz="1800" dirty="0">
                          <a:effectLst/>
                        </a:rPr>
                        <a:t>FACULTAD</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dirty="0">
                          <a:effectLst/>
                        </a:rPr>
                        <a:t>85</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934094406"/>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1012752340"/>
              </p:ext>
            </p:extLst>
          </p:nvPr>
        </p:nvGraphicFramePr>
        <p:xfrm>
          <a:off x="836564" y="3640892"/>
          <a:ext cx="7344815" cy="841440"/>
        </p:xfrm>
        <a:graphic>
          <a:graphicData uri="http://schemas.openxmlformats.org/drawingml/2006/table">
            <a:tbl>
              <a:tblPr firstRow="1" firstCol="1" bandRow="1">
                <a:tableStyleId>{5C22544A-7EE6-4342-B048-85BDC9FD1C3A}</a:tableStyleId>
              </a:tblPr>
              <a:tblGrid>
                <a:gridCol w="6054544">
                  <a:extLst>
                    <a:ext uri="{9D8B030D-6E8A-4147-A177-3AD203B41FA5}">
                      <a16:colId xmlns:a16="http://schemas.microsoft.com/office/drawing/2014/main" xmlns="" val="1017539723"/>
                    </a:ext>
                  </a:extLst>
                </a:gridCol>
                <a:gridCol w="1290271">
                  <a:extLst>
                    <a:ext uri="{9D8B030D-6E8A-4147-A177-3AD203B41FA5}">
                      <a16:colId xmlns:a16="http://schemas.microsoft.com/office/drawing/2014/main" xmlns="" val="2190467310"/>
                    </a:ext>
                  </a:extLst>
                </a:gridCol>
              </a:tblGrid>
              <a:tr h="0">
                <a:tc>
                  <a:txBody>
                    <a:bodyPr/>
                    <a:lstStyle/>
                    <a:p>
                      <a:pPr marR="31115" algn="just">
                        <a:lnSpc>
                          <a:spcPct val="107000"/>
                        </a:lnSpc>
                        <a:spcAft>
                          <a:spcPts val="800"/>
                        </a:spcAft>
                      </a:pPr>
                      <a:r>
                        <a:rPr lang="es-CO" sz="1800" dirty="0">
                          <a:effectLst/>
                        </a:rPr>
                        <a:t>Universidad Surcolombiana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1932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24119459"/>
                  </a:ext>
                </a:extLst>
              </a:tr>
              <a:tr h="0">
                <a:tc>
                  <a:txBody>
                    <a:bodyPr/>
                    <a:lstStyle/>
                    <a:p>
                      <a:pPr marR="31115" algn="just">
                        <a:lnSpc>
                          <a:spcPct val="107000"/>
                        </a:lnSpc>
                        <a:spcAft>
                          <a:spcPts val="800"/>
                        </a:spcAft>
                      </a:pPr>
                      <a:r>
                        <a:rPr lang="es-CO" sz="1800">
                          <a:effectLst/>
                        </a:rPr>
                        <a:t>Facultad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85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070727601"/>
                  </a:ext>
                </a:extLst>
              </a:tr>
              <a:tr h="0">
                <a:tc>
                  <a:txBody>
                    <a:bodyPr/>
                    <a:lstStyle/>
                    <a:p>
                      <a:pPr marR="31115">
                        <a:lnSpc>
                          <a:spcPct val="107000"/>
                        </a:lnSpc>
                        <a:spcAft>
                          <a:spcPts val="800"/>
                        </a:spcAft>
                      </a:pPr>
                      <a:r>
                        <a:rPr lang="es-CO" sz="1800" dirty="0">
                          <a:effectLst/>
                        </a:rPr>
                        <a:t>% de profesionales graduados por la Facultad</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dirty="0">
                          <a:effectLst/>
                        </a:rPr>
                        <a:t>4,3%</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148886713"/>
                  </a:ext>
                </a:extLst>
              </a:tr>
            </a:tbl>
          </a:graphicData>
        </a:graphic>
      </p:graphicFrame>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235351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1643314" y="1133331"/>
            <a:ext cx="6264697" cy="646331"/>
          </a:xfrm>
          <a:prstGeom prst="rect">
            <a:avLst/>
          </a:prstGeom>
        </p:spPr>
        <p:txBody>
          <a:bodyPr wrap="square">
            <a:spAutoFit/>
          </a:bodyPr>
          <a:lstStyle/>
          <a:p>
            <a:pPr algn="ctr"/>
            <a:r>
              <a:rPr lang="es-CO" b="1" dirty="0" smtClean="0">
                <a:latin typeface="Arial" panose="020B0604020202020204" pitchFamily="34" charset="0"/>
              </a:rPr>
              <a:t>NÚMERO DE GRADUADOS DE LA FACULTAD 2019 CON RELACIÓN A LA UNIVERSIDAD</a:t>
            </a:r>
            <a:endParaRPr lang="es-CO" dirty="0"/>
          </a:p>
        </p:txBody>
      </p:sp>
      <p:sp>
        <p:nvSpPr>
          <p:cNvPr id="10" name="9 CuadroTexto"/>
          <p:cNvSpPr txBox="1"/>
          <p:nvPr/>
        </p:nvSpPr>
        <p:spPr>
          <a:xfrm>
            <a:off x="1668267" y="3939902"/>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3" name="Tabla 2"/>
          <p:cNvGraphicFramePr>
            <a:graphicFrameLocks noGrp="1"/>
          </p:cNvGraphicFramePr>
          <p:nvPr>
            <p:extLst>
              <p:ext uri="{D42A27DB-BD31-4B8C-83A1-F6EECF244321}">
                <p14:modId xmlns:p14="http://schemas.microsoft.com/office/powerpoint/2010/main" val="2105982850"/>
              </p:ext>
            </p:extLst>
          </p:nvPr>
        </p:nvGraphicFramePr>
        <p:xfrm>
          <a:off x="1720994" y="1914152"/>
          <a:ext cx="6109335" cy="880491"/>
        </p:xfrm>
        <a:graphic>
          <a:graphicData uri="http://schemas.openxmlformats.org/drawingml/2006/table">
            <a:tbl>
              <a:tblPr firstRow="1" firstCol="1" bandRow="1">
                <a:tableStyleId>{5C22544A-7EE6-4342-B048-85BDC9FD1C3A}</a:tableStyleId>
              </a:tblPr>
              <a:tblGrid>
                <a:gridCol w="1529325">
                  <a:extLst>
                    <a:ext uri="{9D8B030D-6E8A-4147-A177-3AD203B41FA5}">
                      <a16:colId xmlns:a16="http://schemas.microsoft.com/office/drawing/2014/main" xmlns="" val="79776609"/>
                    </a:ext>
                  </a:extLst>
                </a:gridCol>
                <a:gridCol w="2073665">
                  <a:extLst>
                    <a:ext uri="{9D8B030D-6E8A-4147-A177-3AD203B41FA5}">
                      <a16:colId xmlns:a16="http://schemas.microsoft.com/office/drawing/2014/main" xmlns="" val="4162559752"/>
                    </a:ext>
                  </a:extLst>
                </a:gridCol>
                <a:gridCol w="2506345">
                  <a:extLst>
                    <a:ext uri="{9D8B030D-6E8A-4147-A177-3AD203B41FA5}">
                      <a16:colId xmlns:a16="http://schemas.microsoft.com/office/drawing/2014/main" xmlns="" val="2890435463"/>
                    </a:ext>
                  </a:extLst>
                </a:gridCol>
              </a:tblGrid>
              <a:tr h="0">
                <a:tc>
                  <a:txBody>
                    <a:bodyPr/>
                    <a:lstStyle/>
                    <a:p>
                      <a:pPr marR="31115" algn="ctr">
                        <a:lnSpc>
                          <a:spcPct val="107000"/>
                        </a:lnSpc>
                        <a:spcAft>
                          <a:spcPts val="800"/>
                        </a:spcAft>
                      </a:pPr>
                      <a:r>
                        <a:rPr lang="es-CO" sz="1800">
                          <a:effectLst/>
                        </a:rPr>
                        <a:t>EVENTOS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NACIONAL</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INTERNACIONAL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001479040"/>
                  </a:ext>
                </a:extLst>
              </a:tr>
              <a:tr h="0">
                <a:tc>
                  <a:txBody>
                    <a:bodyPr/>
                    <a:lstStyle/>
                    <a:p>
                      <a:pPr marR="31115" algn="just">
                        <a:lnSpc>
                          <a:spcPct val="107000"/>
                        </a:lnSpc>
                        <a:spcAft>
                          <a:spcPts val="800"/>
                        </a:spcAft>
                        <a:tabLst>
                          <a:tab pos="850900" algn="l"/>
                        </a:tabLst>
                      </a:pPr>
                      <a:r>
                        <a:rPr lang="es-CO" sz="1800">
                          <a:effectLst/>
                        </a:rPr>
                        <a:t>Docentes	</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a:effectLst/>
                        </a:rPr>
                        <a:t>7</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a:effectLst/>
                        </a:rPr>
                        <a:t>0</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546998009"/>
                  </a:ext>
                </a:extLst>
              </a:tr>
              <a:tr h="0">
                <a:tc>
                  <a:txBody>
                    <a:bodyPr/>
                    <a:lstStyle/>
                    <a:p>
                      <a:pPr marR="31115" algn="just">
                        <a:lnSpc>
                          <a:spcPct val="107000"/>
                        </a:lnSpc>
                        <a:spcAft>
                          <a:spcPts val="800"/>
                        </a:spcAft>
                      </a:pPr>
                      <a:r>
                        <a:rPr lang="es-CO" sz="1800">
                          <a:effectLst/>
                        </a:rPr>
                        <a:t>Estudiantes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a:effectLst/>
                        </a:rPr>
                        <a:t>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0</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599443696"/>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418243538"/>
              </p:ext>
            </p:extLst>
          </p:nvPr>
        </p:nvGraphicFramePr>
        <p:xfrm>
          <a:off x="1720994" y="2931790"/>
          <a:ext cx="6109335" cy="880491"/>
        </p:xfrm>
        <a:graphic>
          <a:graphicData uri="http://schemas.openxmlformats.org/drawingml/2006/table">
            <a:tbl>
              <a:tblPr firstRow="1" firstCol="1" bandRow="1">
                <a:tableStyleId>{5C22544A-7EE6-4342-B048-85BDC9FD1C3A}</a:tableStyleId>
              </a:tblPr>
              <a:tblGrid>
                <a:gridCol w="1482854">
                  <a:extLst>
                    <a:ext uri="{9D8B030D-6E8A-4147-A177-3AD203B41FA5}">
                      <a16:colId xmlns:a16="http://schemas.microsoft.com/office/drawing/2014/main" xmlns="" val="1614980574"/>
                    </a:ext>
                  </a:extLst>
                </a:gridCol>
                <a:gridCol w="2120136">
                  <a:extLst>
                    <a:ext uri="{9D8B030D-6E8A-4147-A177-3AD203B41FA5}">
                      <a16:colId xmlns:a16="http://schemas.microsoft.com/office/drawing/2014/main" xmlns="" val="2271684432"/>
                    </a:ext>
                  </a:extLst>
                </a:gridCol>
                <a:gridCol w="2506345">
                  <a:extLst>
                    <a:ext uri="{9D8B030D-6E8A-4147-A177-3AD203B41FA5}">
                      <a16:colId xmlns:a16="http://schemas.microsoft.com/office/drawing/2014/main" xmlns="" val="3216312847"/>
                    </a:ext>
                  </a:extLst>
                </a:gridCol>
              </a:tblGrid>
              <a:tr h="0">
                <a:tc>
                  <a:txBody>
                    <a:bodyPr/>
                    <a:lstStyle/>
                    <a:p>
                      <a:pPr marR="31115" algn="ctr">
                        <a:lnSpc>
                          <a:spcPct val="107000"/>
                        </a:lnSpc>
                        <a:spcAft>
                          <a:spcPts val="800"/>
                        </a:spcAft>
                      </a:pPr>
                      <a:r>
                        <a:rPr lang="es-CO" sz="1800">
                          <a:effectLst/>
                        </a:rPr>
                        <a:t>PONENCIAS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NACIONAL</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31115" algn="ctr">
                        <a:lnSpc>
                          <a:spcPct val="107000"/>
                        </a:lnSpc>
                        <a:spcAft>
                          <a:spcPts val="800"/>
                        </a:spcAft>
                      </a:pPr>
                      <a:r>
                        <a:rPr lang="es-CO" sz="1800">
                          <a:effectLst/>
                        </a:rPr>
                        <a:t>INTERNACIONAL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33533751"/>
                  </a:ext>
                </a:extLst>
              </a:tr>
              <a:tr h="0">
                <a:tc>
                  <a:txBody>
                    <a:bodyPr/>
                    <a:lstStyle/>
                    <a:p>
                      <a:pPr marR="31115" algn="just">
                        <a:lnSpc>
                          <a:spcPct val="107000"/>
                        </a:lnSpc>
                        <a:spcAft>
                          <a:spcPts val="800"/>
                        </a:spcAft>
                        <a:tabLst>
                          <a:tab pos="850900" algn="l"/>
                        </a:tabLst>
                      </a:pPr>
                      <a:r>
                        <a:rPr lang="es-CO" sz="1800">
                          <a:effectLst/>
                        </a:rPr>
                        <a:t>Docentes	</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5</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a:effectLst/>
                        </a:rPr>
                        <a:t>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134250635"/>
                  </a:ext>
                </a:extLst>
              </a:tr>
              <a:tr h="0">
                <a:tc>
                  <a:txBody>
                    <a:bodyPr/>
                    <a:lstStyle/>
                    <a:p>
                      <a:pPr marR="31115" algn="just">
                        <a:lnSpc>
                          <a:spcPct val="107000"/>
                        </a:lnSpc>
                        <a:spcAft>
                          <a:spcPts val="800"/>
                        </a:spcAft>
                      </a:pPr>
                      <a:r>
                        <a:rPr lang="es-CO" sz="1800">
                          <a:effectLst/>
                        </a:rPr>
                        <a:t>Estudiantes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4</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R="31115" algn="ctr">
                        <a:lnSpc>
                          <a:spcPct val="107000"/>
                        </a:lnSpc>
                        <a:spcAft>
                          <a:spcPts val="800"/>
                        </a:spcAft>
                      </a:pPr>
                      <a:r>
                        <a:rPr lang="es-CO" sz="1800" dirty="0">
                          <a:effectLst/>
                        </a:rPr>
                        <a:t>0</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99226744"/>
                  </a:ext>
                </a:extLst>
              </a:tr>
            </a:tbl>
          </a:graphicData>
        </a:graphic>
      </p:graphicFrame>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509158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1643312" y="1050290"/>
            <a:ext cx="6264697" cy="369332"/>
          </a:xfrm>
          <a:prstGeom prst="rect">
            <a:avLst/>
          </a:prstGeom>
        </p:spPr>
        <p:txBody>
          <a:bodyPr wrap="square">
            <a:spAutoFit/>
          </a:bodyPr>
          <a:lstStyle/>
          <a:p>
            <a:pPr algn="ctr"/>
            <a:r>
              <a:rPr lang="es-CO" b="1" dirty="0" smtClean="0">
                <a:latin typeface="Arial" panose="020B0604020202020204" pitchFamily="34" charset="0"/>
              </a:rPr>
              <a:t>GRUPOS DE INVESTIGACIÓN </a:t>
            </a:r>
            <a:endParaRPr lang="es-CO" dirty="0"/>
          </a:p>
        </p:txBody>
      </p:sp>
      <p:sp>
        <p:nvSpPr>
          <p:cNvPr id="10" name="9 CuadroTexto"/>
          <p:cNvSpPr txBox="1"/>
          <p:nvPr/>
        </p:nvSpPr>
        <p:spPr>
          <a:xfrm>
            <a:off x="241658" y="4452715"/>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 name="Tabla 1"/>
          <p:cNvGraphicFramePr>
            <a:graphicFrameLocks noGrp="1"/>
          </p:cNvGraphicFramePr>
          <p:nvPr>
            <p:extLst>
              <p:ext uri="{D42A27DB-BD31-4B8C-83A1-F6EECF244321}">
                <p14:modId xmlns:p14="http://schemas.microsoft.com/office/powerpoint/2010/main" val="178949046"/>
              </p:ext>
            </p:extLst>
          </p:nvPr>
        </p:nvGraphicFramePr>
        <p:xfrm>
          <a:off x="323527" y="1471568"/>
          <a:ext cx="8712962" cy="2920556"/>
        </p:xfrm>
        <a:graphic>
          <a:graphicData uri="http://schemas.openxmlformats.org/drawingml/2006/table">
            <a:tbl>
              <a:tblPr firstRow="1" firstCol="1" bandRow="1">
                <a:tableStyleId>{5C22544A-7EE6-4342-B048-85BDC9FD1C3A}</a:tableStyleId>
              </a:tblPr>
              <a:tblGrid>
                <a:gridCol w="3075162">
                  <a:extLst>
                    <a:ext uri="{9D8B030D-6E8A-4147-A177-3AD203B41FA5}">
                      <a16:colId xmlns:a16="http://schemas.microsoft.com/office/drawing/2014/main" xmlns="" val="2520138227"/>
                    </a:ext>
                  </a:extLst>
                </a:gridCol>
                <a:gridCol w="3368037">
                  <a:extLst>
                    <a:ext uri="{9D8B030D-6E8A-4147-A177-3AD203B41FA5}">
                      <a16:colId xmlns:a16="http://schemas.microsoft.com/office/drawing/2014/main" xmlns="" val="3717988050"/>
                    </a:ext>
                  </a:extLst>
                </a:gridCol>
                <a:gridCol w="2269763">
                  <a:extLst>
                    <a:ext uri="{9D8B030D-6E8A-4147-A177-3AD203B41FA5}">
                      <a16:colId xmlns:a16="http://schemas.microsoft.com/office/drawing/2014/main" xmlns="" val="2061890520"/>
                    </a:ext>
                  </a:extLst>
                </a:gridCol>
              </a:tblGrid>
              <a:tr h="297574">
                <a:tc>
                  <a:txBody>
                    <a:bodyPr/>
                    <a:lstStyle/>
                    <a:p>
                      <a:pPr marL="457200" marR="31115" algn="ctr">
                        <a:lnSpc>
                          <a:spcPct val="107000"/>
                        </a:lnSpc>
                        <a:spcAft>
                          <a:spcPts val="0"/>
                        </a:spcAft>
                      </a:pPr>
                      <a:r>
                        <a:rPr lang="es-CO" sz="1700" dirty="0">
                          <a:effectLst/>
                        </a:rPr>
                        <a:t>GRUPO</a:t>
                      </a:r>
                      <a:endParaRPr lang="es-CO"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457200" marR="31115" algn="ctr">
                        <a:lnSpc>
                          <a:spcPct val="107000"/>
                        </a:lnSpc>
                        <a:spcAft>
                          <a:spcPts val="0"/>
                        </a:spcAft>
                      </a:pPr>
                      <a:r>
                        <a:rPr lang="es-CO" sz="1700" dirty="0" smtClean="0">
                          <a:effectLst/>
                        </a:rPr>
                        <a:t>LIDER</a:t>
                      </a:r>
                      <a:endParaRPr lang="es-CO"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457200" marR="31115" algn="ctr">
                        <a:lnSpc>
                          <a:spcPct val="107000"/>
                        </a:lnSpc>
                        <a:spcAft>
                          <a:spcPts val="0"/>
                        </a:spcAft>
                      </a:pPr>
                      <a:r>
                        <a:rPr lang="es-CO" sz="1700" dirty="0" smtClean="0">
                          <a:effectLst/>
                        </a:rPr>
                        <a:t>CLASIFICACIÒN</a:t>
                      </a:r>
                      <a:r>
                        <a:rPr lang="es-CO" sz="1700" baseline="0" dirty="0" smtClean="0">
                          <a:effectLst/>
                        </a:rPr>
                        <a:t> </a:t>
                      </a:r>
                      <a:r>
                        <a:rPr lang="es-CO" sz="1700" dirty="0" smtClean="0">
                          <a:effectLst/>
                        </a:rPr>
                        <a:t>COLCIENCIAS</a:t>
                      </a:r>
                      <a:endParaRPr lang="es-CO"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44274372"/>
                  </a:ext>
                </a:extLst>
              </a:tr>
              <a:tr h="154332">
                <a:tc>
                  <a:txBody>
                    <a:bodyPr/>
                    <a:lstStyle/>
                    <a:p>
                      <a:pPr algn="just">
                        <a:lnSpc>
                          <a:spcPct val="115000"/>
                        </a:lnSpc>
                        <a:spcAft>
                          <a:spcPts val="0"/>
                        </a:spcAft>
                      </a:pPr>
                      <a:r>
                        <a:rPr lang="es-CO" sz="1700" kern="1200">
                          <a:effectLst/>
                        </a:rPr>
                        <a:t>FÍSICA TEÓRICA</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Hernando González Sierra</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C</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476613859"/>
                  </a:ext>
                </a:extLst>
              </a:tr>
              <a:tr h="154332">
                <a:tc>
                  <a:txBody>
                    <a:bodyPr/>
                    <a:lstStyle/>
                    <a:p>
                      <a:pPr algn="just">
                        <a:lnSpc>
                          <a:spcPct val="115000"/>
                        </a:lnSpc>
                        <a:spcAft>
                          <a:spcPts val="0"/>
                        </a:spcAft>
                      </a:pPr>
                      <a:r>
                        <a:rPr lang="es-CO" sz="1700" kern="1200">
                          <a:effectLst/>
                        </a:rPr>
                        <a:t>GINACUA</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Rubén Darío Valbuena Villareal  </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C</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03254958"/>
                  </a:ext>
                </a:extLst>
              </a:tr>
              <a:tr h="154332">
                <a:tc>
                  <a:txBody>
                    <a:bodyPr/>
                    <a:lstStyle/>
                    <a:p>
                      <a:pPr algn="just">
                        <a:lnSpc>
                          <a:spcPct val="115000"/>
                        </a:lnSpc>
                        <a:spcAft>
                          <a:spcPts val="0"/>
                        </a:spcAft>
                      </a:pPr>
                      <a:r>
                        <a:rPr lang="es-CO" sz="1700" kern="1200">
                          <a:effectLst/>
                        </a:rPr>
                        <a:t>DINUSCO</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Mauro Montealegre Cárdenas</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Reconocido </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512723000"/>
                  </a:ext>
                </a:extLst>
              </a:tr>
              <a:tr h="154332">
                <a:tc>
                  <a:txBody>
                    <a:bodyPr/>
                    <a:lstStyle/>
                    <a:p>
                      <a:pPr algn="just">
                        <a:lnSpc>
                          <a:spcPct val="115000"/>
                        </a:lnSpc>
                        <a:spcAft>
                          <a:spcPts val="0"/>
                        </a:spcAft>
                      </a:pPr>
                      <a:r>
                        <a:rPr lang="es-CO" sz="1700" kern="1200">
                          <a:effectLst/>
                        </a:rPr>
                        <a:t>FIASUR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Daniel Suescun Díaz</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Sin categorizar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50696569"/>
                  </a:ext>
                </a:extLst>
              </a:tr>
              <a:tr h="154332">
                <a:tc>
                  <a:txBody>
                    <a:bodyPr/>
                    <a:lstStyle/>
                    <a:p>
                      <a:pPr algn="just">
                        <a:lnSpc>
                          <a:spcPct val="115000"/>
                        </a:lnSpc>
                        <a:spcAft>
                          <a:spcPts val="0"/>
                        </a:spcAft>
                      </a:pPr>
                      <a:r>
                        <a:rPr lang="es-CO" sz="1700" kern="1200">
                          <a:effectLst/>
                        </a:rPr>
                        <a:t>BIOESMATH</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Yineth Medina Arce</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Sin categorizar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577151560"/>
                  </a:ext>
                </a:extLst>
              </a:tr>
              <a:tr h="154332">
                <a:tc>
                  <a:txBody>
                    <a:bodyPr/>
                    <a:lstStyle/>
                    <a:p>
                      <a:pPr algn="just">
                        <a:lnSpc>
                          <a:spcPct val="115000"/>
                        </a:lnSpc>
                        <a:spcAft>
                          <a:spcPts val="0"/>
                        </a:spcAft>
                      </a:pPr>
                      <a:r>
                        <a:rPr lang="es-CO" sz="1700" kern="1200">
                          <a:effectLst/>
                        </a:rPr>
                        <a:t>TECNOLOGIAS VIRTUALES</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Jaime Polanía Perdomo</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Sin categorizar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876090144"/>
                  </a:ext>
                </a:extLst>
              </a:tr>
              <a:tr h="154332">
                <a:tc>
                  <a:txBody>
                    <a:bodyPr/>
                    <a:lstStyle/>
                    <a:p>
                      <a:pPr algn="just">
                        <a:lnSpc>
                          <a:spcPct val="115000"/>
                        </a:lnSpc>
                        <a:spcAft>
                          <a:spcPts val="0"/>
                        </a:spcAft>
                      </a:pPr>
                      <a:r>
                        <a:rPr lang="es-CO" sz="1700" kern="1200">
                          <a:effectLst/>
                        </a:rPr>
                        <a:t>EDAP</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700" kern="1200" dirty="0">
                          <a:effectLst/>
                        </a:rPr>
                        <a:t>Germán Fabián Escobar Fiesco</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dirty="0">
                          <a:effectLst/>
                        </a:rPr>
                        <a:t>Sin categorizar</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29627252"/>
                  </a:ext>
                </a:extLst>
              </a:tr>
              <a:tr h="154332">
                <a:tc>
                  <a:txBody>
                    <a:bodyPr/>
                    <a:lstStyle/>
                    <a:p>
                      <a:pPr algn="just">
                        <a:lnSpc>
                          <a:spcPct val="115000"/>
                        </a:lnSpc>
                        <a:spcAft>
                          <a:spcPts val="0"/>
                        </a:spcAft>
                      </a:pPr>
                      <a:r>
                        <a:rPr lang="es-CO" sz="1700">
                          <a:effectLst/>
                        </a:rPr>
                        <a:t>ECOLOGÍA Y CONSERVACIÓN</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es-CO" sz="1700" dirty="0">
                          <a:effectLst/>
                        </a:rPr>
                        <a:t>Mauricio Carrillo Ávila  </a:t>
                      </a:r>
                      <a:endParaRPr lang="es-CO"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dirty="0">
                          <a:effectLst/>
                        </a:rPr>
                        <a:t>Sin categorizar</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82652491"/>
                  </a:ext>
                </a:extLst>
              </a:tr>
            </a:tbl>
          </a:graphicData>
        </a:graphic>
      </p:graphicFrame>
    </p:spTree>
    <p:extLst>
      <p:ext uri="{BB962C8B-B14F-4D97-AF65-F5344CB8AC3E}">
        <p14:creationId xmlns:p14="http://schemas.microsoft.com/office/powerpoint/2010/main" val="1301869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41658" y="987574"/>
            <a:ext cx="8650822" cy="646331"/>
          </a:xfrm>
          <a:prstGeom prst="rect">
            <a:avLst/>
          </a:prstGeom>
        </p:spPr>
        <p:txBody>
          <a:bodyPr wrap="square">
            <a:spAutoFit/>
          </a:bodyPr>
          <a:lstStyle/>
          <a:p>
            <a:pPr lvl="1" algn="ctr"/>
            <a:r>
              <a:rPr lang="es-CO" b="1" dirty="0">
                <a:latin typeface="Arial" panose="020B0604020202020204" pitchFamily="34" charset="0"/>
                <a:cs typeface="Arial" panose="020B0604020202020204" pitchFamily="34" charset="0"/>
              </a:rPr>
              <a:t>PROYECTOS DE SEMILLEROS DE INVESTIGACIÓN VIGENCIA 2019 APOYADOS CON RECURSOS INSTITUCIONALES</a:t>
            </a:r>
            <a:endParaRPr lang="es-CO" dirty="0">
              <a:latin typeface="Arial" panose="020B0604020202020204" pitchFamily="34" charset="0"/>
              <a:cs typeface="Arial" panose="020B0604020202020204" pitchFamily="34" charset="0"/>
            </a:endParaRPr>
          </a:p>
        </p:txBody>
      </p:sp>
      <p:sp>
        <p:nvSpPr>
          <p:cNvPr id="10" name="9 CuadroTexto"/>
          <p:cNvSpPr txBox="1"/>
          <p:nvPr/>
        </p:nvSpPr>
        <p:spPr>
          <a:xfrm>
            <a:off x="179512" y="4562490"/>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3" name="Tabla 2"/>
          <p:cNvGraphicFramePr>
            <a:graphicFrameLocks noGrp="1"/>
          </p:cNvGraphicFramePr>
          <p:nvPr>
            <p:extLst>
              <p:ext uri="{D42A27DB-BD31-4B8C-83A1-F6EECF244321}">
                <p14:modId xmlns:p14="http://schemas.microsoft.com/office/powerpoint/2010/main" val="233408014"/>
              </p:ext>
            </p:extLst>
          </p:nvPr>
        </p:nvGraphicFramePr>
        <p:xfrm>
          <a:off x="241658" y="1674743"/>
          <a:ext cx="8650822" cy="2841692"/>
        </p:xfrm>
        <a:graphic>
          <a:graphicData uri="http://schemas.openxmlformats.org/drawingml/2006/table">
            <a:tbl>
              <a:tblPr firstRow="1" firstCol="1" bandRow="1">
                <a:tableStyleId>{5C22544A-7EE6-4342-B048-85BDC9FD1C3A}</a:tableStyleId>
              </a:tblPr>
              <a:tblGrid>
                <a:gridCol w="6156081">
                  <a:extLst>
                    <a:ext uri="{9D8B030D-6E8A-4147-A177-3AD203B41FA5}">
                      <a16:colId xmlns:a16="http://schemas.microsoft.com/office/drawing/2014/main" xmlns="" val="4100477290"/>
                    </a:ext>
                  </a:extLst>
                </a:gridCol>
                <a:gridCol w="2494741">
                  <a:extLst>
                    <a:ext uri="{9D8B030D-6E8A-4147-A177-3AD203B41FA5}">
                      <a16:colId xmlns:a16="http://schemas.microsoft.com/office/drawing/2014/main" xmlns="" val="1520002640"/>
                    </a:ext>
                  </a:extLst>
                </a:gridCol>
              </a:tblGrid>
              <a:tr h="0">
                <a:tc>
                  <a:txBody>
                    <a:bodyPr/>
                    <a:lstStyle/>
                    <a:p>
                      <a:pPr algn="ctr">
                        <a:lnSpc>
                          <a:spcPct val="107000"/>
                        </a:lnSpc>
                        <a:spcAft>
                          <a:spcPts val="0"/>
                        </a:spcAft>
                      </a:pPr>
                      <a:r>
                        <a:rPr lang="es-CO" sz="1700" kern="1200" dirty="0">
                          <a:effectLst/>
                        </a:rPr>
                        <a:t>Proyecto de Investigación</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700" kern="1200">
                          <a:effectLst/>
                        </a:rPr>
                        <a:t>Grupo de Investigación</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625178980"/>
                  </a:ext>
                </a:extLst>
              </a:tr>
              <a:tr h="0">
                <a:tc>
                  <a:txBody>
                    <a:bodyPr/>
                    <a:lstStyle/>
                    <a:p>
                      <a:pPr algn="just">
                        <a:lnSpc>
                          <a:spcPct val="115000"/>
                        </a:lnSpc>
                        <a:spcAft>
                          <a:spcPts val="0"/>
                        </a:spcAft>
                      </a:pPr>
                      <a:r>
                        <a:rPr lang="es-CO" sz="1700" kern="1200">
                          <a:effectLst/>
                        </a:rPr>
                        <a:t>Sistemas Dinámicos Unidimensionales en Variable Compleja</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a:effectLst/>
                        </a:rPr>
                        <a:t>DINUSCO</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995951230"/>
                  </a:ext>
                </a:extLst>
              </a:tr>
              <a:tr h="0">
                <a:tc>
                  <a:txBody>
                    <a:bodyPr/>
                    <a:lstStyle/>
                    <a:p>
                      <a:pPr algn="just">
                        <a:lnSpc>
                          <a:spcPct val="115000"/>
                        </a:lnSpc>
                        <a:spcAft>
                          <a:spcPts val="0"/>
                        </a:spcAft>
                      </a:pPr>
                      <a:r>
                        <a:rPr lang="es-CO" sz="1700" kern="1200">
                          <a:effectLst/>
                        </a:rPr>
                        <a:t>Solución Numérica de las Ecuaciones de la Cinética Puntual Mediante el Método de Simpson Tres Octavos.</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a:effectLst/>
                        </a:rPr>
                        <a:t>FIASUR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30207511"/>
                  </a:ext>
                </a:extLst>
              </a:tr>
              <a:tr h="0">
                <a:tc>
                  <a:txBody>
                    <a:bodyPr/>
                    <a:lstStyle/>
                    <a:p>
                      <a:pPr algn="just">
                        <a:lnSpc>
                          <a:spcPct val="115000"/>
                        </a:lnSpc>
                        <a:spcAft>
                          <a:spcPts val="0"/>
                        </a:spcAft>
                      </a:pPr>
                      <a:r>
                        <a:rPr lang="es-ES" sz="1700" kern="1200">
                          <a:effectLst/>
                        </a:rPr>
                        <a:t>S</a:t>
                      </a:r>
                      <a:r>
                        <a:rPr lang="es-CO" sz="1700" kern="1200">
                          <a:effectLst/>
                        </a:rPr>
                        <a:t>olución Numérica de la Ecuación Inversa de la Cinética Puntual con Ruido</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a:effectLst/>
                        </a:rPr>
                        <a:t>FIASUR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57771963"/>
                  </a:ext>
                </a:extLst>
              </a:tr>
              <a:tr h="0">
                <a:tc>
                  <a:txBody>
                    <a:bodyPr/>
                    <a:lstStyle/>
                    <a:p>
                      <a:pPr algn="just">
                        <a:lnSpc>
                          <a:spcPct val="115000"/>
                        </a:lnSpc>
                        <a:spcAft>
                          <a:spcPts val="0"/>
                        </a:spcAft>
                      </a:pPr>
                      <a:r>
                        <a:rPr lang="es-ES" sz="1700" kern="1200">
                          <a:effectLst/>
                        </a:rPr>
                        <a:t>Cá</a:t>
                      </a:r>
                      <a:r>
                        <a:rPr lang="es-CO" sz="1700" kern="1200">
                          <a:effectLst/>
                        </a:rPr>
                        <a:t>lculo del Espectro de Transmitancia en un Cristal Fotónica Uni-Dimensional Semiconductor-Superconductor</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a:effectLst/>
                        </a:rPr>
                        <a:t>FÍSICA TEÓRICA</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887629337"/>
                  </a:ext>
                </a:extLst>
              </a:tr>
              <a:tr h="0">
                <a:tc>
                  <a:txBody>
                    <a:bodyPr/>
                    <a:lstStyle/>
                    <a:p>
                      <a:pPr algn="just">
                        <a:lnSpc>
                          <a:spcPct val="115000"/>
                        </a:lnSpc>
                        <a:spcAft>
                          <a:spcPts val="0"/>
                        </a:spcAft>
                      </a:pPr>
                      <a:r>
                        <a:rPr lang="es-CO" sz="1700" kern="1200">
                          <a:effectLst/>
                        </a:rPr>
                        <a:t>Microcavidades No Lineales Acopladas en Cristales Fotónicos</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a:effectLst/>
                        </a:rPr>
                        <a:t>FÍSICA TEÓRICA</a:t>
                      </a:r>
                      <a:endParaRPr lang="es-CO"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811453790"/>
                  </a:ext>
                </a:extLst>
              </a:tr>
              <a:tr h="0">
                <a:tc>
                  <a:txBody>
                    <a:bodyPr/>
                    <a:lstStyle/>
                    <a:p>
                      <a:pPr algn="just">
                        <a:lnSpc>
                          <a:spcPct val="115000"/>
                        </a:lnSpc>
                        <a:spcAft>
                          <a:spcPts val="0"/>
                        </a:spcAft>
                      </a:pPr>
                      <a:r>
                        <a:rPr lang="es-CO" sz="1700" kern="1200" dirty="0">
                          <a:effectLst/>
                        </a:rPr>
                        <a:t>Inteligencia de Negocios Adaptativos</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700" kern="1200" dirty="0">
                          <a:effectLst/>
                        </a:rPr>
                        <a:t>DINUSCO</a:t>
                      </a:r>
                      <a:endParaRPr lang="es-CO"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915580437"/>
                  </a:ext>
                </a:extLst>
              </a:tr>
            </a:tbl>
          </a:graphicData>
        </a:graphic>
      </p:graphicFrame>
    </p:spTree>
    <p:extLst>
      <p:ext uri="{BB962C8B-B14F-4D97-AF65-F5344CB8AC3E}">
        <p14:creationId xmlns:p14="http://schemas.microsoft.com/office/powerpoint/2010/main" val="2621287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0" y="987574"/>
            <a:ext cx="9144000" cy="553998"/>
          </a:xfrm>
          <a:prstGeom prst="rect">
            <a:avLst/>
          </a:prstGeom>
        </p:spPr>
        <p:txBody>
          <a:bodyPr wrap="square">
            <a:spAutoFit/>
          </a:bodyPr>
          <a:lstStyle/>
          <a:p>
            <a:pPr lvl="1" algn="ctr"/>
            <a:r>
              <a:rPr lang="es-CO" sz="1500" b="1" dirty="0">
                <a:latin typeface="Arial" panose="020B0604020202020204" pitchFamily="34" charset="0"/>
                <a:cs typeface="Arial" panose="020B0604020202020204" pitchFamily="34" charset="0"/>
              </a:rPr>
              <a:t>PROYECTOS MENOR CUANTÍA VIGENCIA 2019 APOYADOS CON </a:t>
            </a:r>
            <a:r>
              <a:rPr lang="es-CO" sz="1500" b="1" dirty="0" smtClean="0">
                <a:latin typeface="Arial" panose="020B0604020202020204" pitchFamily="34" charset="0"/>
                <a:cs typeface="Arial" panose="020B0604020202020204" pitchFamily="34" charset="0"/>
              </a:rPr>
              <a:t>RECURSOS INSTITUCIONALES</a:t>
            </a:r>
            <a:endParaRPr lang="es-CO" sz="1500" dirty="0">
              <a:latin typeface="Arial" panose="020B0604020202020204" pitchFamily="34" charset="0"/>
              <a:cs typeface="Arial" panose="020B0604020202020204" pitchFamily="34" charset="0"/>
            </a:endParaRPr>
          </a:p>
        </p:txBody>
      </p:sp>
      <p:sp>
        <p:nvSpPr>
          <p:cNvPr id="10" name="9 CuadroTexto"/>
          <p:cNvSpPr txBox="1"/>
          <p:nvPr/>
        </p:nvSpPr>
        <p:spPr>
          <a:xfrm>
            <a:off x="35496" y="4537452"/>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 name="Tabla 1"/>
          <p:cNvGraphicFramePr>
            <a:graphicFrameLocks noGrp="1"/>
          </p:cNvGraphicFramePr>
          <p:nvPr>
            <p:extLst>
              <p:ext uri="{D42A27DB-BD31-4B8C-83A1-F6EECF244321}">
                <p14:modId xmlns:p14="http://schemas.microsoft.com/office/powerpoint/2010/main" val="3674308435"/>
              </p:ext>
            </p:extLst>
          </p:nvPr>
        </p:nvGraphicFramePr>
        <p:xfrm>
          <a:off x="143511" y="1541573"/>
          <a:ext cx="8856977" cy="3009097"/>
        </p:xfrm>
        <a:graphic>
          <a:graphicData uri="http://schemas.openxmlformats.org/drawingml/2006/table">
            <a:tbl>
              <a:tblPr firstRow="1" firstCol="1" bandRow="1">
                <a:tableStyleId>{5C22544A-7EE6-4342-B048-85BDC9FD1C3A}</a:tableStyleId>
              </a:tblPr>
              <a:tblGrid>
                <a:gridCol w="7020777">
                  <a:extLst>
                    <a:ext uri="{9D8B030D-6E8A-4147-A177-3AD203B41FA5}">
                      <a16:colId xmlns:a16="http://schemas.microsoft.com/office/drawing/2014/main" xmlns="" val="3101164565"/>
                    </a:ext>
                  </a:extLst>
                </a:gridCol>
                <a:gridCol w="1836200">
                  <a:extLst>
                    <a:ext uri="{9D8B030D-6E8A-4147-A177-3AD203B41FA5}">
                      <a16:colId xmlns:a16="http://schemas.microsoft.com/office/drawing/2014/main" xmlns="" val="1273304542"/>
                    </a:ext>
                  </a:extLst>
                </a:gridCol>
              </a:tblGrid>
              <a:tr h="205827">
                <a:tc>
                  <a:txBody>
                    <a:bodyPr/>
                    <a:lstStyle/>
                    <a:p>
                      <a:pPr algn="ctr">
                        <a:lnSpc>
                          <a:spcPct val="107000"/>
                        </a:lnSpc>
                        <a:spcAft>
                          <a:spcPts val="0"/>
                        </a:spcAft>
                      </a:pPr>
                      <a:r>
                        <a:rPr lang="es-CO" sz="1200" kern="1200" dirty="0">
                          <a:effectLst/>
                        </a:rPr>
                        <a:t>Proyecto de Investigación</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200" kern="1200">
                          <a:effectLst/>
                        </a:rPr>
                        <a:t>Grupo de Investigación</a:t>
                      </a:r>
                      <a:endParaRPr lang="es-CO"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542609703"/>
                  </a:ext>
                </a:extLst>
              </a:tr>
              <a:tr h="449400">
                <a:tc>
                  <a:txBody>
                    <a:bodyPr/>
                    <a:lstStyle/>
                    <a:p>
                      <a:pPr algn="just">
                        <a:lnSpc>
                          <a:spcPct val="115000"/>
                        </a:lnSpc>
                        <a:spcAft>
                          <a:spcPts val="0"/>
                        </a:spcAft>
                      </a:pPr>
                      <a:r>
                        <a:rPr lang="es-CO" sz="1200" kern="1200" dirty="0">
                          <a:effectLst/>
                        </a:rPr>
                        <a:t>Caracterización Genética de </a:t>
                      </a:r>
                      <a:r>
                        <a:rPr lang="es-CO" sz="1200" kern="1200" dirty="0" err="1">
                          <a:effectLst/>
                        </a:rPr>
                        <a:t>Rizobacterias</a:t>
                      </a:r>
                      <a:r>
                        <a:rPr lang="es-CO" sz="1200" kern="1200" dirty="0">
                          <a:effectLst/>
                        </a:rPr>
                        <a:t> Promotoras de Crecimiento Vegetal en </a:t>
                      </a:r>
                      <a:r>
                        <a:rPr lang="es-CO" sz="1200" kern="1200" dirty="0" err="1">
                          <a:effectLst/>
                        </a:rPr>
                        <a:t>Passiflora</a:t>
                      </a:r>
                      <a:r>
                        <a:rPr lang="es-CO" sz="1200" kern="1200" dirty="0">
                          <a:effectLst/>
                        </a:rPr>
                        <a:t> </a:t>
                      </a:r>
                      <a:r>
                        <a:rPr lang="es-CO" sz="1200" kern="1200" dirty="0" err="1">
                          <a:effectLst/>
                        </a:rPr>
                        <a:t>Malisformes</a:t>
                      </a:r>
                      <a:r>
                        <a:rPr lang="es-CO" sz="1200" kern="1200" dirty="0">
                          <a:effectLst/>
                        </a:rPr>
                        <a:t> (</a:t>
                      </a:r>
                      <a:r>
                        <a:rPr lang="es-CO" sz="1200" kern="1200" dirty="0" err="1">
                          <a:effectLst/>
                        </a:rPr>
                        <a:t>Cholupa</a:t>
                      </a:r>
                      <a:r>
                        <a:rPr lang="es-CO" sz="1200" kern="1200" dirty="0">
                          <a:effectLst/>
                        </a:rPr>
                        <a:t>).</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GINACUA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767573842"/>
                  </a:ext>
                </a:extLst>
              </a:tr>
              <a:tr h="217893">
                <a:tc>
                  <a:txBody>
                    <a:bodyPr/>
                    <a:lstStyle/>
                    <a:p>
                      <a:pPr algn="just">
                        <a:lnSpc>
                          <a:spcPct val="115000"/>
                        </a:lnSpc>
                        <a:spcAft>
                          <a:spcPts val="0"/>
                        </a:spcAft>
                      </a:pPr>
                      <a:r>
                        <a:rPr lang="es-CO" sz="1200" kern="1200" dirty="0">
                          <a:effectLst/>
                        </a:rPr>
                        <a:t>Reducción de las Fluctuaciones en la Reactividad Usando una Formulación Matricial.</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a:effectLst/>
                        </a:rPr>
                        <a:t>FIASUR</a:t>
                      </a:r>
                      <a:endParaRPr lang="es-CO"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46604300"/>
                  </a:ext>
                </a:extLst>
              </a:tr>
              <a:tr h="449400">
                <a:tc>
                  <a:txBody>
                    <a:bodyPr/>
                    <a:lstStyle/>
                    <a:p>
                      <a:pPr algn="just">
                        <a:lnSpc>
                          <a:spcPct val="115000"/>
                        </a:lnSpc>
                        <a:spcAft>
                          <a:spcPts val="0"/>
                        </a:spcAft>
                      </a:pPr>
                      <a:r>
                        <a:rPr lang="es-CO" sz="1200" kern="1200" dirty="0">
                          <a:effectLst/>
                        </a:rPr>
                        <a:t>Evaluación del Impacto Eco toxicológico de Efluentes de un Distrito de Riego y un Herbicida, en una Especie Fito planctónica.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GINACUA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262642276"/>
                  </a:ext>
                </a:extLst>
              </a:tr>
              <a:tr h="449400">
                <a:tc>
                  <a:txBody>
                    <a:bodyPr/>
                    <a:lstStyle/>
                    <a:p>
                      <a:pPr algn="just">
                        <a:lnSpc>
                          <a:spcPct val="115000"/>
                        </a:lnSpc>
                        <a:spcAft>
                          <a:spcPts val="0"/>
                        </a:spcAft>
                      </a:pPr>
                      <a:r>
                        <a:rPr lang="es-CO" sz="1200" kern="1200" dirty="0">
                          <a:effectLst/>
                        </a:rPr>
                        <a:t>Estudio de las Propiedades de </a:t>
                      </a:r>
                      <a:r>
                        <a:rPr lang="es-CO" sz="1200" kern="1200" dirty="0" err="1">
                          <a:effectLst/>
                        </a:rPr>
                        <a:t>Reflectividad</a:t>
                      </a:r>
                      <a:r>
                        <a:rPr lang="es-CO" sz="1200" kern="1200" dirty="0">
                          <a:effectLst/>
                        </a:rPr>
                        <a:t> de los Modos Localizados en Cristales </a:t>
                      </a:r>
                      <a:r>
                        <a:rPr lang="es-CO" sz="1200" kern="1200" dirty="0" err="1">
                          <a:effectLst/>
                        </a:rPr>
                        <a:t>Fotónicos</a:t>
                      </a:r>
                      <a:r>
                        <a:rPr lang="es-CO" sz="1200" kern="1200" dirty="0">
                          <a:effectLst/>
                        </a:rPr>
                        <a:t> Bidimensionales Bajo los Efectos de la Temperatura y Presión Hidrostática.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FÍSICA TEÓRICA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173418602"/>
                  </a:ext>
                </a:extLst>
              </a:tr>
              <a:tr h="338377">
                <a:tc>
                  <a:txBody>
                    <a:bodyPr/>
                    <a:lstStyle/>
                    <a:p>
                      <a:pPr algn="just">
                        <a:lnSpc>
                          <a:spcPct val="115000"/>
                        </a:lnSpc>
                        <a:spcAft>
                          <a:spcPts val="0"/>
                        </a:spcAft>
                      </a:pPr>
                      <a:r>
                        <a:rPr lang="es-CO" sz="1200" kern="1200" dirty="0">
                          <a:effectLst/>
                        </a:rPr>
                        <a:t>Enfoque </a:t>
                      </a:r>
                      <a:r>
                        <a:rPr lang="es-CO" sz="1200" kern="1200" dirty="0" err="1">
                          <a:effectLst/>
                        </a:rPr>
                        <a:t>Transdisciplinario</a:t>
                      </a:r>
                      <a:r>
                        <a:rPr lang="es-CO" sz="1200" kern="1200" dirty="0">
                          <a:effectLst/>
                        </a:rPr>
                        <a:t> para El Método  de Solución de Problemas en las Matemáticas de la Complejidad.</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DINUSCO</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992089773"/>
                  </a:ext>
                </a:extLst>
              </a:tr>
              <a:tr h="449400">
                <a:tc>
                  <a:txBody>
                    <a:bodyPr/>
                    <a:lstStyle/>
                    <a:p>
                      <a:pPr algn="just">
                        <a:lnSpc>
                          <a:spcPct val="115000"/>
                        </a:lnSpc>
                        <a:spcAft>
                          <a:spcPts val="0"/>
                        </a:spcAft>
                      </a:pPr>
                      <a:r>
                        <a:rPr lang="es-CO" sz="1200" kern="1200">
                          <a:effectLst/>
                        </a:rPr>
                        <a:t>Efecto del Vertimiento de Agua Residual sobre las Condiciones Fisicoquímicas e Hidrobiológicas en la Quebrada Rioloro. </a:t>
                      </a:r>
                      <a:endParaRPr lang="es-CO"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GINACUA</a:t>
                      </a:r>
                      <a:endParaRPr lang="es-CO" sz="1200" dirty="0">
                        <a:effectLst/>
                      </a:endParaRPr>
                    </a:p>
                    <a:p>
                      <a:pPr algn="ctr">
                        <a:lnSpc>
                          <a:spcPct val="115000"/>
                        </a:lnSpc>
                        <a:spcAft>
                          <a:spcPts val="0"/>
                        </a:spcAft>
                      </a:pPr>
                      <a:r>
                        <a:rPr lang="es-CO" sz="1200" kern="1200" dirty="0">
                          <a:effectLst/>
                        </a:rPr>
                        <a:t>(sede Garzón)</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20782280"/>
                  </a:ext>
                </a:extLst>
              </a:tr>
              <a:tr h="449400">
                <a:tc>
                  <a:txBody>
                    <a:bodyPr/>
                    <a:lstStyle/>
                    <a:p>
                      <a:pPr algn="just">
                        <a:lnSpc>
                          <a:spcPct val="115000"/>
                        </a:lnSpc>
                        <a:spcAft>
                          <a:spcPts val="0"/>
                        </a:spcAft>
                      </a:pPr>
                      <a:r>
                        <a:rPr lang="es-CO" sz="1200" kern="1200" dirty="0">
                          <a:effectLst/>
                        </a:rPr>
                        <a:t>Caracterización del Perfil enzimático Digestivo y Aspectos Básicos de Digestibilidad en Adulta de Capaz (</a:t>
                      </a:r>
                      <a:r>
                        <a:rPr lang="es-CO" sz="1200" kern="1200" dirty="0" err="1">
                          <a:effectLst/>
                        </a:rPr>
                        <a:t>Pimelodus</a:t>
                      </a:r>
                      <a:r>
                        <a:rPr lang="es-CO" sz="1200" kern="1200" dirty="0">
                          <a:effectLst/>
                        </a:rPr>
                        <a:t> </a:t>
                      </a:r>
                      <a:r>
                        <a:rPr lang="es-CO" sz="1200" kern="1200" dirty="0" err="1">
                          <a:effectLst/>
                        </a:rPr>
                        <a:t>grosskopfii</a:t>
                      </a:r>
                      <a:r>
                        <a:rPr lang="es-CO" sz="1200" kern="1200" dirty="0">
                          <a:effectLst/>
                        </a:rPr>
                        <a:t>) y Peje (</a:t>
                      </a:r>
                      <a:r>
                        <a:rPr lang="es-CO" sz="1200" kern="1200" dirty="0" err="1">
                          <a:effectLst/>
                        </a:rPr>
                        <a:t>Pseudopimelodus</a:t>
                      </a:r>
                      <a:r>
                        <a:rPr lang="es-CO" sz="1200" kern="1200" dirty="0">
                          <a:effectLst/>
                        </a:rPr>
                        <a:t>) en Ambiente Natural. </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200" kern="1200" dirty="0">
                          <a:effectLst/>
                        </a:rPr>
                        <a:t>GINACUA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071034782"/>
                  </a:ext>
                </a:extLst>
              </a:tr>
            </a:tbl>
          </a:graphicData>
        </a:graphic>
      </p:graphicFrame>
    </p:spTree>
    <p:extLst>
      <p:ext uri="{BB962C8B-B14F-4D97-AF65-F5344CB8AC3E}">
        <p14:creationId xmlns:p14="http://schemas.microsoft.com/office/powerpoint/2010/main" val="7699400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3123" y="1099454"/>
            <a:ext cx="8781345" cy="646331"/>
          </a:xfrm>
          <a:prstGeom prst="rect">
            <a:avLst/>
          </a:prstGeom>
        </p:spPr>
        <p:txBody>
          <a:bodyPr wrap="square">
            <a:spAutoFit/>
          </a:bodyPr>
          <a:lstStyle/>
          <a:p>
            <a:pPr lvl="1" algn="ctr"/>
            <a:r>
              <a:rPr lang="es-CO" b="1" dirty="0">
                <a:latin typeface="Arial" panose="020B0604020202020204" pitchFamily="34" charset="0"/>
                <a:cs typeface="Arial" panose="020B0604020202020204" pitchFamily="34" charset="0"/>
              </a:rPr>
              <a:t>PROYECTOS TRABAJOS DE GRADO VIGENCIA 2019 APOYADOS CON RECURSOS INSTITUCIONALES</a:t>
            </a:r>
            <a:endParaRPr lang="es-CO" dirty="0">
              <a:latin typeface="Arial" panose="020B0604020202020204" pitchFamily="34" charset="0"/>
              <a:cs typeface="Arial" panose="020B0604020202020204" pitchFamily="34" charset="0"/>
            </a:endParaRPr>
          </a:p>
        </p:txBody>
      </p:sp>
      <p:sp>
        <p:nvSpPr>
          <p:cNvPr id="10" name="9 CuadroTexto"/>
          <p:cNvSpPr txBox="1"/>
          <p:nvPr/>
        </p:nvSpPr>
        <p:spPr>
          <a:xfrm>
            <a:off x="251520" y="4016699"/>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3" name="Tabla 2"/>
          <p:cNvGraphicFramePr>
            <a:graphicFrameLocks noGrp="1"/>
          </p:cNvGraphicFramePr>
          <p:nvPr>
            <p:extLst>
              <p:ext uri="{D42A27DB-BD31-4B8C-83A1-F6EECF244321}">
                <p14:modId xmlns:p14="http://schemas.microsoft.com/office/powerpoint/2010/main" val="4218134952"/>
              </p:ext>
            </p:extLst>
          </p:nvPr>
        </p:nvGraphicFramePr>
        <p:xfrm>
          <a:off x="359532" y="1873528"/>
          <a:ext cx="8424936" cy="2015428"/>
        </p:xfrm>
        <a:graphic>
          <a:graphicData uri="http://schemas.openxmlformats.org/drawingml/2006/table">
            <a:tbl>
              <a:tblPr firstRow="1" firstCol="1" bandRow="1">
                <a:tableStyleId>{5C22544A-7EE6-4342-B048-85BDC9FD1C3A}</a:tableStyleId>
              </a:tblPr>
              <a:tblGrid>
                <a:gridCol w="5970540">
                  <a:extLst>
                    <a:ext uri="{9D8B030D-6E8A-4147-A177-3AD203B41FA5}">
                      <a16:colId xmlns:a16="http://schemas.microsoft.com/office/drawing/2014/main" xmlns="" val="232687181"/>
                    </a:ext>
                  </a:extLst>
                </a:gridCol>
                <a:gridCol w="2454396">
                  <a:extLst>
                    <a:ext uri="{9D8B030D-6E8A-4147-A177-3AD203B41FA5}">
                      <a16:colId xmlns:a16="http://schemas.microsoft.com/office/drawing/2014/main" xmlns="" val="2923942125"/>
                    </a:ext>
                  </a:extLst>
                </a:gridCol>
              </a:tblGrid>
              <a:tr h="0">
                <a:tc>
                  <a:txBody>
                    <a:bodyPr/>
                    <a:lstStyle/>
                    <a:p>
                      <a:pPr algn="ctr">
                        <a:lnSpc>
                          <a:spcPct val="107000"/>
                        </a:lnSpc>
                        <a:spcAft>
                          <a:spcPts val="0"/>
                        </a:spcAft>
                      </a:pPr>
                      <a:r>
                        <a:rPr lang="es-CO" sz="1800" kern="1200">
                          <a:effectLst/>
                        </a:rPr>
                        <a:t>Proyecto de Investigación</a:t>
                      </a:r>
                      <a:endParaRPr lang="es-CO"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800" kern="1200">
                          <a:effectLst/>
                        </a:rPr>
                        <a:t>Grupo de Investigación</a:t>
                      </a:r>
                      <a:endParaRPr lang="es-CO"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385824475"/>
                  </a:ext>
                </a:extLst>
              </a:tr>
              <a:tr h="0">
                <a:tc>
                  <a:txBody>
                    <a:bodyPr/>
                    <a:lstStyle/>
                    <a:p>
                      <a:pPr marL="342900" marR="71755" lvl="0" indent="-342900" algn="just">
                        <a:lnSpc>
                          <a:spcPct val="107000"/>
                        </a:lnSpc>
                        <a:spcAft>
                          <a:spcPts val="0"/>
                        </a:spcAft>
                        <a:buFont typeface="Symbol" panose="05050102010706020507" pitchFamily="18" charset="2"/>
                        <a:buChar char=""/>
                      </a:pPr>
                      <a:r>
                        <a:rPr lang="es-CO" sz="1800" kern="1200">
                          <a:effectLst/>
                        </a:rPr>
                        <a:t>Calculo de la Distribución del Modo Fundamental en fibra Microestruturada  por el Método de Expansión de Ondas Planas. </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800" dirty="0">
                          <a:effectLst/>
                        </a:rPr>
                        <a:t>FÍSICA TEÓRICA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696160330"/>
                  </a:ext>
                </a:extLst>
              </a:tr>
              <a:tr h="0">
                <a:tc>
                  <a:txBody>
                    <a:bodyPr/>
                    <a:lstStyle/>
                    <a:p>
                      <a:pPr marL="342900" marR="71755" lvl="0" indent="-342900" algn="just">
                        <a:lnSpc>
                          <a:spcPct val="107000"/>
                        </a:lnSpc>
                        <a:spcAft>
                          <a:spcPts val="0"/>
                        </a:spcAft>
                        <a:buFont typeface="Symbol" panose="05050102010706020507" pitchFamily="18" charset="2"/>
                        <a:buChar char=""/>
                      </a:pPr>
                      <a:r>
                        <a:rPr lang="es-CO" sz="1800" kern="1200">
                          <a:effectLst/>
                        </a:rPr>
                        <a:t>Dependencia de la sensibilidad en una Célula Cancerígena Con el Ángulo incidente de la Radiación en un Cristal Fotónicos. </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800" dirty="0">
                          <a:effectLst/>
                        </a:rPr>
                        <a:t>FÍSICA TEÓRICA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660028321"/>
                  </a:ext>
                </a:extLst>
              </a:tr>
            </a:tbl>
          </a:graphicData>
        </a:graphic>
      </p:graphicFrame>
    </p:spTree>
    <p:extLst>
      <p:ext uri="{BB962C8B-B14F-4D97-AF65-F5344CB8AC3E}">
        <p14:creationId xmlns:p14="http://schemas.microsoft.com/office/powerpoint/2010/main" val="1749098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51520" y="915566"/>
            <a:ext cx="8532948" cy="461665"/>
          </a:xfrm>
          <a:prstGeom prst="rect">
            <a:avLst/>
          </a:prstGeom>
        </p:spPr>
        <p:txBody>
          <a:bodyPr wrap="square">
            <a:spAutoFit/>
          </a:bodyPr>
          <a:lstStyle/>
          <a:p>
            <a:pPr lvl="1" algn="ctr"/>
            <a:r>
              <a:rPr lang="es-CO" sz="1200" b="1" dirty="0">
                <a:latin typeface="Arial" panose="020B0604020202020204" pitchFamily="34" charset="0"/>
                <a:cs typeface="Arial" panose="020B0604020202020204" pitchFamily="34" charset="0"/>
              </a:rPr>
              <a:t>CENTRO DE INVESTIGACION SURCOLOMBIANO EN TECNOLOGIAS APLICADAS A LA PESCA Y ACUICULTURA-CISTAPA- ESRH</a:t>
            </a:r>
            <a:endParaRPr lang="es-CO" sz="1200" dirty="0">
              <a:latin typeface="Arial" panose="020B0604020202020204" pitchFamily="34" charset="0"/>
              <a:cs typeface="Arial" panose="020B0604020202020204" pitchFamily="34" charset="0"/>
            </a:endParaRPr>
          </a:p>
        </p:txBody>
      </p:sp>
      <p:sp>
        <p:nvSpPr>
          <p:cNvPr id="10" name="9 CuadroTexto"/>
          <p:cNvSpPr txBox="1"/>
          <p:nvPr/>
        </p:nvSpPr>
        <p:spPr>
          <a:xfrm>
            <a:off x="156099" y="4537452"/>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 name="Tabla 1"/>
          <p:cNvGraphicFramePr>
            <a:graphicFrameLocks noGrp="1"/>
          </p:cNvGraphicFramePr>
          <p:nvPr>
            <p:extLst>
              <p:ext uri="{D42A27DB-BD31-4B8C-83A1-F6EECF244321}">
                <p14:modId xmlns:p14="http://schemas.microsoft.com/office/powerpoint/2010/main" val="2825110518"/>
              </p:ext>
            </p:extLst>
          </p:nvPr>
        </p:nvGraphicFramePr>
        <p:xfrm>
          <a:off x="251520" y="1377230"/>
          <a:ext cx="8532948" cy="3147252"/>
        </p:xfrm>
        <a:graphic>
          <a:graphicData uri="http://schemas.openxmlformats.org/drawingml/2006/table">
            <a:tbl>
              <a:tblPr firstRow="1" firstCol="1" bandRow="1">
                <a:tableStyleId>{5C22544A-7EE6-4342-B048-85BDC9FD1C3A}</a:tableStyleId>
              </a:tblPr>
              <a:tblGrid>
                <a:gridCol w="8532948">
                  <a:extLst>
                    <a:ext uri="{9D8B030D-6E8A-4147-A177-3AD203B41FA5}">
                      <a16:colId xmlns:a16="http://schemas.microsoft.com/office/drawing/2014/main" xmlns="" val="944328121"/>
                    </a:ext>
                  </a:extLst>
                </a:gridCol>
              </a:tblGrid>
              <a:tr h="101274">
                <a:tc>
                  <a:txBody>
                    <a:bodyPr/>
                    <a:lstStyle/>
                    <a:p>
                      <a:pPr algn="ctr">
                        <a:lnSpc>
                          <a:spcPct val="107000"/>
                        </a:lnSpc>
                        <a:spcAft>
                          <a:spcPts val="0"/>
                        </a:spcAft>
                      </a:pPr>
                      <a:r>
                        <a:rPr lang="es-CO" sz="1500">
                          <a:effectLst/>
                        </a:rPr>
                        <a:t>ACTIVIDADES</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456250295"/>
                  </a:ext>
                </a:extLst>
              </a:tr>
              <a:tr h="968081">
                <a:tc>
                  <a:txBody>
                    <a:bodyPr/>
                    <a:lstStyle/>
                    <a:p>
                      <a:pPr algn="just">
                        <a:lnSpc>
                          <a:spcPct val="107000"/>
                        </a:lnSpc>
                        <a:spcAft>
                          <a:spcPts val="0"/>
                        </a:spcAft>
                      </a:pPr>
                      <a:r>
                        <a:rPr lang="es-CO" sz="1500" b="0" dirty="0">
                          <a:effectLst/>
                        </a:rPr>
                        <a:t>Ejecución del ADDENDUM 3 del Convenio de Cooperación Ciencia y Tecnología N° 707 suscrito entre </a:t>
                      </a:r>
                      <a:r>
                        <a:rPr lang="es-CO" sz="1500" b="0" dirty="0" err="1">
                          <a:effectLst/>
                        </a:rPr>
                        <a:t>Emgesa</a:t>
                      </a:r>
                      <a:r>
                        <a:rPr lang="es-CO" sz="1500" b="0" dirty="0">
                          <a:effectLst/>
                        </a:rPr>
                        <a:t> y la USCO. Proyecto: “Producción de alevinos de especies nativas mediante la optimización del manejo en cautiverio". Con un valor de $1.321.707.537 y plazo de ejecución de tres años.</a:t>
                      </a:r>
                    </a:p>
                    <a:p>
                      <a:pPr algn="just">
                        <a:lnSpc>
                          <a:spcPct val="107000"/>
                        </a:lnSpc>
                        <a:spcAft>
                          <a:spcPts val="0"/>
                        </a:spcAft>
                      </a:pPr>
                      <a:r>
                        <a:rPr lang="es-CO" sz="1500" b="0" dirty="0">
                          <a:effectLst/>
                        </a:rPr>
                        <a:t>Actividades de repoblamiento en el área de influencia del Quimbo considerando el Plan de repoblamiento aprobado por AUNAP mediante la resolución 1147 de 10 de junio de 2019, para la   siembra de 510.000   alevinos de tres especies </a:t>
                      </a:r>
                      <a:r>
                        <a:rPr lang="es-CO" sz="1500" b="0" dirty="0" err="1">
                          <a:effectLst/>
                        </a:rPr>
                        <a:t>ícticas</a:t>
                      </a:r>
                      <a:r>
                        <a:rPr lang="es-CO" sz="1500" b="0" dirty="0">
                          <a:effectLst/>
                        </a:rPr>
                        <a:t> nativas (</a:t>
                      </a:r>
                      <a:r>
                        <a:rPr lang="es-CO" sz="1500" b="0" dirty="0" err="1">
                          <a:effectLst/>
                        </a:rPr>
                        <a:t>bocachico</a:t>
                      </a:r>
                      <a:r>
                        <a:rPr lang="es-CO" sz="1500" b="0" dirty="0">
                          <a:effectLst/>
                        </a:rPr>
                        <a:t>, </a:t>
                      </a:r>
                      <a:r>
                        <a:rPr lang="es-CO" sz="1500" b="0" dirty="0" err="1">
                          <a:effectLst/>
                        </a:rPr>
                        <a:t>pataló</a:t>
                      </a:r>
                      <a:r>
                        <a:rPr lang="es-CO" sz="1500" b="0" dirty="0">
                          <a:effectLst/>
                        </a:rPr>
                        <a:t> y capaz). El repoblamiento fue realizado en el marco del Convenio 707 celebrado entre   </a:t>
                      </a:r>
                      <a:r>
                        <a:rPr lang="es-CO" sz="1500" b="0" dirty="0" err="1">
                          <a:effectLst/>
                        </a:rPr>
                        <a:t>Emgesa</a:t>
                      </a:r>
                      <a:r>
                        <a:rPr lang="es-CO" sz="1500" b="0" dirty="0">
                          <a:effectLst/>
                        </a:rPr>
                        <a:t> y la USCO. Los alevinos fueron producidos en   la Estación Experimental Surcolombiana de Recursos Hidrobiológicos).</a:t>
                      </a:r>
                      <a:endParaRPr lang="es-CO" sz="150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1620855536"/>
                  </a:ext>
                </a:extLst>
              </a:tr>
              <a:tr h="484040">
                <a:tc>
                  <a:txBody>
                    <a:bodyPr/>
                    <a:lstStyle/>
                    <a:p>
                      <a:pPr algn="just">
                        <a:lnSpc>
                          <a:spcPct val="107000"/>
                        </a:lnSpc>
                        <a:spcAft>
                          <a:spcPts val="0"/>
                        </a:spcAft>
                      </a:pPr>
                      <a:r>
                        <a:rPr lang="es-ES" sz="1500" b="0" dirty="0">
                          <a:effectLst/>
                        </a:rPr>
                        <a:t>Convenio Interadministrativo No. 252 del 2019, AUNAP – USCO, “proyecto desarrollar un programa piloto demostrativo para el cultivo de las principales especies </a:t>
                      </a:r>
                      <a:r>
                        <a:rPr lang="es-ES" sz="1500" b="0" dirty="0" err="1">
                          <a:effectLst/>
                        </a:rPr>
                        <a:t>ícticas</a:t>
                      </a:r>
                      <a:r>
                        <a:rPr lang="es-ES" sz="1500" b="0" dirty="0">
                          <a:effectLst/>
                        </a:rPr>
                        <a:t> nativas comerciales de la cuenca alta del rio Magdalena: Capaz, </a:t>
                      </a:r>
                      <a:r>
                        <a:rPr lang="es-ES" sz="1500" b="0" dirty="0" err="1">
                          <a:effectLst/>
                        </a:rPr>
                        <a:t>Pataló</a:t>
                      </a:r>
                      <a:r>
                        <a:rPr lang="es-ES" sz="1500" b="0" dirty="0">
                          <a:effectLst/>
                        </a:rPr>
                        <a:t> y Dorada, con piscicultores de diferentes regiones del Huila, con el fin de contribuir al fomento de la piscicultura sostenible”. Con un valor de $ 553.000.000</a:t>
                      </a:r>
                      <a:endParaRPr lang="es-CO" sz="150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1097504359"/>
                  </a:ext>
                </a:extLst>
              </a:tr>
            </a:tbl>
          </a:graphicData>
        </a:graphic>
      </p:graphicFrame>
    </p:spTree>
    <p:extLst>
      <p:ext uri="{BB962C8B-B14F-4D97-AF65-F5344CB8AC3E}">
        <p14:creationId xmlns:p14="http://schemas.microsoft.com/office/powerpoint/2010/main" val="260111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51520" y="915566"/>
            <a:ext cx="8532948" cy="461665"/>
          </a:xfrm>
          <a:prstGeom prst="rect">
            <a:avLst/>
          </a:prstGeom>
        </p:spPr>
        <p:txBody>
          <a:bodyPr wrap="square">
            <a:spAutoFit/>
          </a:bodyPr>
          <a:lstStyle/>
          <a:p>
            <a:pPr lvl="1" algn="ctr"/>
            <a:r>
              <a:rPr lang="es-CO" sz="1200" b="1" dirty="0">
                <a:latin typeface="Arial" panose="020B0604020202020204" pitchFamily="34" charset="0"/>
                <a:cs typeface="Arial" panose="020B0604020202020204" pitchFamily="34" charset="0"/>
              </a:rPr>
              <a:t>CENTRO DE INVESTIGACION SURCOLOMBIANO EN TECNOLOGIAS APLICADAS A LA PESCA Y ACUICULTURA-CISTAPA- ESRH</a:t>
            </a:r>
            <a:endParaRPr lang="es-CO" sz="1200" dirty="0">
              <a:latin typeface="Arial" panose="020B0604020202020204" pitchFamily="34" charset="0"/>
              <a:cs typeface="Arial" panose="020B0604020202020204" pitchFamily="34" charset="0"/>
            </a:endParaRPr>
          </a:p>
        </p:txBody>
      </p:sp>
      <p:sp>
        <p:nvSpPr>
          <p:cNvPr id="10" name="9 CuadroTexto"/>
          <p:cNvSpPr txBox="1"/>
          <p:nvPr/>
        </p:nvSpPr>
        <p:spPr>
          <a:xfrm>
            <a:off x="0" y="4466474"/>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 name="Tabla 1"/>
          <p:cNvGraphicFramePr>
            <a:graphicFrameLocks noGrp="1"/>
          </p:cNvGraphicFramePr>
          <p:nvPr>
            <p:extLst>
              <p:ext uri="{D42A27DB-BD31-4B8C-83A1-F6EECF244321}">
                <p14:modId xmlns:p14="http://schemas.microsoft.com/office/powerpoint/2010/main" val="2914057503"/>
              </p:ext>
            </p:extLst>
          </p:nvPr>
        </p:nvGraphicFramePr>
        <p:xfrm>
          <a:off x="107505" y="1377230"/>
          <a:ext cx="8928984" cy="3053017"/>
        </p:xfrm>
        <a:graphic>
          <a:graphicData uri="http://schemas.openxmlformats.org/drawingml/2006/table">
            <a:tbl>
              <a:tblPr firstRow="1" firstCol="1" bandRow="1">
                <a:tableStyleId>{5C22544A-7EE6-4342-B048-85BDC9FD1C3A}</a:tableStyleId>
              </a:tblPr>
              <a:tblGrid>
                <a:gridCol w="8928984">
                  <a:extLst>
                    <a:ext uri="{9D8B030D-6E8A-4147-A177-3AD203B41FA5}">
                      <a16:colId xmlns:a16="http://schemas.microsoft.com/office/drawing/2014/main" xmlns="" val="944328121"/>
                    </a:ext>
                  </a:extLst>
                </a:gridCol>
              </a:tblGrid>
              <a:tr h="101274">
                <a:tc>
                  <a:txBody>
                    <a:bodyPr/>
                    <a:lstStyle/>
                    <a:p>
                      <a:pPr algn="ctr">
                        <a:lnSpc>
                          <a:spcPct val="107000"/>
                        </a:lnSpc>
                        <a:spcAft>
                          <a:spcPts val="0"/>
                        </a:spcAft>
                      </a:pPr>
                      <a:r>
                        <a:rPr lang="es-CO" sz="1350">
                          <a:effectLst/>
                        </a:rPr>
                        <a:t>ACTIVIDADES</a:t>
                      </a:r>
                      <a:endParaRPr lang="es-CO" sz="135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456250295"/>
                  </a:ext>
                </a:extLst>
              </a:tr>
              <a:tr h="387233">
                <a:tc>
                  <a:txBody>
                    <a:bodyPr/>
                    <a:lstStyle/>
                    <a:p>
                      <a:pPr algn="just">
                        <a:lnSpc>
                          <a:spcPct val="107000"/>
                        </a:lnSpc>
                        <a:spcAft>
                          <a:spcPts val="0"/>
                        </a:spcAft>
                      </a:pPr>
                      <a:r>
                        <a:rPr lang="es-ES" sz="1350" b="0" dirty="0">
                          <a:effectLst/>
                        </a:rPr>
                        <a:t>Inicio proceso para la construcción del área de cuarentena y cierre perimetral de la Estación Experimental Surcolombiana de Recursos Hidrobiológicos de la Universidad Surcolombiana, para conservar la Certificación como establecimiento de producción Acuícola </a:t>
                      </a:r>
                      <a:r>
                        <a:rPr lang="es-ES" sz="1350" b="0" dirty="0" err="1">
                          <a:effectLst/>
                        </a:rPr>
                        <a:t>Bioseguro</a:t>
                      </a:r>
                      <a:r>
                        <a:rPr lang="es-ES" sz="1350" b="0" dirty="0">
                          <a:effectLst/>
                        </a:rPr>
                        <a:t>.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2023161860"/>
                  </a:ext>
                </a:extLst>
              </a:tr>
              <a:tr h="1276368">
                <a:tc>
                  <a:txBody>
                    <a:bodyPr/>
                    <a:lstStyle/>
                    <a:p>
                      <a:pPr>
                        <a:lnSpc>
                          <a:spcPct val="107000"/>
                        </a:lnSpc>
                        <a:spcAft>
                          <a:spcPts val="0"/>
                        </a:spcAft>
                      </a:pPr>
                      <a:r>
                        <a:rPr lang="es-ES" sz="1350" b="0" dirty="0">
                          <a:effectLst/>
                        </a:rPr>
                        <a:t>Trabajos de grado financiados y ejecutados en la ESRH:</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Pregrado:</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0" dirty="0">
                          <a:effectLst/>
                        </a:rPr>
                        <a:t>Aditivos Alimenticios en el Desempeño Productivo y Composición corporal de Alevinos de Dorada (</a:t>
                      </a:r>
                      <a:r>
                        <a:rPr lang="es-ES" sz="1350" b="0" dirty="0" err="1">
                          <a:effectLst/>
                        </a:rPr>
                        <a:t>Brycon</a:t>
                      </a:r>
                      <a:r>
                        <a:rPr lang="es-ES" sz="1350" b="0" dirty="0">
                          <a:effectLst/>
                        </a:rPr>
                        <a:t> </a:t>
                      </a:r>
                      <a:r>
                        <a:rPr lang="es-ES" sz="1350" b="0" dirty="0" err="1">
                          <a:effectLst/>
                        </a:rPr>
                        <a:t>Moorei</a:t>
                      </a:r>
                      <a:r>
                        <a:rPr lang="es-ES" sz="1350" b="0" dirty="0">
                          <a:effectLst/>
                        </a:rPr>
                        <a:t>), Trabajo de grado para optar al título de Médico Veterinario Zootecnista (en ejecución).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Maestría: </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ES" sz="1350" b="0" dirty="0">
                          <a:effectLst/>
                        </a:rPr>
                        <a:t>Concentración letal media cl (50-96) de las especies de </a:t>
                      </a:r>
                      <a:r>
                        <a:rPr lang="es-ES" sz="1350" b="0" dirty="0" err="1">
                          <a:effectLst/>
                        </a:rPr>
                        <a:t>Prochilodus</a:t>
                      </a:r>
                      <a:r>
                        <a:rPr lang="es-ES" sz="1350" b="0" dirty="0">
                          <a:effectLst/>
                        </a:rPr>
                        <a:t> </a:t>
                      </a:r>
                      <a:r>
                        <a:rPr lang="es-ES" sz="1350" b="0" dirty="0" err="1">
                          <a:effectLst/>
                        </a:rPr>
                        <a:t>magdalenae</a:t>
                      </a:r>
                      <a:r>
                        <a:rPr lang="es-ES" sz="1350" b="0" dirty="0">
                          <a:effectLst/>
                        </a:rPr>
                        <a:t> y </a:t>
                      </a:r>
                      <a:r>
                        <a:rPr lang="es-ES" sz="1350" b="0" dirty="0" err="1">
                          <a:effectLst/>
                        </a:rPr>
                        <a:t>Pimelodus</a:t>
                      </a:r>
                      <a:r>
                        <a:rPr lang="es-ES" sz="1350" b="0" dirty="0">
                          <a:effectLst/>
                        </a:rPr>
                        <a:t> </a:t>
                      </a:r>
                      <a:r>
                        <a:rPr lang="es-ES" sz="1350" b="0" dirty="0" err="1">
                          <a:effectLst/>
                        </a:rPr>
                        <a:t>grosskopfii</a:t>
                      </a:r>
                      <a:r>
                        <a:rPr lang="es-ES" sz="1350" b="0" dirty="0">
                          <a:effectLst/>
                        </a:rPr>
                        <a:t> al principio activo de fungicidas </a:t>
                      </a:r>
                      <a:r>
                        <a:rPr lang="es-ES" sz="1350" b="0" dirty="0" err="1">
                          <a:effectLst/>
                        </a:rPr>
                        <a:t>cyproconazole</a:t>
                      </a:r>
                      <a:r>
                        <a:rPr lang="es-ES" sz="1350" b="0" dirty="0">
                          <a:effectLst/>
                        </a:rPr>
                        <a:t> utilizado en el cultivo de café en el departamento del Huila. (Trabajo terminado).</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Doctorado:</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ES" sz="1350" b="0" dirty="0">
                          <a:effectLst/>
                        </a:rPr>
                        <a:t>Relación entre la actividad enzimática digestiva, la digestibilidad de nutrientes y el desempeño productivo en juveniles de capaz (</a:t>
                      </a:r>
                      <a:r>
                        <a:rPr lang="es-ES" sz="1350" b="0" dirty="0" err="1">
                          <a:effectLst/>
                        </a:rPr>
                        <a:t>Pimelodus</a:t>
                      </a:r>
                      <a:r>
                        <a:rPr lang="es-ES" sz="1350" b="0" dirty="0">
                          <a:effectLst/>
                        </a:rPr>
                        <a:t> </a:t>
                      </a:r>
                      <a:r>
                        <a:rPr lang="es-ES" sz="1350" b="0" dirty="0" err="1">
                          <a:effectLst/>
                        </a:rPr>
                        <a:t>grosskopfii</a:t>
                      </a:r>
                      <a:r>
                        <a:rPr lang="es-ES" sz="1350" b="0" dirty="0">
                          <a:effectLst/>
                        </a:rPr>
                        <a:t>) alimentados con diferentes materias primas de origen animal y vegetal. (Trabajo terminado).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3676040189"/>
                  </a:ext>
                </a:extLst>
              </a:tr>
            </a:tbl>
          </a:graphicData>
        </a:graphic>
      </p:graphicFrame>
    </p:spTree>
    <p:extLst>
      <p:ext uri="{BB962C8B-B14F-4D97-AF65-F5344CB8AC3E}">
        <p14:creationId xmlns:p14="http://schemas.microsoft.com/office/powerpoint/2010/main" val="111303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51520" y="915566"/>
            <a:ext cx="8532948" cy="461665"/>
          </a:xfrm>
          <a:prstGeom prst="rect">
            <a:avLst/>
          </a:prstGeom>
        </p:spPr>
        <p:txBody>
          <a:bodyPr wrap="square">
            <a:spAutoFit/>
          </a:bodyPr>
          <a:lstStyle/>
          <a:p>
            <a:pPr lvl="1" algn="ctr"/>
            <a:r>
              <a:rPr lang="es-CO" sz="1200" b="1" dirty="0">
                <a:latin typeface="Arial" panose="020B0604020202020204" pitchFamily="34" charset="0"/>
                <a:cs typeface="Arial" panose="020B0604020202020204" pitchFamily="34" charset="0"/>
              </a:rPr>
              <a:t>CENTRO DE INVESTIGACION SURCOLOMBIANO EN TECNOLOGIAS APLICADAS A LA PESCA Y ACUICULTURA-CISTAPA- ESRH</a:t>
            </a:r>
            <a:endParaRPr lang="es-CO" sz="1200" dirty="0">
              <a:latin typeface="Arial" panose="020B0604020202020204" pitchFamily="34" charset="0"/>
              <a:cs typeface="Arial" panose="020B0604020202020204" pitchFamily="34" charset="0"/>
            </a:endParaRPr>
          </a:p>
        </p:txBody>
      </p:sp>
      <p:sp>
        <p:nvSpPr>
          <p:cNvPr id="10" name="9 CuadroTexto"/>
          <p:cNvSpPr txBox="1"/>
          <p:nvPr/>
        </p:nvSpPr>
        <p:spPr>
          <a:xfrm>
            <a:off x="0" y="4466474"/>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
        <p:nvSpPr>
          <p:cNvPr id="11" name="Rectangle 1"/>
          <p:cNvSpPr>
            <a:spLocks noChangeArrowheads="1"/>
          </p:cNvSpPr>
          <p:nvPr/>
        </p:nvSpPr>
        <p:spPr bwMode="auto">
          <a:xfrm>
            <a:off x="2664296" y="39527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3" name="Rectangle 1"/>
          <p:cNvSpPr>
            <a:spLocks noChangeArrowheads="1"/>
          </p:cNvSpPr>
          <p:nvPr/>
        </p:nvSpPr>
        <p:spPr bwMode="auto">
          <a:xfrm>
            <a:off x="1507669" y="3290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 name="Tabla 1"/>
          <p:cNvGraphicFramePr>
            <a:graphicFrameLocks noGrp="1"/>
          </p:cNvGraphicFramePr>
          <p:nvPr>
            <p:extLst>
              <p:ext uri="{D42A27DB-BD31-4B8C-83A1-F6EECF244321}">
                <p14:modId xmlns:p14="http://schemas.microsoft.com/office/powerpoint/2010/main" val="2914057503"/>
              </p:ext>
            </p:extLst>
          </p:nvPr>
        </p:nvGraphicFramePr>
        <p:xfrm>
          <a:off x="107505" y="1377230"/>
          <a:ext cx="8928984" cy="3082164"/>
        </p:xfrm>
        <a:graphic>
          <a:graphicData uri="http://schemas.openxmlformats.org/drawingml/2006/table">
            <a:tbl>
              <a:tblPr firstRow="1" firstCol="1" bandRow="1">
                <a:tableStyleId>{5C22544A-7EE6-4342-B048-85BDC9FD1C3A}</a:tableStyleId>
              </a:tblPr>
              <a:tblGrid>
                <a:gridCol w="8928984">
                  <a:extLst>
                    <a:ext uri="{9D8B030D-6E8A-4147-A177-3AD203B41FA5}">
                      <a16:colId xmlns:a16="http://schemas.microsoft.com/office/drawing/2014/main" xmlns="" val="944328121"/>
                    </a:ext>
                  </a:extLst>
                </a:gridCol>
              </a:tblGrid>
              <a:tr h="101274">
                <a:tc>
                  <a:txBody>
                    <a:bodyPr/>
                    <a:lstStyle/>
                    <a:p>
                      <a:pPr algn="ctr">
                        <a:lnSpc>
                          <a:spcPct val="107000"/>
                        </a:lnSpc>
                        <a:spcAft>
                          <a:spcPts val="0"/>
                        </a:spcAft>
                      </a:pPr>
                      <a:r>
                        <a:rPr lang="es-CO" sz="1350">
                          <a:effectLst/>
                        </a:rPr>
                        <a:t>ACTIVIDADES</a:t>
                      </a:r>
                      <a:endParaRPr lang="es-CO" sz="135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456250295"/>
                  </a:ext>
                </a:extLst>
              </a:tr>
              <a:tr h="387233">
                <a:tc>
                  <a:txBody>
                    <a:bodyPr/>
                    <a:lstStyle/>
                    <a:p>
                      <a:pPr algn="just">
                        <a:lnSpc>
                          <a:spcPct val="107000"/>
                        </a:lnSpc>
                        <a:spcAft>
                          <a:spcPts val="0"/>
                        </a:spcAft>
                      </a:pPr>
                      <a:r>
                        <a:rPr lang="es-ES" sz="1350" b="0" dirty="0">
                          <a:effectLst/>
                        </a:rPr>
                        <a:t>Inicio proceso para la construcción del área de cuarentena y cierre perimetral de la Estación Experimental Surcolombiana de Recursos Hidrobiológicos de la Universidad Surcolombiana, para conservar la Certificación como establecimiento de producción Acuícola </a:t>
                      </a:r>
                      <a:r>
                        <a:rPr lang="es-ES" sz="1350" b="0" dirty="0" err="1">
                          <a:effectLst/>
                        </a:rPr>
                        <a:t>Bioseguro</a:t>
                      </a:r>
                      <a:r>
                        <a:rPr lang="es-ES" sz="1350" b="0" dirty="0">
                          <a:effectLst/>
                        </a:rPr>
                        <a:t>.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2023161860"/>
                  </a:ext>
                </a:extLst>
              </a:tr>
              <a:tr h="1276368">
                <a:tc>
                  <a:txBody>
                    <a:bodyPr/>
                    <a:lstStyle/>
                    <a:p>
                      <a:pPr>
                        <a:lnSpc>
                          <a:spcPct val="107000"/>
                        </a:lnSpc>
                        <a:spcAft>
                          <a:spcPts val="0"/>
                        </a:spcAft>
                      </a:pPr>
                      <a:r>
                        <a:rPr lang="es-ES" sz="1350" b="0" dirty="0">
                          <a:effectLst/>
                        </a:rPr>
                        <a:t>Trabajos de grado financiados y ejecutados en la ESRH:</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Pregrado:</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0" dirty="0">
                          <a:effectLst/>
                        </a:rPr>
                        <a:t>Aditivos Alimenticios en el Desempeño Productivo y Composición corporal de Alevinos de Dorada (</a:t>
                      </a:r>
                      <a:r>
                        <a:rPr lang="es-ES" sz="1350" b="0" dirty="0" err="1">
                          <a:effectLst/>
                        </a:rPr>
                        <a:t>Brycon</a:t>
                      </a:r>
                      <a:r>
                        <a:rPr lang="es-ES" sz="1350" b="0" dirty="0">
                          <a:effectLst/>
                        </a:rPr>
                        <a:t> </a:t>
                      </a:r>
                      <a:r>
                        <a:rPr lang="es-ES" sz="1350" b="0" dirty="0" err="1">
                          <a:effectLst/>
                        </a:rPr>
                        <a:t>Moorei</a:t>
                      </a:r>
                      <a:r>
                        <a:rPr lang="es-ES" sz="1350" b="0" dirty="0">
                          <a:effectLst/>
                        </a:rPr>
                        <a:t>), Trabajo de grado para optar al título de Médico Veterinario Zootecnista (en ejecución).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Maestría: </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ES" sz="1350" b="0" dirty="0">
                          <a:effectLst/>
                        </a:rPr>
                        <a:t>Concentración letal media cl (50-96) de las especies de </a:t>
                      </a:r>
                      <a:r>
                        <a:rPr lang="es-ES" sz="1350" b="0" dirty="0" err="1">
                          <a:effectLst/>
                        </a:rPr>
                        <a:t>Prochilodus</a:t>
                      </a:r>
                      <a:r>
                        <a:rPr lang="es-ES" sz="1350" b="0" dirty="0">
                          <a:effectLst/>
                        </a:rPr>
                        <a:t> </a:t>
                      </a:r>
                      <a:r>
                        <a:rPr lang="es-ES" sz="1350" b="0" dirty="0" err="1">
                          <a:effectLst/>
                        </a:rPr>
                        <a:t>magdalenae</a:t>
                      </a:r>
                      <a:r>
                        <a:rPr lang="es-ES" sz="1350" b="0" dirty="0">
                          <a:effectLst/>
                        </a:rPr>
                        <a:t> y </a:t>
                      </a:r>
                      <a:r>
                        <a:rPr lang="es-ES" sz="1350" b="0" dirty="0" err="1">
                          <a:effectLst/>
                        </a:rPr>
                        <a:t>Pimelodus</a:t>
                      </a:r>
                      <a:r>
                        <a:rPr lang="es-ES" sz="1350" b="0" dirty="0">
                          <a:effectLst/>
                        </a:rPr>
                        <a:t> </a:t>
                      </a:r>
                      <a:r>
                        <a:rPr lang="es-ES" sz="1350" b="0" dirty="0" err="1">
                          <a:effectLst/>
                        </a:rPr>
                        <a:t>grosskopfii</a:t>
                      </a:r>
                      <a:r>
                        <a:rPr lang="es-ES" sz="1350" b="0" dirty="0">
                          <a:effectLst/>
                        </a:rPr>
                        <a:t> al principio activo de fungicidas </a:t>
                      </a:r>
                      <a:r>
                        <a:rPr lang="es-ES" sz="1350" b="0" dirty="0" err="1">
                          <a:effectLst/>
                        </a:rPr>
                        <a:t>cyproconazole</a:t>
                      </a:r>
                      <a:r>
                        <a:rPr lang="es-ES" sz="1350" b="0" dirty="0">
                          <a:effectLst/>
                        </a:rPr>
                        <a:t> utilizado en el cultivo de café en el departamento del Huila. (Trabajo terminado).</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 sz="1350" b="1" dirty="0">
                          <a:effectLst/>
                        </a:rPr>
                        <a:t>Doctorado:</a:t>
                      </a:r>
                      <a:endParaRPr lang="es-CO" sz="135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ES" sz="1350" b="0" dirty="0">
                          <a:effectLst/>
                        </a:rPr>
                        <a:t>Relación entre la actividad enzimática digestiva, la digestibilidad de nutrientes y el desempeño productivo en juveniles de capaz (</a:t>
                      </a:r>
                      <a:r>
                        <a:rPr lang="es-ES" sz="1350" b="0" dirty="0" err="1">
                          <a:effectLst/>
                        </a:rPr>
                        <a:t>Pimelodus</a:t>
                      </a:r>
                      <a:r>
                        <a:rPr lang="es-ES" sz="1350" b="0" dirty="0">
                          <a:effectLst/>
                        </a:rPr>
                        <a:t> </a:t>
                      </a:r>
                      <a:r>
                        <a:rPr lang="es-ES" sz="1350" b="0" dirty="0" err="1">
                          <a:effectLst/>
                        </a:rPr>
                        <a:t>grosskopfii</a:t>
                      </a:r>
                      <a:r>
                        <a:rPr lang="es-ES" sz="1350" b="0" dirty="0">
                          <a:effectLst/>
                        </a:rPr>
                        <a:t>) alimentados con diferentes materias primas de origen animal y vegetal. (Trabajo terminado). </a:t>
                      </a:r>
                      <a:endParaRPr lang="es-CO" sz="1350" b="0" dirty="0">
                        <a:effectLst/>
                        <a:latin typeface="Calibri" panose="020F0502020204030204" pitchFamily="34" charset="0"/>
                        <a:ea typeface="Calibri" panose="020F0502020204030204" pitchFamily="34" charset="0"/>
                        <a:cs typeface="Times New Roman" panose="02020603050405020304" pitchFamily="18" charset="0"/>
                      </a:endParaRPr>
                    </a:p>
                  </a:txBody>
                  <a:tcPr marL="23360" marR="23360" marT="0" marB="0" anchor="ctr"/>
                </a:tc>
                <a:extLst>
                  <a:ext uri="{0D108BD9-81ED-4DB2-BD59-A6C34878D82A}">
                    <a16:rowId xmlns:a16="http://schemas.microsoft.com/office/drawing/2014/main" xmlns="" val="3676040189"/>
                  </a:ext>
                </a:extLst>
              </a:tr>
            </a:tbl>
          </a:graphicData>
        </a:graphic>
      </p:graphicFrame>
    </p:spTree>
    <p:extLst>
      <p:ext uri="{BB962C8B-B14F-4D97-AF65-F5344CB8AC3E}">
        <p14:creationId xmlns:p14="http://schemas.microsoft.com/office/powerpoint/2010/main" val="2473627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427984" y="299432"/>
            <a:ext cx="4572000" cy="400110"/>
          </a:xfrm>
          <a:prstGeom prst="rect">
            <a:avLst/>
          </a:prstGeom>
        </p:spPr>
        <p:txBody>
          <a:bodyPr>
            <a:spAutoFit/>
          </a:bodyPr>
          <a:lstStyle/>
          <a:p>
            <a:pPr algn="r"/>
            <a:r>
              <a:rPr lang="es-CO" sz="2000" b="1" dirty="0">
                <a:solidFill>
                  <a:schemeClr val="bg1"/>
                </a:solidFill>
                <a:latin typeface="Arial" panose="020B0604020202020204" pitchFamily="34" charset="0"/>
              </a:rPr>
              <a:t>ORDEN DEL DÍA</a:t>
            </a:r>
            <a:endParaRPr lang="es-CO" sz="2000" dirty="0">
              <a:solidFill>
                <a:schemeClr val="bg1"/>
              </a:solidFill>
            </a:endParaRPr>
          </a:p>
        </p:txBody>
      </p:sp>
      <p:sp>
        <p:nvSpPr>
          <p:cNvPr id="5" name="4 Marcador de fecha"/>
          <p:cNvSpPr>
            <a:spLocks noGrp="1"/>
          </p:cNvSpPr>
          <p:nvPr>
            <p:ph type="dt" sz="half" idx="10"/>
          </p:nvPr>
        </p:nvSpPr>
        <p:spPr>
          <a:xfrm>
            <a:off x="6672021" y="4869657"/>
            <a:ext cx="2471980" cy="273844"/>
          </a:xfrm>
        </p:spPr>
        <p:txBody>
          <a:bodyPr/>
          <a:lstStyle/>
          <a:p>
            <a:r>
              <a:rPr lang="es-CO" b="1" dirty="0" smtClean="0">
                <a:solidFill>
                  <a:schemeClr val="bg1"/>
                </a:solidFill>
                <a:latin typeface="Arial" pitchFamily="34" charset="0"/>
                <a:cs typeface="Arial" pitchFamily="34" charset="0"/>
              </a:rPr>
              <a:t>Neiva  </a:t>
            </a:r>
            <a:fld id="{43CCAC3A-9FB2-4248-BA56-EB925F346150}" type="datetime4">
              <a:rPr lang="es-CO" b="1" smtClean="0">
                <a:solidFill>
                  <a:schemeClr val="bg1"/>
                </a:solidFill>
                <a:latin typeface="Arial" pitchFamily="34" charset="0"/>
                <a:cs typeface="Arial" pitchFamily="34" charset="0"/>
              </a:rPr>
              <a:t>18 de marzo de 2020</a:t>
            </a:fld>
            <a:endParaRPr lang="es-CO" b="1" dirty="0">
              <a:solidFill>
                <a:schemeClr val="bg1"/>
              </a:solidFill>
              <a:latin typeface="Arial" pitchFamily="34" charset="0"/>
              <a:cs typeface="Arial" pitchFamily="34" charset="0"/>
            </a:endParaRPr>
          </a:p>
        </p:txBody>
      </p:sp>
      <p:sp>
        <p:nvSpPr>
          <p:cNvPr id="3" name="Rectángulo 2"/>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Marcador de contenido 2"/>
          <p:cNvSpPr>
            <a:spLocks noGrp="1"/>
          </p:cNvSpPr>
          <p:nvPr>
            <p:ph idx="1"/>
          </p:nvPr>
        </p:nvSpPr>
        <p:spPr>
          <a:xfrm>
            <a:off x="1536673" y="1700300"/>
            <a:ext cx="6070654" cy="2247732"/>
          </a:xfrm>
        </p:spPr>
        <p:txBody>
          <a:bodyPr>
            <a:noAutofit/>
          </a:bodyPr>
          <a:lstStyle/>
          <a:p>
            <a:pPr marL="0" indent="0" algn="just">
              <a:buNone/>
            </a:pPr>
            <a:r>
              <a:rPr lang="es-CO" sz="1800" b="1" dirty="0" smtClean="0">
                <a:latin typeface="Arial" panose="020B0604020202020204" pitchFamily="34" charset="0"/>
                <a:cs typeface="Arial" panose="020B0604020202020204" pitchFamily="34" charset="0"/>
              </a:rPr>
              <a:t>1. INSTALACIÓN </a:t>
            </a:r>
            <a:r>
              <a:rPr lang="es-CO" sz="1800" b="1" dirty="0">
                <a:latin typeface="Arial" panose="020B0604020202020204" pitchFamily="34" charset="0"/>
                <a:cs typeface="Arial" panose="020B0604020202020204" pitchFamily="34" charset="0"/>
              </a:rPr>
              <a:t>DE LA RENDICION DE </a:t>
            </a:r>
            <a:r>
              <a:rPr lang="es-CO" sz="1800" b="1" dirty="0" smtClean="0">
                <a:latin typeface="Arial" panose="020B0604020202020204" pitchFamily="34" charset="0"/>
                <a:cs typeface="Arial" panose="020B0604020202020204" pitchFamily="34" charset="0"/>
              </a:rPr>
              <a:t>CUENTAS</a:t>
            </a:r>
          </a:p>
          <a:p>
            <a:pPr marL="0" indent="0" algn="just">
              <a:buNone/>
            </a:pPr>
            <a:endParaRPr lang="es-CO" sz="1800" b="1" dirty="0" smtClean="0">
              <a:latin typeface="Arial" panose="020B0604020202020204" pitchFamily="34" charset="0"/>
              <a:cs typeface="Arial" panose="020B0604020202020204" pitchFamily="34" charset="0"/>
            </a:endParaRPr>
          </a:p>
          <a:p>
            <a:pPr marL="0" indent="0" algn="just">
              <a:buNone/>
            </a:pPr>
            <a:r>
              <a:rPr lang="es-CO" sz="1800" b="1" dirty="0" smtClean="0">
                <a:latin typeface="Arial" panose="020B0604020202020204" pitchFamily="34" charset="0"/>
                <a:cs typeface="Arial" panose="020B0604020202020204" pitchFamily="34" charset="0"/>
              </a:rPr>
              <a:t>2. PRESENTACIÓN </a:t>
            </a:r>
            <a:r>
              <a:rPr lang="es-CO" sz="1800" b="1" dirty="0">
                <a:latin typeface="Arial" panose="020B0604020202020204" pitchFamily="34" charset="0"/>
                <a:cs typeface="Arial" panose="020B0604020202020204" pitchFamily="34" charset="0"/>
              </a:rPr>
              <a:t>DEL INFORME DE GESTIÓN </a:t>
            </a:r>
            <a:r>
              <a:rPr lang="es-CO" sz="1800" b="1" dirty="0" smtClean="0">
                <a:latin typeface="Arial" panose="020B0604020202020204" pitchFamily="34" charset="0"/>
                <a:cs typeface="Arial" panose="020B0604020202020204" pitchFamily="34" charset="0"/>
              </a:rPr>
              <a:t>2019</a:t>
            </a:r>
          </a:p>
          <a:p>
            <a:pPr marL="0" indent="0" algn="just">
              <a:buNone/>
            </a:pPr>
            <a:endParaRPr lang="es-CO" sz="1800" b="1" dirty="0" smtClean="0">
              <a:latin typeface="Arial" panose="020B0604020202020204" pitchFamily="34" charset="0"/>
              <a:cs typeface="Arial" panose="020B0604020202020204" pitchFamily="34" charset="0"/>
            </a:endParaRPr>
          </a:p>
          <a:p>
            <a:pPr marL="0" indent="0" algn="just">
              <a:buNone/>
            </a:pPr>
            <a:r>
              <a:rPr lang="es-CO" sz="1800" b="1" dirty="0" smtClean="0">
                <a:latin typeface="Arial" panose="020B0604020202020204" pitchFamily="34" charset="0"/>
                <a:cs typeface="Arial" panose="020B0604020202020204" pitchFamily="34" charset="0"/>
              </a:rPr>
              <a:t>3. INTERVENCIONES </a:t>
            </a:r>
            <a:r>
              <a:rPr lang="es-CO" sz="1800" b="1" dirty="0">
                <a:latin typeface="Arial" panose="020B0604020202020204" pitchFamily="34" charset="0"/>
                <a:cs typeface="Arial" panose="020B0604020202020204" pitchFamily="34" charset="0"/>
              </a:rPr>
              <a:t>CIUDADANAS Y RESPUESTAS </a:t>
            </a:r>
            <a:endParaRPr lang="es-CO" sz="1800" b="1" dirty="0" smtClean="0">
              <a:latin typeface="Arial" panose="020B0604020202020204" pitchFamily="34" charset="0"/>
              <a:cs typeface="Arial" panose="020B0604020202020204" pitchFamily="34" charset="0"/>
            </a:endParaRPr>
          </a:p>
          <a:p>
            <a:pPr marL="0" indent="0" algn="just">
              <a:buNone/>
            </a:pPr>
            <a:endParaRPr lang="es-CO" sz="1800" b="1" dirty="0" smtClean="0">
              <a:latin typeface="Arial" panose="020B0604020202020204" pitchFamily="34" charset="0"/>
              <a:cs typeface="Arial" panose="020B0604020202020204" pitchFamily="34" charset="0"/>
            </a:endParaRPr>
          </a:p>
          <a:p>
            <a:pPr marL="0" indent="0" algn="just">
              <a:buNone/>
            </a:pPr>
            <a:r>
              <a:rPr lang="es-CO" sz="1800" b="1" dirty="0" smtClean="0">
                <a:latin typeface="Arial" panose="020B0604020202020204" pitchFamily="34" charset="0"/>
                <a:cs typeface="Arial" panose="020B0604020202020204" pitchFamily="34" charset="0"/>
              </a:rPr>
              <a:t>4. CONCLUSIONES </a:t>
            </a:r>
            <a:r>
              <a:rPr lang="es-CO" sz="1800" b="1" dirty="0">
                <a:latin typeface="Arial" panose="020B0604020202020204" pitchFamily="34" charset="0"/>
                <a:cs typeface="Arial" panose="020B0604020202020204" pitchFamily="34" charset="0"/>
              </a:rPr>
              <a:t>DE LA  </a:t>
            </a:r>
            <a:r>
              <a:rPr lang="es-CO" sz="1800" b="1" dirty="0" smtClean="0">
                <a:latin typeface="Arial" panose="020B0604020202020204" pitchFamily="34" charset="0"/>
                <a:cs typeface="Arial" panose="020B0604020202020204" pitchFamily="34" charset="0"/>
              </a:rPr>
              <a:t>AUDIENCIA</a:t>
            </a:r>
            <a:endParaRPr lang="es-CO" sz="1800" b="1" dirty="0">
              <a:latin typeface="Arial" panose="020B0604020202020204" pitchFamily="34" charset="0"/>
              <a:cs typeface="Arial" panose="020B0604020202020204" pitchFamily="34" charset="0"/>
            </a:endParaRPr>
          </a:p>
          <a:p>
            <a:pPr marL="0" indent="0" algn="just">
              <a:buNone/>
            </a:pPr>
            <a:r>
              <a:rPr lang="es-ES" sz="1800" b="1" dirty="0">
                <a:latin typeface="Arial" panose="020B0604020202020204" pitchFamily="34" charset="0"/>
                <a:cs typeface="Arial" panose="020B0604020202020204" pitchFamily="34" charset="0"/>
              </a:rPr>
              <a:t>       </a:t>
            </a:r>
            <a:endParaRPr lang="es-CO" sz="1800" b="1" dirty="0">
              <a:latin typeface="Arial" panose="020B0604020202020204" pitchFamily="34" charset="0"/>
              <a:cs typeface="Arial" panose="020B0604020202020204" pitchFamily="34" charset="0"/>
            </a:endParaRPr>
          </a:p>
          <a:p>
            <a:pPr marL="0" indent="0" algn="just">
              <a:buNone/>
            </a:pPr>
            <a:endParaRPr lang="es-CO" sz="1800" b="1" dirty="0">
              <a:latin typeface="Arial" panose="020B0604020202020204" pitchFamily="34" charset="0"/>
              <a:cs typeface="Arial" panose="020B0604020202020204" pitchFamily="34" charset="0"/>
            </a:endParaRPr>
          </a:p>
          <a:p>
            <a:pPr marL="0" indent="0" algn="just">
              <a:buNone/>
            </a:pPr>
            <a:r>
              <a:rPr lang="es-ES" sz="1800" b="1" dirty="0">
                <a:latin typeface="Arial" panose="020B0604020202020204" pitchFamily="34" charset="0"/>
                <a:cs typeface="Arial" panose="020B0604020202020204" pitchFamily="34" charset="0"/>
              </a:rPr>
              <a:t> </a:t>
            </a:r>
            <a:endParaRPr lang="es-CO" sz="1800" b="1" dirty="0">
              <a:latin typeface="Arial" panose="020B0604020202020204" pitchFamily="34" charset="0"/>
              <a:cs typeface="Arial" panose="020B0604020202020204" pitchFamily="34" charset="0"/>
            </a:endParaRPr>
          </a:p>
          <a:p>
            <a:pPr marL="0" indent="0" algn="just">
              <a:buNone/>
            </a:pPr>
            <a:r>
              <a:rPr lang="es-ES" sz="1800" b="1" dirty="0"/>
              <a:t> </a:t>
            </a:r>
            <a:endParaRPr lang="es-CO" sz="1800" b="1" dirty="0"/>
          </a:p>
          <a:p>
            <a:pPr marL="0" indent="0" algn="just">
              <a:buNone/>
            </a:pPr>
            <a:endParaRPr lang="es-CO" sz="1800" b="1" dirty="0"/>
          </a:p>
        </p:txBody>
      </p:sp>
    </p:spTree>
    <p:extLst>
      <p:ext uri="{BB962C8B-B14F-4D97-AF65-F5344CB8AC3E}">
        <p14:creationId xmlns:p14="http://schemas.microsoft.com/office/powerpoint/2010/main" val="41237156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58957" y="1049147"/>
            <a:ext cx="7339317" cy="369332"/>
          </a:xfrm>
          <a:prstGeom prst="rect">
            <a:avLst/>
          </a:prstGeom>
        </p:spPr>
        <p:txBody>
          <a:bodyPr wrap="square">
            <a:spAutoFit/>
          </a:bodyPr>
          <a:lstStyle/>
          <a:p>
            <a:pPr algn="ctr"/>
            <a:r>
              <a:rPr lang="es-CO" b="1" dirty="0" smtClean="0">
                <a:latin typeface="Arial" panose="020B0604020202020204" pitchFamily="34" charset="0"/>
              </a:rPr>
              <a:t>EJECUCIÓN </a:t>
            </a:r>
            <a:r>
              <a:rPr lang="es-CO" b="1" dirty="0">
                <a:latin typeface="Arial" panose="020B0604020202020204" pitchFamily="34" charset="0"/>
              </a:rPr>
              <a:t>PRESUPUESTAL EN LA VIGENCIA </a:t>
            </a:r>
            <a:r>
              <a:rPr lang="es-CO" b="1" dirty="0" smtClean="0">
                <a:latin typeface="Arial" panose="020B0604020202020204" pitchFamily="34" charset="0"/>
              </a:rPr>
              <a:t>2019</a:t>
            </a:r>
            <a:endParaRPr lang="es-CO" dirty="0"/>
          </a:p>
        </p:txBody>
      </p:sp>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1048103026"/>
              </p:ext>
            </p:extLst>
          </p:nvPr>
        </p:nvGraphicFramePr>
        <p:xfrm>
          <a:off x="475445" y="1469039"/>
          <a:ext cx="8280920" cy="2272348"/>
        </p:xfrm>
        <a:graphic>
          <a:graphicData uri="http://schemas.openxmlformats.org/drawingml/2006/table">
            <a:tbl>
              <a:tblPr firstRow="1" firstCol="1" bandRow="1">
                <a:tableStyleId>{B301B821-A1FF-4177-AEE7-76D212191A09}</a:tableStyleId>
              </a:tblPr>
              <a:tblGrid>
                <a:gridCol w="5544616">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tblGrid>
              <a:tr h="590644">
                <a:tc>
                  <a:txBody>
                    <a:bodyPr/>
                    <a:lstStyle/>
                    <a:p>
                      <a:pPr algn="ctr">
                        <a:lnSpc>
                          <a:spcPct val="107000"/>
                        </a:lnSpc>
                        <a:spcAft>
                          <a:spcPts val="0"/>
                        </a:spcAft>
                      </a:pPr>
                      <a:r>
                        <a:rPr lang="es-CO" sz="1600" dirty="0">
                          <a:effectLst/>
                          <a:latin typeface="Arial" panose="020B0604020202020204" pitchFamily="34" charset="0"/>
                          <a:cs typeface="Arial" panose="020B0604020202020204" pitchFamily="34" charset="0"/>
                        </a:rPr>
                        <a:t>CONCEPTO</a:t>
                      </a:r>
                      <a:endParaRPr lang="es-CO" sz="14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lnSpc>
                          <a:spcPct val="107000"/>
                        </a:lnSpc>
                        <a:spcAft>
                          <a:spcPts val="0"/>
                        </a:spcAft>
                      </a:pPr>
                      <a:r>
                        <a:rPr lang="es-CO" sz="1600" dirty="0">
                          <a:effectLst/>
                          <a:latin typeface="Arial" panose="020B0604020202020204" pitchFamily="34" charset="0"/>
                          <a:cs typeface="Arial" panose="020B0604020202020204" pitchFamily="34" charset="0"/>
                        </a:rPr>
                        <a:t>PLAN DES. FACULTAD PROYECTADO VIGENCIA 2019</a:t>
                      </a:r>
                      <a:endParaRPr lang="es-CO" sz="1400" dirty="0">
                        <a:effectLst/>
                        <a:latin typeface="Arial" panose="020B0604020202020204" pitchFamily="34" charset="0"/>
                        <a:ea typeface="Calibri"/>
                        <a:cs typeface="Arial" panose="020B0604020202020204" pitchFamily="34" charset="0"/>
                      </a:endParaRPr>
                    </a:p>
                  </a:txBody>
                  <a:tcPr marL="44450" marR="44450" marT="0" marB="0" anchor="ctr"/>
                </a:tc>
                <a:extLst>
                  <a:ext uri="{0D108BD9-81ED-4DB2-BD59-A6C34878D82A}">
                    <a16:rowId xmlns:a16="http://schemas.microsoft.com/office/drawing/2014/main" xmlns="" val="10000"/>
                  </a:ext>
                </a:extLst>
              </a:tr>
              <a:tr h="427909">
                <a:tc>
                  <a:txBody>
                    <a:bodyPr/>
                    <a:lstStyle/>
                    <a:p>
                      <a:pPr>
                        <a:lnSpc>
                          <a:spcPct val="107000"/>
                        </a:lnSpc>
                        <a:spcAft>
                          <a:spcPts val="0"/>
                        </a:spcAft>
                      </a:pPr>
                      <a:r>
                        <a:rPr lang="es-CO" sz="1600" b="0" dirty="0">
                          <a:effectLst/>
                          <a:latin typeface="Arial" panose="020B0604020202020204" pitchFamily="34" charset="0"/>
                          <a:cs typeface="Arial" panose="020B0604020202020204" pitchFamily="34" charset="0"/>
                        </a:rPr>
                        <a:t>EXCEDENTES DE PROYECTOS LIQUIDADOS FONDOS ESPECIALES 2018 – POSTGRADOS</a:t>
                      </a:r>
                      <a:endParaRPr lang="es-CO" sz="1400" b="0" dirty="0">
                        <a:solidFill>
                          <a:schemeClr val="tx1"/>
                        </a:solidFill>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ctr">
                        <a:lnSpc>
                          <a:spcPct val="107000"/>
                        </a:lnSpc>
                        <a:spcAft>
                          <a:spcPts val="0"/>
                        </a:spcAft>
                      </a:pPr>
                      <a:r>
                        <a:rPr lang="es-CO" sz="1600" dirty="0">
                          <a:effectLst/>
                          <a:latin typeface="Arial" panose="020B0604020202020204" pitchFamily="34" charset="0"/>
                          <a:cs typeface="Arial" panose="020B0604020202020204" pitchFamily="34" charset="0"/>
                        </a:rPr>
                        <a:t>$ 65.330.768</a:t>
                      </a:r>
                      <a:endParaRPr lang="es-CO" sz="1400" dirty="0">
                        <a:solidFill>
                          <a:schemeClr val="tx1"/>
                        </a:solidFill>
                        <a:effectLst/>
                        <a:latin typeface="Arial" panose="020B0604020202020204" pitchFamily="34" charset="0"/>
                        <a:ea typeface="Calibri"/>
                        <a:cs typeface="Arial" panose="020B0604020202020204" pitchFamily="34" charset="0"/>
                      </a:endParaRPr>
                    </a:p>
                  </a:txBody>
                  <a:tcPr marL="44450" marR="44450" marT="0" marB="0" anchor="b"/>
                </a:tc>
                <a:extLst>
                  <a:ext uri="{0D108BD9-81ED-4DB2-BD59-A6C34878D82A}">
                    <a16:rowId xmlns:a16="http://schemas.microsoft.com/office/drawing/2014/main" xmlns="" val="10001"/>
                  </a:ext>
                </a:extLst>
              </a:tr>
              <a:tr h="590644">
                <a:tc>
                  <a:txBody>
                    <a:bodyPr/>
                    <a:lstStyle/>
                    <a:p>
                      <a:pPr>
                        <a:lnSpc>
                          <a:spcPct val="107000"/>
                        </a:lnSpc>
                        <a:spcAft>
                          <a:spcPts val="0"/>
                        </a:spcAft>
                      </a:pPr>
                      <a:r>
                        <a:rPr lang="es-CO" sz="1600" b="0" dirty="0">
                          <a:effectLst/>
                          <a:latin typeface="Arial" panose="020B0604020202020204" pitchFamily="34" charset="0"/>
                          <a:cs typeface="Arial" panose="020B0604020202020204" pitchFamily="34" charset="0"/>
                        </a:rPr>
                        <a:t>EXCEDENTES DE PROYECTOS LIQUIDADOS FONDOS ESPECIALES 2018 - VENTA DE SERVICIOS (CONVENIOS - CONTRATOS INTERADMINISTRATIVOS)</a:t>
                      </a:r>
                      <a:endParaRPr lang="es-CO" sz="1400" b="0" dirty="0">
                        <a:solidFill>
                          <a:schemeClr val="tx1"/>
                        </a:solidFill>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ctr">
                        <a:lnSpc>
                          <a:spcPct val="107000"/>
                        </a:lnSpc>
                        <a:spcAft>
                          <a:spcPts val="0"/>
                        </a:spcAft>
                      </a:pPr>
                      <a:r>
                        <a:rPr lang="es-CO" sz="1600" dirty="0">
                          <a:effectLst/>
                          <a:latin typeface="Arial" panose="020B0604020202020204" pitchFamily="34" charset="0"/>
                          <a:cs typeface="Arial" panose="020B0604020202020204" pitchFamily="34" charset="0"/>
                        </a:rPr>
                        <a:t>$ 422.897.202</a:t>
                      </a:r>
                      <a:endParaRPr lang="es-CO" sz="1400" dirty="0">
                        <a:solidFill>
                          <a:schemeClr val="tx1"/>
                        </a:solidFill>
                        <a:effectLst/>
                        <a:latin typeface="Arial" panose="020B0604020202020204" pitchFamily="34" charset="0"/>
                        <a:ea typeface="Calibri"/>
                        <a:cs typeface="Arial" panose="020B0604020202020204" pitchFamily="34" charset="0"/>
                      </a:endParaRPr>
                    </a:p>
                  </a:txBody>
                  <a:tcPr marL="44450" marR="44450" marT="0" marB="0" anchor="b"/>
                </a:tc>
                <a:extLst>
                  <a:ext uri="{0D108BD9-81ED-4DB2-BD59-A6C34878D82A}">
                    <a16:rowId xmlns:a16="http://schemas.microsoft.com/office/drawing/2014/main" xmlns="" val="10002"/>
                  </a:ext>
                </a:extLst>
              </a:tr>
              <a:tr h="191003">
                <a:tc>
                  <a:txBody>
                    <a:bodyPr/>
                    <a:lstStyle/>
                    <a:p>
                      <a:pPr algn="r">
                        <a:lnSpc>
                          <a:spcPct val="107000"/>
                        </a:lnSpc>
                        <a:spcAft>
                          <a:spcPts val="0"/>
                        </a:spcAft>
                      </a:pPr>
                      <a:r>
                        <a:rPr lang="es-CO" sz="1600" dirty="0">
                          <a:effectLst/>
                          <a:latin typeface="Arial" panose="020B0604020202020204" pitchFamily="34" charset="0"/>
                          <a:cs typeface="Arial" panose="020B0604020202020204" pitchFamily="34" charset="0"/>
                        </a:rPr>
                        <a:t>TOTAL </a:t>
                      </a:r>
                      <a:endParaRPr lang="es-CO" sz="1400" dirty="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ctr">
                        <a:lnSpc>
                          <a:spcPct val="107000"/>
                        </a:lnSpc>
                        <a:spcAft>
                          <a:spcPts val="0"/>
                        </a:spcAft>
                      </a:pPr>
                      <a:r>
                        <a:rPr lang="es-CO" sz="1600" dirty="0">
                          <a:effectLst/>
                          <a:latin typeface="Arial" panose="020B0604020202020204" pitchFamily="34" charset="0"/>
                          <a:cs typeface="Arial" panose="020B0604020202020204" pitchFamily="34" charset="0"/>
                        </a:rPr>
                        <a:t>$ 488.227.970</a:t>
                      </a:r>
                      <a:endParaRPr lang="es-CO" sz="1400" dirty="0">
                        <a:effectLst/>
                        <a:latin typeface="Arial" panose="020B0604020202020204" pitchFamily="34" charset="0"/>
                        <a:ea typeface="Calibri"/>
                        <a:cs typeface="Arial" panose="020B0604020202020204" pitchFamily="34" charset="0"/>
                      </a:endParaRPr>
                    </a:p>
                  </a:txBody>
                  <a:tcPr marL="44450" marR="44450" marT="0" marB="0" anchor="b"/>
                </a:tc>
                <a:extLst>
                  <a:ext uri="{0D108BD9-81ED-4DB2-BD59-A6C34878D82A}">
                    <a16:rowId xmlns:a16="http://schemas.microsoft.com/office/drawing/2014/main" xmlns="" val="10003"/>
                  </a:ext>
                </a:extLst>
              </a:tr>
            </a:tbl>
          </a:graphicData>
        </a:graphic>
      </p:graphicFrame>
      <p:sp>
        <p:nvSpPr>
          <p:cNvPr id="8" name="7 CuadroTexto"/>
          <p:cNvSpPr txBox="1"/>
          <p:nvPr/>
        </p:nvSpPr>
        <p:spPr>
          <a:xfrm>
            <a:off x="395537" y="3867894"/>
            <a:ext cx="8280919" cy="553998"/>
          </a:xfrm>
          <a:prstGeom prst="rect">
            <a:avLst/>
          </a:prstGeom>
          <a:noFill/>
        </p:spPr>
        <p:txBody>
          <a:bodyPr wrap="square" rtlCol="0">
            <a:spAutoFit/>
          </a:bodyPr>
          <a:lstStyle/>
          <a:p>
            <a:r>
              <a:rPr lang="es-CO" sz="1500" dirty="0">
                <a:latin typeface="Arial" panose="020B0604020202020204" pitchFamily="34" charset="0"/>
                <a:cs typeface="Arial" panose="020B0604020202020204" pitchFamily="34" charset="0"/>
              </a:rPr>
              <a:t>A</a:t>
            </a:r>
            <a:r>
              <a:rPr lang="es-CO" sz="1500" dirty="0" smtClean="0">
                <a:latin typeface="Arial" panose="020B0604020202020204" pitchFamily="34" charset="0"/>
                <a:cs typeface="Arial" panose="020B0604020202020204" pitchFamily="34" charset="0"/>
              </a:rPr>
              <a:t>probado  mediante  </a:t>
            </a:r>
            <a:r>
              <a:rPr lang="es-CO" sz="1500" dirty="0">
                <a:latin typeface="Arial" panose="020B0604020202020204" pitchFamily="34" charset="0"/>
                <a:cs typeface="Arial" panose="020B0604020202020204" pitchFamily="34" charset="0"/>
              </a:rPr>
              <a:t>Resolución  337 del 28 de Diciembre de </a:t>
            </a:r>
            <a:r>
              <a:rPr lang="es-CO" sz="1500" dirty="0" smtClean="0">
                <a:latin typeface="Arial" panose="020B0604020202020204" pitchFamily="34" charset="0"/>
                <a:cs typeface="Arial" panose="020B0604020202020204" pitchFamily="34" charset="0"/>
              </a:rPr>
              <a:t>2018 </a:t>
            </a:r>
            <a:r>
              <a:rPr lang="es-CO" sz="1500" dirty="0">
                <a:latin typeface="Arial" panose="020B0604020202020204" pitchFamily="34" charset="0"/>
                <a:cs typeface="Arial" panose="020B0604020202020204" pitchFamily="34" charset="0"/>
              </a:rPr>
              <a:t>por  el  Consejo  </a:t>
            </a:r>
            <a:r>
              <a:rPr lang="es-CO" sz="1500" dirty="0" smtClean="0">
                <a:latin typeface="Arial" panose="020B0604020202020204" pitchFamily="34" charset="0"/>
                <a:cs typeface="Arial" panose="020B0604020202020204" pitchFamily="34" charset="0"/>
              </a:rPr>
              <a:t>Superior </a:t>
            </a:r>
          </a:p>
          <a:p>
            <a:endParaRPr lang="es-CO" sz="1500" dirty="0">
              <a:latin typeface="Arial" panose="020B0604020202020204" pitchFamily="34" charset="0"/>
              <a:cs typeface="Arial" panose="020B0604020202020204" pitchFamily="34" charset="0"/>
            </a:endParaRPr>
          </a:p>
        </p:txBody>
      </p:sp>
      <p:sp>
        <p:nvSpPr>
          <p:cNvPr id="9" name="Rectángulo 8"/>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1"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2" name="9 CuadroTexto"/>
          <p:cNvSpPr txBox="1"/>
          <p:nvPr/>
        </p:nvSpPr>
        <p:spPr>
          <a:xfrm>
            <a:off x="365794" y="4209845"/>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719787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2" name="Rectángulo 11"/>
          <p:cNvSpPr/>
          <p:nvPr/>
        </p:nvSpPr>
        <p:spPr>
          <a:xfrm>
            <a:off x="1058957" y="1049147"/>
            <a:ext cx="7339317" cy="369332"/>
          </a:xfrm>
          <a:prstGeom prst="rect">
            <a:avLst/>
          </a:prstGeom>
        </p:spPr>
        <p:txBody>
          <a:bodyPr wrap="square">
            <a:spAutoFit/>
          </a:bodyPr>
          <a:lstStyle/>
          <a:p>
            <a:pPr algn="ctr"/>
            <a:r>
              <a:rPr lang="es-CO" b="1" dirty="0" smtClean="0">
                <a:latin typeface="Arial" panose="020B0604020202020204" pitchFamily="34" charset="0"/>
              </a:rPr>
              <a:t>SUBSISTEMA DE FORMACIÓN</a:t>
            </a:r>
            <a:endParaRPr lang="es-CO" dirty="0"/>
          </a:p>
        </p:txBody>
      </p:sp>
      <p:graphicFrame>
        <p:nvGraphicFramePr>
          <p:cNvPr id="3" name="2 Tabla"/>
          <p:cNvGraphicFramePr>
            <a:graphicFrameLocks noGrp="1"/>
          </p:cNvGraphicFramePr>
          <p:nvPr>
            <p:extLst>
              <p:ext uri="{D42A27DB-BD31-4B8C-83A1-F6EECF244321}">
                <p14:modId xmlns:p14="http://schemas.microsoft.com/office/powerpoint/2010/main" val="228006901"/>
              </p:ext>
            </p:extLst>
          </p:nvPr>
        </p:nvGraphicFramePr>
        <p:xfrm>
          <a:off x="480142" y="1612635"/>
          <a:ext cx="8496946" cy="2401415"/>
        </p:xfrm>
        <a:graphic>
          <a:graphicData uri="http://schemas.openxmlformats.org/drawingml/2006/table">
            <a:tbl>
              <a:tblPr>
                <a:tableStyleId>{BC89EF96-8CEA-46FF-86C4-4CE0E7609802}</a:tableStyleId>
              </a:tblPr>
              <a:tblGrid>
                <a:gridCol w="1419810">
                  <a:extLst>
                    <a:ext uri="{9D8B030D-6E8A-4147-A177-3AD203B41FA5}">
                      <a16:colId xmlns:a16="http://schemas.microsoft.com/office/drawing/2014/main" xmlns="" val="20000"/>
                    </a:ext>
                  </a:extLst>
                </a:gridCol>
                <a:gridCol w="1419810">
                  <a:extLst>
                    <a:ext uri="{9D8B030D-6E8A-4147-A177-3AD203B41FA5}">
                      <a16:colId xmlns:a16="http://schemas.microsoft.com/office/drawing/2014/main" xmlns="" val="20001"/>
                    </a:ext>
                  </a:extLst>
                </a:gridCol>
                <a:gridCol w="1419810">
                  <a:extLst>
                    <a:ext uri="{9D8B030D-6E8A-4147-A177-3AD203B41FA5}">
                      <a16:colId xmlns:a16="http://schemas.microsoft.com/office/drawing/2014/main" xmlns="" val="20002"/>
                    </a:ext>
                  </a:extLst>
                </a:gridCol>
                <a:gridCol w="1419810">
                  <a:extLst>
                    <a:ext uri="{9D8B030D-6E8A-4147-A177-3AD203B41FA5}">
                      <a16:colId xmlns:a16="http://schemas.microsoft.com/office/drawing/2014/main" xmlns="" val="20003"/>
                    </a:ext>
                  </a:extLst>
                </a:gridCol>
                <a:gridCol w="1419810">
                  <a:extLst>
                    <a:ext uri="{9D8B030D-6E8A-4147-A177-3AD203B41FA5}">
                      <a16:colId xmlns:a16="http://schemas.microsoft.com/office/drawing/2014/main" xmlns="" val="20004"/>
                    </a:ext>
                  </a:extLst>
                </a:gridCol>
                <a:gridCol w="1397896">
                  <a:extLst>
                    <a:ext uri="{9D8B030D-6E8A-4147-A177-3AD203B41FA5}">
                      <a16:colId xmlns:a16="http://schemas.microsoft.com/office/drawing/2014/main" xmlns="" val="20005"/>
                    </a:ext>
                  </a:extLst>
                </a:gridCol>
              </a:tblGrid>
              <a:tr h="272030">
                <a:tc>
                  <a:txBody>
                    <a:bodyPr/>
                    <a:lstStyle/>
                    <a:p>
                      <a:pPr algn="ctr" rtl="0" fontAlgn="ctr"/>
                      <a:r>
                        <a:rPr lang="es-CO" sz="1600" b="1" u="none" strike="noStrike" dirty="0">
                          <a:effectLst/>
                        </a:rPr>
                        <a:t>Proyecto</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Asignado</a:t>
                      </a:r>
                    </a:p>
                    <a:p>
                      <a:pPr algn="ctr" rtl="0" fontAlgn="ctr"/>
                      <a:r>
                        <a:rPr lang="es-CO" sz="1600" b="1" u="none" strike="noStrike" dirty="0" smtClean="0">
                          <a:effectLst/>
                        </a:rPr>
                        <a:t>Res</a:t>
                      </a:r>
                      <a:r>
                        <a:rPr lang="es-CO" sz="1600" b="1" u="none" strike="noStrike" baseline="0" dirty="0" smtClean="0">
                          <a:effectLst/>
                        </a:rPr>
                        <a:t> 334/2018</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Ejecutado</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Modificaciones</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Saldo</a:t>
                      </a:r>
                    </a:p>
                    <a:p>
                      <a:pPr algn="ctr" rtl="0" fontAlgn="ctr"/>
                      <a:r>
                        <a:rPr lang="es-CO" sz="1600" b="1" u="none" strike="noStrike" dirty="0" smtClean="0">
                          <a:effectLst/>
                        </a:rPr>
                        <a:t>al</a:t>
                      </a:r>
                      <a:r>
                        <a:rPr lang="es-CO" sz="1600" b="1" u="none" strike="noStrike" baseline="0" dirty="0" smtClean="0">
                          <a:effectLst/>
                        </a:rPr>
                        <a:t> Cierre 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 EJECUCIÓN</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xmlns="" val="10000"/>
                  </a:ext>
                </a:extLst>
              </a:tr>
              <a:tr h="272030">
                <a:tc>
                  <a:txBody>
                    <a:bodyPr/>
                    <a:lstStyle/>
                    <a:p>
                      <a:pPr algn="ctr" rtl="0" fontAlgn="b"/>
                      <a:r>
                        <a:rPr lang="es-CO" sz="1600" u="none" strike="noStrike" dirty="0">
                          <a:effectLst/>
                        </a:rPr>
                        <a:t> </a:t>
                      </a:r>
                      <a:r>
                        <a:rPr lang="es-CO" sz="1600" u="none" strike="noStrike" dirty="0" smtClean="0">
                          <a:effectLst/>
                        </a:rPr>
                        <a:t>SF-PY2.1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45.000.000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15.067.374</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29.932.626</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33,5</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272030">
                <a:tc>
                  <a:txBody>
                    <a:bodyPr/>
                    <a:lstStyle/>
                    <a:p>
                      <a:pPr algn="ctr" rtl="0" fontAlgn="b"/>
                      <a:r>
                        <a:rPr lang="es-CO" sz="1600" u="none" strike="noStrike" dirty="0">
                          <a:effectLst/>
                        </a:rPr>
                        <a:t> </a:t>
                      </a:r>
                      <a:r>
                        <a:rPr lang="es-CO" sz="1600" u="none" strike="noStrike" dirty="0" smtClean="0">
                          <a:effectLst/>
                        </a:rPr>
                        <a:t>SF-PY3.2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20.000.000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7.217.638</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12.782.362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36,1</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72030">
                <a:tc>
                  <a:txBody>
                    <a:bodyPr/>
                    <a:lstStyle/>
                    <a:p>
                      <a:pPr algn="ctr" rtl="0" fontAlgn="b"/>
                      <a:r>
                        <a:rPr lang="es-CO" sz="1600" u="none" strike="noStrike" dirty="0">
                          <a:effectLst/>
                        </a:rPr>
                        <a:t> </a:t>
                      </a:r>
                      <a:r>
                        <a:rPr lang="es-CO" sz="1600" u="none" strike="noStrike" dirty="0" smtClean="0">
                          <a:effectLst/>
                        </a:rPr>
                        <a:t>SF-PY5.1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16.000.000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12.043.045</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3.956.955</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75,3</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3"/>
                  </a:ext>
                </a:extLst>
              </a:tr>
              <a:tr h="272030">
                <a:tc>
                  <a:txBody>
                    <a:bodyPr/>
                    <a:lstStyle/>
                    <a:p>
                      <a:pPr algn="ctr" rtl="0" fontAlgn="b"/>
                      <a:r>
                        <a:rPr lang="es-CO" sz="1600" u="none" strike="noStrike" dirty="0">
                          <a:effectLst/>
                        </a:rPr>
                        <a:t> </a:t>
                      </a:r>
                      <a:r>
                        <a:rPr lang="es-CO" sz="1600" u="none" strike="noStrike" dirty="0" smtClean="0">
                          <a:effectLst/>
                        </a:rPr>
                        <a:t>SF-PY5.3</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12.000.000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1.800.000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10.200.000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15,0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4"/>
                  </a:ext>
                </a:extLst>
              </a:tr>
              <a:tr h="272030">
                <a:tc>
                  <a:txBody>
                    <a:bodyPr/>
                    <a:lstStyle/>
                    <a:p>
                      <a:pPr algn="ctr" rtl="0" fontAlgn="b"/>
                      <a:r>
                        <a:rPr lang="es-CO" sz="1600" u="none" strike="noStrike" dirty="0">
                          <a:effectLst/>
                        </a:rPr>
                        <a:t> </a:t>
                      </a:r>
                      <a:r>
                        <a:rPr lang="es-CO" sz="1600" u="none" strike="noStrike" dirty="0" smtClean="0">
                          <a:effectLst/>
                        </a:rPr>
                        <a:t>SF-PY7.2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3.880.000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1.120.000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77,6</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5"/>
                  </a:ext>
                </a:extLst>
              </a:tr>
              <a:tr h="272030">
                <a:tc>
                  <a:txBody>
                    <a:bodyPr/>
                    <a:lstStyle/>
                    <a:p>
                      <a:pPr algn="ctr" rtl="0" fontAlgn="b"/>
                      <a:r>
                        <a:rPr lang="es-CO" sz="1600" u="none" strike="noStrike" dirty="0">
                          <a:effectLst/>
                        </a:rPr>
                        <a:t> </a:t>
                      </a:r>
                      <a:r>
                        <a:rPr lang="es-CO" sz="1600" u="none" strike="noStrike" dirty="0" smtClean="0">
                          <a:effectLst/>
                        </a:rPr>
                        <a:t>SF-PY8.1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51.725.665</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31.085.120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20.640.545</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60,1</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6"/>
                  </a:ext>
                </a:extLst>
              </a:tr>
              <a:tr h="272030">
                <a:tc>
                  <a:txBody>
                    <a:bodyPr/>
                    <a:lstStyle/>
                    <a:p>
                      <a:pPr algn="ctr" rtl="0" fontAlgn="ctr"/>
                      <a:r>
                        <a:rPr lang="es-CO" sz="1600" u="none" strike="noStrike" dirty="0">
                          <a:effectLst/>
                        </a:rPr>
                        <a:t>Total </a:t>
                      </a:r>
                      <a:endParaRPr lang="es-CO" sz="1600" b="1" i="0" u="none" strike="noStrike" dirty="0">
                        <a:solidFill>
                          <a:srgbClr val="FFFFFF"/>
                        </a:solidFill>
                        <a:effectLst/>
                        <a:latin typeface="Calibri"/>
                      </a:endParaRPr>
                    </a:p>
                  </a:txBody>
                  <a:tcPr marL="9525" marR="9525" marT="9525" marB="0" anchor="ctr"/>
                </a:tc>
                <a:tc>
                  <a:txBody>
                    <a:bodyPr/>
                    <a:lstStyle/>
                    <a:p>
                      <a:pPr algn="ctr" rtl="0" fontAlgn="b"/>
                      <a:r>
                        <a:rPr lang="es-CO" sz="1600" u="none" strike="noStrike" dirty="0" smtClean="0">
                          <a:effectLst/>
                        </a:rPr>
                        <a:t>149.725.665</a:t>
                      </a:r>
                      <a:r>
                        <a:rPr lang="es-CO" sz="1600" u="none" strike="noStrike" dirty="0">
                          <a:effectLst/>
                        </a:rPr>
                        <a:t> </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71.093.177</a:t>
                      </a:r>
                      <a:r>
                        <a:rPr lang="es-CO" sz="1600" u="none" strike="noStrike" dirty="0">
                          <a:effectLst/>
                        </a:rPr>
                        <a:t> </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78.632.488</a:t>
                      </a:r>
                      <a:r>
                        <a:rPr lang="es-CO" sz="1600" u="none" strike="noStrike" dirty="0">
                          <a:effectLst/>
                        </a:rPr>
                        <a:t> </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47,5</a:t>
                      </a:r>
                      <a:endParaRPr lang="es-CO" sz="1600" b="1" i="0" u="none" strike="noStrike" dirty="0">
                        <a:solidFill>
                          <a:srgbClr val="FFFFFF"/>
                        </a:solidFill>
                        <a:effectLst/>
                        <a:latin typeface="Calibri"/>
                      </a:endParaRPr>
                    </a:p>
                  </a:txBody>
                  <a:tcPr marL="9525" marR="9525" marT="9525" marB="0" anchor="b"/>
                </a:tc>
                <a:extLst>
                  <a:ext uri="{0D108BD9-81ED-4DB2-BD59-A6C34878D82A}">
                    <a16:rowId xmlns:a16="http://schemas.microsoft.com/office/drawing/2014/main" xmlns="" val="10008"/>
                  </a:ext>
                </a:extLst>
              </a:tr>
            </a:tbl>
          </a:graphicData>
        </a:graphic>
      </p:graphicFrame>
      <p:sp>
        <p:nvSpPr>
          <p:cNvPr id="13" name="9 CuadroTexto"/>
          <p:cNvSpPr txBox="1"/>
          <p:nvPr/>
        </p:nvSpPr>
        <p:spPr>
          <a:xfrm>
            <a:off x="395536" y="4105404"/>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30090237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1" name="Rectángulo 10"/>
          <p:cNvSpPr/>
          <p:nvPr/>
        </p:nvSpPr>
        <p:spPr>
          <a:xfrm>
            <a:off x="1058957" y="1049147"/>
            <a:ext cx="7339317" cy="369332"/>
          </a:xfrm>
          <a:prstGeom prst="rect">
            <a:avLst/>
          </a:prstGeom>
        </p:spPr>
        <p:txBody>
          <a:bodyPr wrap="square">
            <a:spAutoFit/>
          </a:bodyPr>
          <a:lstStyle/>
          <a:p>
            <a:pPr algn="ctr"/>
            <a:r>
              <a:rPr lang="es-CO" b="1" dirty="0" smtClean="0">
                <a:latin typeface="Arial" panose="020B0604020202020204" pitchFamily="34" charset="0"/>
              </a:rPr>
              <a:t>SUBSISTEMA DE INVESTIGACIÓN</a:t>
            </a:r>
            <a:endParaRPr lang="es-CO" dirty="0"/>
          </a:p>
        </p:txBody>
      </p:sp>
      <p:graphicFrame>
        <p:nvGraphicFramePr>
          <p:cNvPr id="5" name="4 Tabla"/>
          <p:cNvGraphicFramePr>
            <a:graphicFrameLocks noGrp="1"/>
          </p:cNvGraphicFramePr>
          <p:nvPr>
            <p:extLst>
              <p:ext uri="{D42A27DB-BD31-4B8C-83A1-F6EECF244321}">
                <p14:modId xmlns:p14="http://schemas.microsoft.com/office/powerpoint/2010/main" val="2453274242"/>
              </p:ext>
            </p:extLst>
          </p:nvPr>
        </p:nvGraphicFramePr>
        <p:xfrm>
          <a:off x="251523" y="1522452"/>
          <a:ext cx="8640956" cy="2777490"/>
        </p:xfrm>
        <a:graphic>
          <a:graphicData uri="http://schemas.openxmlformats.org/drawingml/2006/table">
            <a:tbl>
              <a:tblPr>
                <a:tableStyleId>{BC89EF96-8CEA-46FF-86C4-4CE0E7609802}</a:tableStyleId>
              </a:tblPr>
              <a:tblGrid>
                <a:gridCol w="1443873">
                  <a:extLst>
                    <a:ext uri="{9D8B030D-6E8A-4147-A177-3AD203B41FA5}">
                      <a16:colId xmlns:a16="http://schemas.microsoft.com/office/drawing/2014/main" xmlns="" val="20000"/>
                    </a:ext>
                  </a:extLst>
                </a:gridCol>
                <a:gridCol w="1443873">
                  <a:extLst>
                    <a:ext uri="{9D8B030D-6E8A-4147-A177-3AD203B41FA5}">
                      <a16:colId xmlns:a16="http://schemas.microsoft.com/office/drawing/2014/main" xmlns="" val="20001"/>
                    </a:ext>
                  </a:extLst>
                </a:gridCol>
                <a:gridCol w="1443873">
                  <a:extLst>
                    <a:ext uri="{9D8B030D-6E8A-4147-A177-3AD203B41FA5}">
                      <a16:colId xmlns:a16="http://schemas.microsoft.com/office/drawing/2014/main" xmlns="" val="20002"/>
                    </a:ext>
                  </a:extLst>
                </a:gridCol>
                <a:gridCol w="1443873">
                  <a:extLst>
                    <a:ext uri="{9D8B030D-6E8A-4147-A177-3AD203B41FA5}">
                      <a16:colId xmlns:a16="http://schemas.microsoft.com/office/drawing/2014/main" xmlns="" val="20003"/>
                    </a:ext>
                  </a:extLst>
                </a:gridCol>
                <a:gridCol w="1443873">
                  <a:extLst>
                    <a:ext uri="{9D8B030D-6E8A-4147-A177-3AD203B41FA5}">
                      <a16:colId xmlns:a16="http://schemas.microsoft.com/office/drawing/2014/main" xmlns="" val="20004"/>
                    </a:ext>
                  </a:extLst>
                </a:gridCol>
                <a:gridCol w="1421591">
                  <a:extLst>
                    <a:ext uri="{9D8B030D-6E8A-4147-A177-3AD203B41FA5}">
                      <a16:colId xmlns:a16="http://schemas.microsoft.com/office/drawing/2014/main" xmlns="" val="20005"/>
                    </a:ext>
                  </a:extLst>
                </a:gridCol>
              </a:tblGrid>
              <a:tr h="275393">
                <a:tc>
                  <a:txBody>
                    <a:bodyPr/>
                    <a:lstStyle/>
                    <a:p>
                      <a:pPr algn="ctr" rtl="0" fontAlgn="ctr"/>
                      <a:r>
                        <a:rPr lang="es-CO" sz="1600" b="1" u="none" strike="noStrike" dirty="0">
                          <a:effectLst/>
                        </a:rPr>
                        <a:t>Proyecto</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Asignado</a:t>
                      </a:r>
                    </a:p>
                    <a:p>
                      <a:pPr algn="ctr" rtl="0" fontAlgn="ctr"/>
                      <a:r>
                        <a:rPr lang="es-CO" sz="1600" b="1" u="none" strike="noStrike" dirty="0" smtClean="0">
                          <a:effectLst/>
                        </a:rPr>
                        <a:t>Res</a:t>
                      </a:r>
                      <a:r>
                        <a:rPr lang="es-CO" sz="1600" b="1" u="none" strike="noStrike" baseline="0" dirty="0" smtClean="0">
                          <a:effectLst/>
                        </a:rPr>
                        <a:t> 334/2018</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Ejecutado</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Modificaciones</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Saldo</a:t>
                      </a:r>
                    </a:p>
                    <a:p>
                      <a:pPr algn="ctr" rtl="0" fontAlgn="ctr"/>
                      <a:r>
                        <a:rPr lang="es-CO" sz="1600" b="1" u="none" strike="noStrike" dirty="0" smtClean="0">
                          <a:effectLst/>
                        </a:rPr>
                        <a:t>al</a:t>
                      </a:r>
                      <a:r>
                        <a:rPr lang="es-CO" sz="1600" b="1" u="none" strike="noStrike" baseline="0" dirty="0" smtClean="0">
                          <a:effectLst/>
                        </a:rPr>
                        <a:t> Cierre 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 EJECUCIÓN</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xmlns="" val="10000"/>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PY1.3</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8.000.000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6.000.000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75,0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PY2.1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PY2.3</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3"/>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PY2.7</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6.550.000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26.450.000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19,8</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4"/>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PY3.2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11.502.304</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1.720.000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9.782.304</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15,0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5"/>
                  </a:ext>
                </a:extLst>
              </a:tr>
              <a:tr h="217268">
                <a:tc>
                  <a:txBody>
                    <a:bodyPr/>
                    <a:lstStyle/>
                    <a:p>
                      <a:pPr algn="ctr" rtl="0" fontAlgn="b"/>
                      <a:r>
                        <a:rPr lang="es-CO" sz="1600" u="none" strike="noStrike" dirty="0">
                          <a:effectLst/>
                        </a:rPr>
                        <a:t> </a:t>
                      </a:r>
                      <a:r>
                        <a:rPr lang="es-CO" sz="1600" u="none" strike="noStrike" dirty="0" smtClean="0">
                          <a:effectLst/>
                        </a:rPr>
                        <a:t>SI-</a:t>
                      </a:r>
                      <a:r>
                        <a:rPr lang="es-CO" sz="1600" u="none" strike="noStrike" dirty="0" err="1" smtClean="0">
                          <a:effectLst/>
                        </a:rPr>
                        <a:t>PY4.1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6"/>
                  </a:ext>
                </a:extLst>
              </a:tr>
              <a:tr h="217268">
                <a:tc>
                  <a:txBody>
                    <a:bodyPr/>
                    <a:lstStyle/>
                    <a:p>
                      <a:pPr algn="ctr" rtl="0" fontAlgn="b"/>
                      <a:r>
                        <a:rPr lang="es-CO" sz="1600" u="none" strike="noStrike" dirty="0" smtClean="0">
                          <a:effectLst/>
                        </a:rPr>
                        <a:t>SI-</a:t>
                      </a:r>
                      <a:r>
                        <a:rPr lang="es-CO" sz="1600" u="none" strike="noStrike" dirty="0" err="1" smtClean="0">
                          <a:effectLst/>
                        </a:rPr>
                        <a:t>PY8.1</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25.000.000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25.000.000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r>
                        <a:rPr lang="es-CO" sz="1600" u="none" strike="noStrike" dirty="0">
                          <a:effectLst/>
                        </a:rPr>
                        <a:t> </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7"/>
                  </a:ext>
                </a:extLst>
              </a:tr>
              <a:tr h="217268">
                <a:tc>
                  <a:txBody>
                    <a:bodyPr/>
                    <a:lstStyle/>
                    <a:p>
                      <a:pPr algn="ctr" rtl="0" fontAlgn="b"/>
                      <a:r>
                        <a:rPr lang="es-CO" sz="1600" u="none" strike="noStrike" dirty="0" smtClean="0">
                          <a:effectLst/>
                        </a:rPr>
                        <a:t>SI-</a:t>
                      </a:r>
                      <a:r>
                        <a:rPr lang="es-CO" sz="1600" u="none" strike="noStrike" dirty="0" err="1" smtClean="0">
                          <a:effectLst/>
                        </a:rPr>
                        <a:t>PY9.1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740.000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9.260.000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7,4</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8"/>
                  </a:ext>
                </a:extLst>
              </a:tr>
              <a:tr h="217268">
                <a:tc>
                  <a:txBody>
                    <a:bodyPr/>
                    <a:lstStyle/>
                    <a:p>
                      <a:pPr algn="ctr" rtl="0" fontAlgn="ctr"/>
                      <a:r>
                        <a:rPr lang="es-CO" sz="1600" u="none" strike="noStrike" dirty="0">
                          <a:effectLst/>
                        </a:rPr>
                        <a:t>Total </a:t>
                      </a:r>
                      <a:endParaRPr lang="es-CO" sz="1600" b="1" i="0" u="none" strike="noStrike" dirty="0">
                        <a:solidFill>
                          <a:srgbClr val="FFFFFF"/>
                        </a:solidFill>
                        <a:effectLst/>
                        <a:latin typeface="Calibri"/>
                      </a:endParaRPr>
                    </a:p>
                  </a:txBody>
                  <a:tcPr marL="9525" marR="9525" marT="9525" marB="0" anchor="ctr"/>
                </a:tc>
                <a:tc>
                  <a:txBody>
                    <a:bodyPr/>
                    <a:lstStyle/>
                    <a:p>
                      <a:pPr algn="ctr" rtl="0" fontAlgn="b"/>
                      <a:r>
                        <a:rPr lang="es-CO" sz="1600" u="none" strike="noStrike" dirty="0" smtClean="0">
                          <a:effectLst/>
                        </a:rPr>
                        <a:t>132.502.304</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40.010.000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82.492.304</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30,2</a:t>
                      </a:r>
                      <a:endParaRPr lang="es-CO" sz="1600" b="1" i="0" u="none" strike="noStrike" dirty="0">
                        <a:solidFill>
                          <a:srgbClr val="FFFFFF"/>
                        </a:solidFill>
                        <a:effectLst/>
                        <a:latin typeface="Calibri"/>
                      </a:endParaRPr>
                    </a:p>
                  </a:txBody>
                  <a:tcPr marL="9525" marR="9525" marT="9525" marB="0" anchor="b"/>
                </a:tc>
                <a:extLst>
                  <a:ext uri="{0D108BD9-81ED-4DB2-BD59-A6C34878D82A}">
                    <a16:rowId xmlns:a16="http://schemas.microsoft.com/office/drawing/2014/main" xmlns="" val="10009"/>
                  </a:ext>
                </a:extLst>
              </a:tr>
            </a:tbl>
          </a:graphicData>
        </a:graphic>
      </p:graphicFrame>
      <p:sp>
        <p:nvSpPr>
          <p:cNvPr id="12" name="9 CuadroTexto"/>
          <p:cNvSpPr txBox="1"/>
          <p:nvPr/>
        </p:nvSpPr>
        <p:spPr>
          <a:xfrm>
            <a:off x="120096" y="4371950"/>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6255039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852773559"/>
              </p:ext>
            </p:extLst>
          </p:nvPr>
        </p:nvGraphicFramePr>
        <p:xfrm>
          <a:off x="919866" y="1897365"/>
          <a:ext cx="7617498" cy="1754505"/>
        </p:xfrm>
        <a:graphic>
          <a:graphicData uri="http://schemas.openxmlformats.org/drawingml/2006/table">
            <a:tbl>
              <a:tblPr>
                <a:tableStyleId>{BC89EF96-8CEA-46FF-86C4-4CE0E7609802}</a:tableStyleId>
              </a:tblPr>
              <a:tblGrid>
                <a:gridCol w="1272857">
                  <a:extLst>
                    <a:ext uri="{9D8B030D-6E8A-4147-A177-3AD203B41FA5}">
                      <a16:colId xmlns:a16="http://schemas.microsoft.com/office/drawing/2014/main" xmlns="" val="20000"/>
                    </a:ext>
                  </a:extLst>
                </a:gridCol>
                <a:gridCol w="1272857">
                  <a:extLst>
                    <a:ext uri="{9D8B030D-6E8A-4147-A177-3AD203B41FA5}">
                      <a16:colId xmlns:a16="http://schemas.microsoft.com/office/drawing/2014/main" xmlns="" val="20001"/>
                    </a:ext>
                  </a:extLst>
                </a:gridCol>
                <a:gridCol w="1272857">
                  <a:extLst>
                    <a:ext uri="{9D8B030D-6E8A-4147-A177-3AD203B41FA5}">
                      <a16:colId xmlns:a16="http://schemas.microsoft.com/office/drawing/2014/main" xmlns="" val="20002"/>
                    </a:ext>
                  </a:extLst>
                </a:gridCol>
                <a:gridCol w="1531518">
                  <a:extLst>
                    <a:ext uri="{9D8B030D-6E8A-4147-A177-3AD203B41FA5}">
                      <a16:colId xmlns:a16="http://schemas.microsoft.com/office/drawing/2014/main" xmlns="" val="20003"/>
                    </a:ext>
                  </a:extLst>
                </a:gridCol>
                <a:gridCol w="1284865">
                  <a:extLst>
                    <a:ext uri="{9D8B030D-6E8A-4147-A177-3AD203B41FA5}">
                      <a16:colId xmlns:a16="http://schemas.microsoft.com/office/drawing/2014/main" xmlns="" val="20004"/>
                    </a:ext>
                  </a:extLst>
                </a:gridCol>
                <a:gridCol w="982544">
                  <a:extLst>
                    <a:ext uri="{9D8B030D-6E8A-4147-A177-3AD203B41FA5}">
                      <a16:colId xmlns:a16="http://schemas.microsoft.com/office/drawing/2014/main" xmlns="" val="20005"/>
                    </a:ext>
                  </a:extLst>
                </a:gridCol>
              </a:tblGrid>
              <a:tr h="275393">
                <a:tc>
                  <a:txBody>
                    <a:bodyPr/>
                    <a:lstStyle/>
                    <a:p>
                      <a:pPr algn="ctr" rtl="0" fontAlgn="ctr"/>
                      <a:r>
                        <a:rPr lang="es-CO" sz="1600" b="1" u="none" strike="noStrike" dirty="0">
                          <a:effectLst/>
                        </a:rPr>
                        <a:t>Proyecto</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Asignado</a:t>
                      </a:r>
                    </a:p>
                    <a:p>
                      <a:pPr algn="ctr" rtl="0" fontAlgn="ctr"/>
                      <a:r>
                        <a:rPr lang="es-CO" sz="1600" b="1" u="none" strike="noStrike" dirty="0" smtClean="0">
                          <a:effectLst/>
                        </a:rPr>
                        <a:t>Res</a:t>
                      </a:r>
                      <a:r>
                        <a:rPr lang="es-CO" sz="1600" b="1" u="none" strike="noStrike" baseline="0" dirty="0" smtClean="0">
                          <a:effectLst/>
                        </a:rPr>
                        <a:t> 334/2018</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Ejecutado</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Modificaciones</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Saldo</a:t>
                      </a:r>
                    </a:p>
                    <a:p>
                      <a:pPr algn="ctr" rtl="0" fontAlgn="ctr"/>
                      <a:r>
                        <a:rPr lang="es-CO" sz="1600" b="1" u="none" strike="noStrike" dirty="0" smtClean="0">
                          <a:effectLst/>
                        </a:rPr>
                        <a:t>al</a:t>
                      </a:r>
                      <a:r>
                        <a:rPr lang="es-CO" sz="1600" b="1" u="none" strike="noStrike" baseline="0" dirty="0" smtClean="0">
                          <a:effectLst/>
                        </a:rPr>
                        <a:t> Cierre 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 EJECUCIÓN</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xmlns="" val="10000"/>
                  </a:ext>
                </a:extLst>
              </a:tr>
              <a:tr h="217268">
                <a:tc>
                  <a:txBody>
                    <a:bodyPr/>
                    <a:lstStyle/>
                    <a:p>
                      <a:pPr algn="ctr" rtl="0" fontAlgn="b"/>
                      <a:r>
                        <a:rPr lang="es-CO" sz="1600" u="none" strike="noStrike" dirty="0">
                          <a:effectLst/>
                        </a:rPr>
                        <a:t> </a:t>
                      </a:r>
                      <a:r>
                        <a:rPr lang="es-CO" sz="1600" u="none" strike="noStrike" dirty="0" err="1" smtClean="0">
                          <a:effectLst/>
                        </a:rPr>
                        <a:t>SP-PY1.1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8.000.000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7.910.000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90.000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98,9</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217268">
                <a:tc>
                  <a:txBody>
                    <a:bodyPr/>
                    <a:lstStyle/>
                    <a:p>
                      <a:pPr algn="ctr" rtl="0" fontAlgn="b"/>
                      <a:r>
                        <a:rPr lang="es-CO" sz="1600" u="none" strike="noStrike" dirty="0">
                          <a:effectLst/>
                        </a:rPr>
                        <a:t> </a:t>
                      </a:r>
                      <a:r>
                        <a:rPr lang="es-CO" sz="1600" u="none" strike="noStrike" dirty="0" err="1" smtClean="0">
                          <a:effectLst/>
                        </a:rPr>
                        <a:t>SP-PY3.6</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17268">
                <a:tc>
                  <a:txBody>
                    <a:bodyPr/>
                    <a:lstStyle/>
                    <a:p>
                      <a:pPr algn="ctr" rtl="0" fontAlgn="b"/>
                      <a:r>
                        <a:rPr lang="es-CO" sz="1600" u="none" strike="noStrike" dirty="0">
                          <a:effectLst/>
                        </a:rPr>
                        <a:t> </a:t>
                      </a:r>
                      <a:r>
                        <a:rPr lang="es-CO" sz="1600" u="none" strike="noStrike" dirty="0" err="1" smtClean="0">
                          <a:effectLst/>
                        </a:rPr>
                        <a:t>SP-PY8.2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3"/>
                  </a:ext>
                </a:extLst>
              </a:tr>
              <a:tr h="217268">
                <a:tc>
                  <a:txBody>
                    <a:bodyPr/>
                    <a:lstStyle/>
                    <a:p>
                      <a:pPr algn="ctr" rtl="0" fontAlgn="ctr"/>
                      <a:r>
                        <a:rPr lang="es-CO" sz="1600" u="none" strike="noStrike" dirty="0">
                          <a:effectLst/>
                        </a:rPr>
                        <a:t>Total </a:t>
                      </a:r>
                      <a:endParaRPr lang="es-CO" sz="1600" b="1" i="0" u="none" strike="noStrike" dirty="0">
                        <a:solidFill>
                          <a:srgbClr val="FFFFFF"/>
                        </a:solidFill>
                        <a:effectLst/>
                        <a:latin typeface="Calibri"/>
                      </a:endParaRPr>
                    </a:p>
                  </a:txBody>
                  <a:tcPr marL="9525" marR="9525" marT="9525" marB="0" anchor="ctr"/>
                </a:tc>
                <a:tc>
                  <a:txBody>
                    <a:bodyPr/>
                    <a:lstStyle/>
                    <a:p>
                      <a:pPr algn="ctr" rtl="0" fontAlgn="b"/>
                      <a:r>
                        <a:rPr lang="es-CO" sz="1600" u="none" strike="noStrike" dirty="0" smtClean="0">
                          <a:effectLst/>
                        </a:rPr>
                        <a:t>23.000.000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7.910.000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15.090.000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34,4</a:t>
                      </a:r>
                      <a:endParaRPr lang="es-CO" sz="1600" b="1" i="0" u="none" strike="noStrike" dirty="0">
                        <a:solidFill>
                          <a:srgbClr val="FFFFFF"/>
                        </a:solidFill>
                        <a:effectLst/>
                        <a:latin typeface="Calibri"/>
                      </a:endParaRPr>
                    </a:p>
                  </a:txBody>
                  <a:tcPr marL="9525" marR="9525" marT="9525" marB="0" anchor="b"/>
                </a:tc>
                <a:extLst>
                  <a:ext uri="{0D108BD9-81ED-4DB2-BD59-A6C34878D82A}">
                    <a16:rowId xmlns:a16="http://schemas.microsoft.com/office/drawing/2014/main" xmlns="" val="10005"/>
                  </a:ext>
                </a:extLst>
              </a:tr>
            </a:tbl>
          </a:graphicData>
        </a:graphic>
      </p:graphicFrame>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1" name="Rectángulo 10"/>
          <p:cNvSpPr/>
          <p:nvPr/>
        </p:nvSpPr>
        <p:spPr>
          <a:xfrm>
            <a:off x="1058957" y="1266314"/>
            <a:ext cx="7339317" cy="369332"/>
          </a:xfrm>
          <a:prstGeom prst="rect">
            <a:avLst/>
          </a:prstGeom>
        </p:spPr>
        <p:txBody>
          <a:bodyPr wrap="square">
            <a:spAutoFit/>
          </a:bodyPr>
          <a:lstStyle/>
          <a:p>
            <a:pPr algn="ctr"/>
            <a:r>
              <a:rPr lang="es-CO" b="1" dirty="0" smtClean="0">
                <a:latin typeface="Arial" panose="020B0604020202020204" pitchFamily="34" charset="0"/>
              </a:rPr>
              <a:t>SUBSISTEMA DE PROYECCIÓN SOCIAL</a:t>
            </a:r>
            <a:endParaRPr lang="es-CO" dirty="0"/>
          </a:p>
        </p:txBody>
      </p:sp>
      <p:sp>
        <p:nvSpPr>
          <p:cNvPr id="12" name="9 CuadroTexto"/>
          <p:cNvSpPr txBox="1"/>
          <p:nvPr/>
        </p:nvSpPr>
        <p:spPr>
          <a:xfrm>
            <a:off x="827584" y="3790009"/>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508156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3938405630"/>
              </p:ext>
            </p:extLst>
          </p:nvPr>
        </p:nvGraphicFramePr>
        <p:xfrm>
          <a:off x="1172121" y="1923678"/>
          <a:ext cx="7112987" cy="1501140"/>
        </p:xfrm>
        <a:graphic>
          <a:graphicData uri="http://schemas.openxmlformats.org/drawingml/2006/table">
            <a:tbl>
              <a:tblPr>
                <a:tableStyleId>{BC89EF96-8CEA-46FF-86C4-4CE0E7609802}</a:tableStyleId>
              </a:tblPr>
              <a:tblGrid>
                <a:gridCol w="1188555">
                  <a:extLst>
                    <a:ext uri="{9D8B030D-6E8A-4147-A177-3AD203B41FA5}">
                      <a16:colId xmlns:a16="http://schemas.microsoft.com/office/drawing/2014/main" xmlns="" val="20000"/>
                    </a:ext>
                  </a:extLst>
                </a:gridCol>
                <a:gridCol w="1188555">
                  <a:extLst>
                    <a:ext uri="{9D8B030D-6E8A-4147-A177-3AD203B41FA5}">
                      <a16:colId xmlns:a16="http://schemas.microsoft.com/office/drawing/2014/main" xmlns="" val="20001"/>
                    </a:ext>
                  </a:extLst>
                </a:gridCol>
                <a:gridCol w="1188555">
                  <a:extLst>
                    <a:ext uri="{9D8B030D-6E8A-4147-A177-3AD203B41FA5}">
                      <a16:colId xmlns:a16="http://schemas.microsoft.com/office/drawing/2014/main" xmlns="" val="20002"/>
                    </a:ext>
                  </a:extLst>
                </a:gridCol>
                <a:gridCol w="1188555">
                  <a:extLst>
                    <a:ext uri="{9D8B030D-6E8A-4147-A177-3AD203B41FA5}">
                      <a16:colId xmlns:a16="http://schemas.microsoft.com/office/drawing/2014/main" xmlns="" val="20003"/>
                    </a:ext>
                  </a:extLst>
                </a:gridCol>
                <a:gridCol w="1188555">
                  <a:extLst>
                    <a:ext uri="{9D8B030D-6E8A-4147-A177-3AD203B41FA5}">
                      <a16:colId xmlns:a16="http://schemas.microsoft.com/office/drawing/2014/main" xmlns="" val="20004"/>
                    </a:ext>
                  </a:extLst>
                </a:gridCol>
                <a:gridCol w="1170212">
                  <a:extLst>
                    <a:ext uri="{9D8B030D-6E8A-4147-A177-3AD203B41FA5}">
                      <a16:colId xmlns:a16="http://schemas.microsoft.com/office/drawing/2014/main" xmlns="" val="20005"/>
                    </a:ext>
                  </a:extLst>
                </a:gridCol>
              </a:tblGrid>
              <a:tr h="275393">
                <a:tc>
                  <a:txBody>
                    <a:bodyPr/>
                    <a:lstStyle/>
                    <a:p>
                      <a:pPr algn="ctr" rtl="0" fontAlgn="ctr"/>
                      <a:r>
                        <a:rPr lang="es-CO" sz="1600" b="1" u="none" strike="noStrike" dirty="0">
                          <a:effectLst/>
                        </a:rPr>
                        <a:t>Proyecto</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Asignado</a:t>
                      </a:r>
                    </a:p>
                    <a:p>
                      <a:pPr algn="ctr" rtl="0" fontAlgn="ctr"/>
                      <a:r>
                        <a:rPr lang="es-CO" sz="1600" b="1" u="none" strike="noStrike" dirty="0" smtClean="0">
                          <a:effectLst/>
                        </a:rPr>
                        <a:t>Res</a:t>
                      </a:r>
                      <a:r>
                        <a:rPr lang="es-CO" sz="1600" b="1" u="none" strike="noStrike" baseline="0" dirty="0" smtClean="0">
                          <a:effectLst/>
                        </a:rPr>
                        <a:t> 334/2018</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Ejecutado</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Modificaciones</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Saldo</a:t>
                      </a:r>
                    </a:p>
                    <a:p>
                      <a:pPr algn="ctr" rtl="0" fontAlgn="ctr"/>
                      <a:r>
                        <a:rPr lang="es-CO" sz="1600" b="1" u="none" strike="noStrike" dirty="0" smtClean="0">
                          <a:effectLst/>
                        </a:rPr>
                        <a:t>al</a:t>
                      </a:r>
                      <a:r>
                        <a:rPr lang="es-CO" sz="1600" b="1" u="none" strike="noStrike" baseline="0" dirty="0" smtClean="0">
                          <a:effectLst/>
                        </a:rPr>
                        <a:t> Cierre 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 EJECUCIÓN</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xmlns="" val="10000"/>
                  </a:ext>
                </a:extLst>
              </a:tr>
              <a:tr h="217268">
                <a:tc>
                  <a:txBody>
                    <a:bodyPr/>
                    <a:lstStyle/>
                    <a:p>
                      <a:pPr algn="ctr" rtl="0" fontAlgn="b"/>
                      <a:r>
                        <a:rPr lang="es-CO" sz="1600" u="none" strike="noStrike" dirty="0">
                          <a:effectLst/>
                        </a:rPr>
                        <a:t> </a:t>
                      </a:r>
                      <a:r>
                        <a:rPr lang="es-CO" sz="1600" u="none" strike="noStrike" dirty="0" smtClean="0">
                          <a:effectLst/>
                        </a:rPr>
                        <a:t>SB-</a:t>
                      </a:r>
                      <a:r>
                        <a:rPr lang="es-CO" sz="1600" u="none" strike="noStrike" dirty="0" err="1" smtClean="0">
                          <a:effectLst/>
                        </a:rPr>
                        <a:t>PY3.1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4.399.964</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600.036</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88,0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217268">
                <a:tc>
                  <a:txBody>
                    <a:bodyPr/>
                    <a:lstStyle/>
                    <a:p>
                      <a:pPr algn="ctr" rtl="0" fontAlgn="b"/>
                      <a:r>
                        <a:rPr lang="es-CO" sz="1600" u="none" strike="noStrike" dirty="0">
                          <a:effectLst/>
                        </a:rPr>
                        <a:t> </a:t>
                      </a:r>
                      <a:r>
                        <a:rPr lang="es-CO" sz="1600" u="none" strike="noStrike" dirty="0" smtClean="0">
                          <a:effectLst/>
                        </a:rPr>
                        <a:t>SB-</a:t>
                      </a:r>
                      <a:r>
                        <a:rPr lang="es-CO" sz="1600" u="none" strike="noStrike" dirty="0" err="1" smtClean="0">
                          <a:effectLst/>
                        </a:rPr>
                        <a:t>PY4.1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17268">
                <a:tc>
                  <a:txBody>
                    <a:bodyPr/>
                    <a:lstStyle/>
                    <a:p>
                      <a:pPr algn="ctr" rtl="0" fontAlgn="ctr"/>
                      <a:r>
                        <a:rPr lang="es-CO" sz="1600" u="none" strike="noStrike" dirty="0">
                          <a:effectLst/>
                        </a:rPr>
                        <a:t>Total </a:t>
                      </a:r>
                      <a:endParaRPr lang="es-CO" sz="1600" b="1" i="0" u="none" strike="noStrike" dirty="0">
                        <a:solidFill>
                          <a:srgbClr val="FFFFFF"/>
                        </a:solidFill>
                        <a:effectLst/>
                        <a:latin typeface="Calibri"/>
                      </a:endParaRPr>
                    </a:p>
                  </a:txBody>
                  <a:tcPr marL="9525" marR="9525" marT="9525" marB="0" anchor="ctr"/>
                </a:tc>
                <a:tc>
                  <a:txBody>
                    <a:bodyPr/>
                    <a:lstStyle/>
                    <a:p>
                      <a:pPr algn="ctr" rtl="0" fontAlgn="b"/>
                      <a:r>
                        <a:rPr lang="es-CO" sz="1600" u="none" strike="noStrike" dirty="0" smtClean="0">
                          <a:effectLst/>
                        </a:rPr>
                        <a:t>10.000.000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9.399.964</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600.036</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94,0</a:t>
                      </a:r>
                      <a:endParaRPr lang="es-CO" sz="1600" b="1" i="0" u="none" strike="noStrike" dirty="0">
                        <a:solidFill>
                          <a:srgbClr val="FFFFFF"/>
                        </a:solidFill>
                        <a:effectLst/>
                        <a:latin typeface="Calibri"/>
                      </a:endParaRPr>
                    </a:p>
                  </a:txBody>
                  <a:tcPr marL="9525" marR="9525" marT="9525" marB="0" anchor="b"/>
                </a:tc>
                <a:extLst>
                  <a:ext uri="{0D108BD9-81ED-4DB2-BD59-A6C34878D82A}">
                    <a16:rowId xmlns:a16="http://schemas.microsoft.com/office/drawing/2014/main" xmlns="" val="10004"/>
                  </a:ext>
                </a:extLst>
              </a:tr>
            </a:tbl>
          </a:graphicData>
        </a:graphic>
      </p:graphicFrame>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1" name="Rectángulo 10"/>
          <p:cNvSpPr/>
          <p:nvPr/>
        </p:nvSpPr>
        <p:spPr>
          <a:xfrm>
            <a:off x="1058955" y="1338322"/>
            <a:ext cx="7339317" cy="369332"/>
          </a:xfrm>
          <a:prstGeom prst="rect">
            <a:avLst/>
          </a:prstGeom>
        </p:spPr>
        <p:txBody>
          <a:bodyPr wrap="square">
            <a:spAutoFit/>
          </a:bodyPr>
          <a:lstStyle/>
          <a:p>
            <a:pPr algn="ctr"/>
            <a:r>
              <a:rPr lang="es-CO" b="1" dirty="0" smtClean="0">
                <a:latin typeface="Arial" panose="020B0604020202020204" pitchFamily="34" charset="0"/>
              </a:rPr>
              <a:t>SUBSISTEMA DE BIENESTAR UNIVERSITARIO</a:t>
            </a:r>
            <a:endParaRPr lang="es-CO" dirty="0"/>
          </a:p>
        </p:txBody>
      </p:sp>
      <p:sp>
        <p:nvSpPr>
          <p:cNvPr id="12" name="9 CuadroTexto"/>
          <p:cNvSpPr txBox="1"/>
          <p:nvPr/>
        </p:nvSpPr>
        <p:spPr>
          <a:xfrm>
            <a:off x="1058955" y="3601348"/>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40805448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2223247951"/>
              </p:ext>
            </p:extLst>
          </p:nvPr>
        </p:nvGraphicFramePr>
        <p:xfrm>
          <a:off x="648458" y="1754468"/>
          <a:ext cx="8160309" cy="1764030"/>
        </p:xfrm>
        <a:graphic>
          <a:graphicData uri="http://schemas.openxmlformats.org/drawingml/2006/table">
            <a:tbl>
              <a:tblPr>
                <a:tableStyleId>{BC89EF96-8CEA-46FF-86C4-4CE0E7609802}</a:tableStyleId>
              </a:tblPr>
              <a:tblGrid>
                <a:gridCol w="1363559">
                  <a:extLst>
                    <a:ext uri="{9D8B030D-6E8A-4147-A177-3AD203B41FA5}">
                      <a16:colId xmlns:a16="http://schemas.microsoft.com/office/drawing/2014/main" xmlns="" val="20000"/>
                    </a:ext>
                  </a:extLst>
                </a:gridCol>
                <a:gridCol w="1363559">
                  <a:extLst>
                    <a:ext uri="{9D8B030D-6E8A-4147-A177-3AD203B41FA5}">
                      <a16:colId xmlns:a16="http://schemas.microsoft.com/office/drawing/2014/main" xmlns="" val="20001"/>
                    </a:ext>
                  </a:extLst>
                </a:gridCol>
                <a:gridCol w="1363559">
                  <a:extLst>
                    <a:ext uri="{9D8B030D-6E8A-4147-A177-3AD203B41FA5}">
                      <a16:colId xmlns:a16="http://schemas.microsoft.com/office/drawing/2014/main" xmlns="" val="20002"/>
                    </a:ext>
                  </a:extLst>
                </a:gridCol>
                <a:gridCol w="1363559">
                  <a:extLst>
                    <a:ext uri="{9D8B030D-6E8A-4147-A177-3AD203B41FA5}">
                      <a16:colId xmlns:a16="http://schemas.microsoft.com/office/drawing/2014/main" xmlns="" val="20003"/>
                    </a:ext>
                  </a:extLst>
                </a:gridCol>
                <a:gridCol w="1363559">
                  <a:extLst>
                    <a:ext uri="{9D8B030D-6E8A-4147-A177-3AD203B41FA5}">
                      <a16:colId xmlns:a16="http://schemas.microsoft.com/office/drawing/2014/main" xmlns="" val="20004"/>
                    </a:ext>
                  </a:extLst>
                </a:gridCol>
                <a:gridCol w="1342514">
                  <a:extLst>
                    <a:ext uri="{9D8B030D-6E8A-4147-A177-3AD203B41FA5}">
                      <a16:colId xmlns:a16="http://schemas.microsoft.com/office/drawing/2014/main" xmlns="" val="20005"/>
                    </a:ext>
                  </a:extLst>
                </a:gridCol>
              </a:tblGrid>
              <a:tr h="275393">
                <a:tc>
                  <a:txBody>
                    <a:bodyPr/>
                    <a:lstStyle/>
                    <a:p>
                      <a:pPr algn="ctr" rtl="0" fontAlgn="ctr"/>
                      <a:r>
                        <a:rPr lang="es-CO" sz="1600" b="1" u="none" strike="noStrike" dirty="0">
                          <a:effectLst/>
                        </a:rPr>
                        <a:t>Proyecto</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Asignado</a:t>
                      </a:r>
                    </a:p>
                    <a:p>
                      <a:pPr algn="ctr" rtl="0" fontAlgn="ctr"/>
                      <a:r>
                        <a:rPr lang="es-CO" sz="1600" b="1" u="none" strike="noStrike" dirty="0" smtClean="0">
                          <a:effectLst/>
                        </a:rPr>
                        <a:t>Res</a:t>
                      </a:r>
                      <a:r>
                        <a:rPr lang="es-CO" sz="1600" b="1" u="none" strike="noStrike" baseline="0" dirty="0" smtClean="0">
                          <a:effectLst/>
                        </a:rPr>
                        <a:t> 334/2018</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Ejecutado</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Modificaciones</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Saldo</a:t>
                      </a:r>
                    </a:p>
                    <a:p>
                      <a:pPr algn="ctr" rtl="0" fontAlgn="ctr"/>
                      <a:r>
                        <a:rPr lang="es-CO" sz="1600" b="1" u="none" strike="noStrike" dirty="0" smtClean="0">
                          <a:effectLst/>
                        </a:rPr>
                        <a:t>al</a:t>
                      </a:r>
                      <a:r>
                        <a:rPr lang="es-CO" sz="1600" b="1" u="none" strike="noStrike" baseline="0" dirty="0" smtClean="0">
                          <a:effectLst/>
                        </a:rPr>
                        <a:t> Cierre 2019</a:t>
                      </a:r>
                      <a:endParaRPr lang="es-CO" sz="1600" b="1" i="0" u="none" strike="noStrike" dirty="0">
                        <a:solidFill>
                          <a:srgbClr val="FFFFFF"/>
                        </a:solidFill>
                        <a:effectLst/>
                        <a:latin typeface="Calibri"/>
                      </a:endParaRPr>
                    </a:p>
                  </a:txBody>
                  <a:tcPr marL="9525" marR="9525" marT="9525" marB="0" anchor="ctr"/>
                </a:tc>
                <a:tc>
                  <a:txBody>
                    <a:bodyPr/>
                    <a:lstStyle/>
                    <a:p>
                      <a:pPr algn="ctr" rtl="0" fontAlgn="ctr"/>
                      <a:r>
                        <a:rPr lang="es-CO" sz="1600" b="1" u="none" strike="noStrike" dirty="0" smtClean="0">
                          <a:effectLst/>
                        </a:rPr>
                        <a:t>% EJECUCIÓN</a:t>
                      </a:r>
                    </a:p>
                    <a:p>
                      <a:pPr algn="ctr" rtl="0" fontAlgn="ctr"/>
                      <a:r>
                        <a:rPr lang="es-CO" sz="1600" b="1" u="none" strike="noStrike" dirty="0" smtClean="0">
                          <a:effectLst/>
                        </a:rPr>
                        <a:t>2019</a:t>
                      </a:r>
                      <a:endParaRPr lang="es-CO" sz="16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xmlns="" val="10000"/>
                  </a:ext>
                </a:extLst>
              </a:tr>
              <a:tr h="217268">
                <a:tc>
                  <a:txBody>
                    <a:bodyPr/>
                    <a:lstStyle/>
                    <a:p>
                      <a:pPr algn="ctr" rtl="0" fontAlgn="b"/>
                      <a:r>
                        <a:rPr lang="es-CO" sz="1600" u="none" strike="noStrike" dirty="0" err="1" smtClean="0">
                          <a:effectLst/>
                        </a:rPr>
                        <a:t>SA-PY2.2</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29.993.703</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33.006.297</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47,6</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1"/>
                  </a:ext>
                </a:extLst>
              </a:tr>
              <a:tr h="217268">
                <a:tc>
                  <a:txBody>
                    <a:bodyPr/>
                    <a:lstStyle/>
                    <a:p>
                      <a:pPr algn="ctr" rtl="0" fontAlgn="b"/>
                      <a:r>
                        <a:rPr lang="es-CO" sz="1600" u="none" strike="noStrike" dirty="0" err="1" smtClean="0">
                          <a:effectLst/>
                        </a:rPr>
                        <a:t>SA-PY2.3</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80.000.000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24.900.631</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55.099.369</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31,1</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2"/>
                  </a:ext>
                </a:extLst>
              </a:tr>
              <a:tr h="217268">
                <a:tc>
                  <a:txBody>
                    <a:bodyPr/>
                    <a:lstStyle/>
                    <a:p>
                      <a:pPr algn="ctr" rtl="0" fontAlgn="b"/>
                      <a:r>
                        <a:rPr lang="es-CO" sz="1600" u="none" strike="noStrike" dirty="0" err="1" smtClean="0">
                          <a:effectLst/>
                        </a:rPr>
                        <a:t>SA.PY2.4</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39.865.245</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134.755</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99,7</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3"/>
                  </a:ext>
                </a:extLst>
              </a:tr>
              <a:tr h="217268">
                <a:tc>
                  <a:txBody>
                    <a:bodyPr/>
                    <a:lstStyle/>
                    <a:p>
                      <a:pPr algn="ctr" rtl="0" fontAlgn="b"/>
                      <a:r>
                        <a:rPr lang="es-CO" sz="1600" u="none" strike="noStrike" dirty="0" err="1" smtClean="0">
                          <a:effectLst/>
                        </a:rPr>
                        <a:t>SA-PY2.5</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-33.000.000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tc>
                  <a:txBody>
                    <a:bodyPr/>
                    <a:lstStyle/>
                    <a:p>
                      <a:pPr algn="ctr" rtl="0" fontAlgn="b"/>
                      <a:r>
                        <a:rPr lang="es-CO" sz="1600" u="none" strike="noStrike" dirty="0" smtClean="0">
                          <a:effectLst/>
                        </a:rPr>
                        <a:t>0</a:t>
                      </a:r>
                      <a:endParaRPr lang="es-CO"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xmlns="" val="10004"/>
                  </a:ext>
                </a:extLst>
              </a:tr>
              <a:tr h="217268">
                <a:tc>
                  <a:txBody>
                    <a:bodyPr/>
                    <a:lstStyle/>
                    <a:p>
                      <a:pPr algn="ctr" rtl="0" fontAlgn="ctr"/>
                      <a:r>
                        <a:rPr lang="es-CO" sz="1600" u="none" strike="noStrike" dirty="0">
                          <a:effectLst/>
                        </a:rPr>
                        <a:t>Total </a:t>
                      </a:r>
                      <a:endParaRPr lang="es-CO" sz="1600" b="1" i="0" u="none" strike="noStrike" dirty="0">
                        <a:solidFill>
                          <a:srgbClr val="FFFFFF"/>
                        </a:solidFill>
                        <a:effectLst/>
                        <a:latin typeface="Calibri"/>
                      </a:endParaRPr>
                    </a:p>
                  </a:txBody>
                  <a:tcPr marL="9525" marR="9525" marT="9525" marB="0" anchor="ctr"/>
                </a:tc>
                <a:tc>
                  <a:txBody>
                    <a:bodyPr/>
                    <a:lstStyle/>
                    <a:p>
                      <a:pPr algn="ctr" rtl="0" fontAlgn="b"/>
                      <a:r>
                        <a:rPr lang="es-CO" sz="1600" u="none" strike="noStrike" dirty="0" smtClean="0">
                          <a:effectLst/>
                        </a:rPr>
                        <a:t>173.000.000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94.759.579</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10.000.000</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88.240.421</a:t>
                      </a:r>
                      <a:endParaRPr lang="es-CO" sz="1600" b="1" i="0" u="none" strike="noStrike" dirty="0">
                        <a:solidFill>
                          <a:srgbClr val="FFFFFF"/>
                        </a:solidFill>
                        <a:effectLst/>
                        <a:latin typeface="Calibri"/>
                      </a:endParaRPr>
                    </a:p>
                  </a:txBody>
                  <a:tcPr marL="9525" marR="9525" marT="9525" marB="0" anchor="b"/>
                </a:tc>
                <a:tc>
                  <a:txBody>
                    <a:bodyPr/>
                    <a:lstStyle/>
                    <a:p>
                      <a:pPr algn="ctr" rtl="0" fontAlgn="b"/>
                      <a:r>
                        <a:rPr lang="es-CO" sz="1600" u="none" strike="noStrike" dirty="0" smtClean="0">
                          <a:effectLst/>
                        </a:rPr>
                        <a:t>51.8</a:t>
                      </a:r>
                      <a:endParaRPr lang="es-CO" sz="1600" b="1" i="0" u="none" strike="noStrike" dirty="0">
                        <a:solidFill>
                          <a:srgbClr val="FFFFFF"/>
                        </a:solidFill>
                        <a:effectLst/>
                        <a:latin typeface="Calibri"/>
                      </a:endParaRPr>
                    </a:p>
                  </a:txBody>
                  <a:tcPr marL="9525" marR="9525" marT="9525" marB="0" anchor="b"/>
                </a:tc>
                <a:extLst>
                  <a:ext uri="{0D108BD9-81ED-4DB2-BD59-A6C34878D82A}">
                    <a16:rowId xmlns:a16="http://schemas.microsoft.com/office/drawing/2014/main" xmlns="" val="10005"/>
                  </a:ext>
                </a:extLst>
              </a:tr>
            </a:tbl>
          </a:graphicData>
        </a:graphic>
      </p:graphicFrame>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1" name="Rectángulo 10"/>
          <p:cNvSpPr/>
          <p:nvPr/>
        </p:nvSpPr>
        <p:spPr>
          <a:xfrm>
            <a:off x="1035801" y="1224948"/>
            <a:ext cx="7339317" cy="369332"/>
          </a:xfrm>
          <a:prstGeom prst="rect">
            <a:avLst/>
          </a:prstGeom>
        </p:spPr>
        <p:txBody>
          <a:bodyPr wrap="square">
            <a:spAutoFit/>
          </a:bodyPr>
          <a:lstStyle/>
          <a:p>
            <a:pPr algn="ctr"/>
            <a:r>
              <a:rPr lang="es-CO" b="1" dirty="0" smtClean="0">
                <a:latin typeface="Arial" panose="020B0604020202020204" pitchFamily="34" charset="0"/>
              </a:rPr>
              <a:t>SUBSISTEMA ADMINISTRATIVO</a:t>
            </a:r>
            <a:endParaRPr lang="es-CO" dirty="0"/>
          </a:p>
        </p:txBody>
      </p:sp>
      <p:sp>
        <p:nvSpPr>
          <p:cNvPr id="12" name="9 CuadroTexto"/>
          <p:cNvSpPr txBox="1"/>
          <p:nvPr/>
        </p:nvSpPr>
        <p:spPr>
          <a:xfrm>
            <a:off x="539552" y="3651870"/>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7736862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2" name="1 CuadroTexto"/>
          <p:cNvSpPr txBox="1"/>
          <p:nvPr/>
        </p:nvSpPr>
        <p:spPr>
          <a:xfrm>
            <a:off x="1763687" y="1370284"/>
            <a:ext cx="5616624" cy="369332"/>
          </a:xfrm>
          <a:prstGeom prst="rect">
            <a:avLst/>
          </a:prstGeom>
          <a:noFill/>
        </p:spPr>
        <p:txBody>
          <a:bodyPr wrap="square" rtlCol="0">
            <a:spAutoFit/>
          </a:bodyPr>
          <a:lstStyle/>
          <a:p>
            <a:r>
              <a:rPr lang="es-CO" b="1" dirty="0" smtClean="0">
                <a:latin typeface="Arial" panose="020B0604020202020204" pitchFamily="34" charset="0"/>
                <a:cs typeface="Arial" panose="020B0604020202020204" pitchFamily="34" charset="0"/>
              </a:rPr>
              <a:t>RESUMEN  DE EJECUCIÓN PLAN ACCIÓN 2019</a:t>
            </a:r>
            <a:endParaRPr lang="es-CO" b="1" dirty="0">
              <a:latin typeface="Arial" panose="020B0604020202020204" pitchFamily="34" charset="0"/>
              <a:cs typeface="Arial" panose="020B0604020202020204"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79573525"/>
              </p:ext>
            </p:extLst>
          </p:nvPr>
        </p:nvGraphicFramePr>
        <p:xfrm>
          <a:off x="539551" y="2018084"/>
          <a:ext cx="8064896" cy="1442833"/>
        </p:xfrm>
        <a:graphic>
          <a:graphicData uri="http://schemas.openxmlformats.org/drawingml/2006/table">
            <a:tbl>
              <a:tblPr firstRow="1" firstCol="1" bandRow="1">
                <a:tableStyleId>{BC89EF96-8CEA-46FF-86C4-4CE0E7609802}</a:tableStyleId>
              </a:tblPr>
              <a:tblGrid>
                <a:gridCol w="1800200">
                  <a:extLst>
                    <a:ext uri="{9D8B030D-6E8A-4147-A177-3AD203B41FA5}">
                      <a16:colId xmlns:a16="http://schemas.microsoft.com/office/drawing/2014/main" xmlns="" val="20000"/>
                    </a:ext>
                  </a:extLst>
                </a:gridCol>
                <a:gridCol w="1575211">
                  <a:extLst>
                    <a:ext uri="{9D8B030D-6E8A-4147-A177-3AD203B41FA5}">
                      <a16:colId xmlns:a16="http://schemas.microsoft.com/office/drawing/2014/main" xmlns="" val="20001"/>
                    </a:ext>
                  </a:extLst>
                </a:gridCol>
                <a:gridCol w="1521133">
                  <a:extLst>
                    <a:ext uri="{9D8B030D-6E8A-4147-A177-3AD203B41FA5}">
                      <a16:colId xmlns:a16="http://schemas.microsoft.com/office/drawing/2014/main" xmlns="" val="20002"/>
                    </a:ext>
                  </a:extLst>
                </a:gridCol>
                <a:gridCol w="1478262">
                  <a:extLst>
                    <a:ext uri="{9D8B030D-6E8A-4147-A177-3AD203B41FA5}">
                      <a16:colId xmlns:a16="http://schemas.microsoft.com/office/drawing/2014/main" xmlns="" val="20003"/>
                    </a:ext>
                  </a:extLst>
                </a:gridCol>
                <a:gridCol w="1690090">
                  <a:extLst>
                    <a:ext uri="{9D8B030D-6E8A-4147-A177-3AD203B41FA5}">
                      <a16:colId xmlns:a16="http://schemas.microsoft.com/office/drawing/2014/main" xmlns="" val="20004"/>
                    </a:ext>
                  </a:extLst>
                </a:gridCol>
              </a:tblGrid>
              <a:tr h="576063">
                <a:tc>
                  <a:txBody>
                    <a:bodyPr/>
                    <a:lstStyle/>
                    <a:p>
                      <a:pPr algn="ctr">
                        <a:lnSpc>
                          <a:spcPct val="107000"/>
                        </a:lnSpc>
                        <a:spcAft>
                          <a:spcPts val="800"/>
                        </a:spcAft>
                      </a:pPr>
                      <a:r>
                        <a:rPr lang="es-CO" sz="1800" dirty="0">
                          <a:effectLst/>
                        </a:rPr>
                        <a:t>TOTAL APROPIACIÓN PLAN ACCIÓN 2019</a:t>
                      </a:r>
                      <a:endParaRPr lang="es-CO" sz="2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dirty="0">
                          <a:effectLst/>
                        </a:rPr>
                        <a:t>TOTAL EJECUCIÓN 2019</a:t>
                      </a:r>
                      <a:endParaRPr lang="es-CO" sz="2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dirty="0">
                          <a:effectLst/>
                        </a:rPr>
                        <a:t>% EJECUCIÓN 2019</a:t>
                      </a:r>
                      <a:endParaRPr lang="es-CO" sz="2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dirty="0">
                          <a:effectLst/>
                        </a:rPr>
                        <a:t>TOTAL  SIN EJECUTAR</a:t>
                      </a:r>
                      <a:endParaRPr lang="es-CO" sz="2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dirty="0">
                          <a:effectLst/>
                        </a:rPr>
                        <a:t>%  SIN EJECUTAR</a:t>
                      </a:r>
                      <a:endParaRPr lang="es-CO" sz="24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283640">
                <a:tc>
                  <a:txBody>
                    <a:bodyPr/>
                    <a:lstStyle/>
                    <a:p>
                      <a:pPr algn="ctr">
                        <a:lnSpc>
                          <a:spcPct val="107000"/>
                        </a:lnSpc>
                        <a:spcAft>
                          <a:spcPts val="800"/>
                        </a:spcAft>
                      </a:pPr>
                      <a:r>
                        <a:rPr lang="es-CO" sz="1800" b="0" dirty="0">
                          <a:effectLst/>
                        </a:rPr>
                        <a:t>488.227.969</a:t>
                      </a:r>
                      <a:endParaRPr lang="es-CO" sz="24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b="0" dirty="0">
                          <a:effectLst/>
                        </a:rPr>
                        <a:t>223.172.720</a:t>
                      </a:r>
                      <a:endParaRPr lang="es-CO" sz="2400" b="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b="0" dirty="0">
                          <a:effectLst/>
                        </a:rPr>
                        <a:t>45.7%</a:t>
                      </a:r>
                      <a:endParaRPr lang="es-CO" sz="2400" b="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b="0" dirty="0">
                          <a:effectLst/>
                        </a:rPr>
                        <a:t>265.055.249</a:t>
                      </a:r>
                      <a:endParaRPr lang="es-CO" sz="2400" b="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07000"/>
                        </a:lnSpc>
                        <a:spcAft>
                          <a:spcPts val="800"/>
                        </a:spcAft>
                      </a:pPr>
                      <a:r>
                        <a:rPr lang="es-CO" sz="1800" b="0" dirty="0">
                          <a:effectLst/>
                        </a:rPr>
                        <a:t>54.3%</a:t>
                      </a:r>
                      <a:endParaRPr lang="es-CO" sz="2400" b="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1" name="9 CuadroTexto"/>
          <p:cNvSpPr txBox="1"/>
          <p:nvPr/>
        </p:nvSpPr>
        <p:spPr>
          <a:xfrm>
            <a:off x="467544" y="3579862"/>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15571859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2" name="1 CuadroTexto"/>
          <p:cNvSpPr txBox="1"/>
          <p:nvPr/>
        </p:nvSpPr>
        <p:spPr>
          <a:xfrm>
            <a:off x="539552" y="987574"/>
            <a:ext cx="8136904" cy="646331"/>
          </a:xfrm>
          <a:prstGeom prst="rect">
            <a:avLst/>
          </a:prstGeom>
          <a:noFill/>
        </p:spPr>
        <p:txBody>
          <a:bodyPr wrap="square" rtlCol="0">
            <a:spAutoFit/>
          </a:bodyPr>
          <a:lstStyle/>
          <a:p>
            <a:pPr algn="ctr"/>
            <a:r>
              <a:rPr lang="es-CO" b="1" dirty="0" smtClean="0">
                <a:latin typeface="Arial" panose="020B0604020202020204" pitchFamily="34" charset="0"/>
                <a:cs typeface="Arial" panose="020B0604020202020204" pitchFamily="34" charset="0"/>
              </a:rPr>
              <a:t>CAUSAS  BAJO PORCENTAJE DE EJECUCIÓN</a:t>
            </a:r>
          </a:p>
          <a:p>
            <a:pPr algn="ctr"/>
            <a:r>
              <a:rPr lang="es-CO" b="1" dirty="0" smtClean="0">
                <a:latin typeface="Arial" panose="020B0604020202020204" pitchFamily="34" charset="0"/>
                <a:cs typeface="Arial" panose="020B0604020202020204" pitchFamily="34" charset="0"/>
              </a:rPr>
              <a:t>PLAN DE ACCIÓN </a:t>
            </a:r>
            <a:endParaRPr lang="es-CO" b="1" dirty="0">
              <a:latin typeface="Arial" panose="020B0604020202020204" pitchFamily="34" charset="0"/>
              <a:cs typeface="Arial" panose="020B0604020202020204" pitchFamily="34" charset="0"/>
            </a:endParaRPr>
          </a:p>
        </p:txBody>
      </p:sp>
      <p:sp>
        <p:nvSpPr>
          <p:cNvPr id="8" name="Rectángulo 7"/>
          <p:cNvSpPr/>
          <p:nvPr/>
        </p:nvSpPr>
        <p:spPr>
          <a:xfrm>
            <a:off x="7308304" y="4208207"/>
            <a:ext cx="1584176"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0"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graphicFrame>
        <p:nvGraphicFramePr>
          <p:cNvPr id="5" name="4 Diagrama"/>
          <p:cNvGraphicFramePr/>
          <p:nvPr>
            <p:extLst>
              <p:ext uri="{D42A27DB-BD31-4B8C-83A1-F6EECF244321}">
                <p14:modId xmlns:p14="http://schemas.microsoft.com/office/powerpoint/2010/main" val="2467612168"/>
              </p:ext>
            </p:extLst>
          </p:nvPr>
        </p:nvGraphicFramePr>
        <p:xfrm>
          <a:off x="1247800" y="1657564"/>
          <a:ext cx="6720408" cy="28160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9 CuadroTexto"/>
          <p:cNvSpPr txBox="1"/>
          <p:nvPr/>
        </p:nvSpPr>
        <p:spPr>
          <a:xfrm>
            <a:off x="1115616" y="4473641"/>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40199149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2" name="1 CuadroTexto"/>
          <p:cNvSpPr txBox="1"/>
          <p:nvPr/>
        </p:nvSpPr>
        <p:spPr>
          <a:xfrm>
            <a:off x="603398" y="985330"/>
            <a:ext cx="7848872" cy="369332"/>
          </a:xfrm>
          <a:prstGeom prst="rect">
            <a:avLst/>
          </a:prstGeom>
          <a:noFill/>
        </p:spPr>
        <p:txBody>
          <a:bodyPr wrap="square" rtlCol="0">
            <a:spAutoFit/>
          </a:bodyPr>
          <a:lstStyle/>
          <a:p>
            <a:pPr lvl="1" algn="ctr"/>
            <a:r>
              <a:rPr lang="es-CO" b="1" dirty="0">
                <a:latin typeface="Arial" panose="020B0604020202020204" pitchFamily="34" charset="0"/>
                <a:cs typeface="Arial" panose="020B0604020202020204" pitchFamily="34" charset="0"/>
              </a:rPr>
              <a:t>CONTROL RECURSOS DE EXCEDENTES VIGENCIA 2019</a:t>
            </a:r>
            <a:endParaRPr lang="es-CO" dirty="0">
              <a:latin typeface="Arial" panose="020B0604020202020204" pitchFamily="34" charset="0"/>
              <a:cs typeface="Arial" panose="020B0604020202020204"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328769064"/>
              </p:ext>
            </p:extLst>
          </p:nvPr>
        </p:nvGraphicFramePr>
        <p:xfrm>
          <a:off x="179512" y="1354662"/>
          <a:ext cx="8844582" cy="992124"/>
        </p:xfrm>
        <a:graphic>
          <a:graphicData uri="http://schemas.openxmlformats.org/drawingml/2006/table">
            <a:tbl>
              <a:tblPr firstRow="1" firstCol="1" bandRow="1">
                <a:tableStyleId>{BC89EF96-8CEA-46FF-86C4-4CE0E7609802}</a:tableStyleId>
              </a:tblPr>
              <a:tblGrid>
                <a:gridCol w="1800200">
                  <a:extLst>
                    <a:ext uri="{9D8B030D-6E8A-4147-A177-3AD203B41FA5}">
                      <a16:colId xmlns:a16="http://schemas.microsoft.com/office/drawing/2014/main" xmlns="" val="20000"/>
                    </a:ext>
                  </a:extLst>
                </a:gridCol>
                <a:gridCol w="1008112">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gridCol w="1008112">
                  <a:extLst>
                    <a:ext uri="{9D8B030D-6E8A-4147-A177-3AD203B41FA5}">
                      <a16:colId xmlns:a16="http://schemas.microsoft.com/office/drawing/2014/main" xmlns="" val="20005"/>
                    </a:ext>
                  </a:extLst>
                </a:gridCol>
                <a:gridCol w="1008112">
                  <a:extLst>
                    <a:ext uri="{9D8B030D-6E8A-4147-A177-3AD203B41FA5}">
                      <a16:colId xmlns:a16="http://schemas.microsoft.com/office/drawing/2014/main" xmlns="" val="20006"/>
                    </a:ext>
                  </a:extLst>
                </a:gridCol>
                <a:gridCol w="995710">
                  <a:extLst>
                    <a:ext uri="{9D8B030D-6E8A-4147-A177-3AD203B41FA5}">
                      <a16:colId xmlns:a16="http://schemas.microsoft.com/office/drawing/2014/main" xmlns="" val="20007"/>
                    </a:ext>
                  </a:extLst>
                </a:gridCol>
              </a:tblGrid>
              <a:tr h="428625">
                <a:tc>
                  <a:txBody>
                    <a:bodyPr/>
                    <a:lstStyle/>
                    <a:p>
                      <a:pPr algn="ctr">
                        <a:lnSpc>
                          <a:spcPct val="105000"/>
                        </a:lnSpc>
                        <a:spcAft>
                          <a:spcPts val="800"/>
                        </a:spcAft>
                      </a:pPr>
                      <a:r>
                        <a:rPr lang="es-CO" sz="1200" dirty="0">
                          <a:effectLst/>
                          <a:latin typeface="+mn-lt"/>
                          <a:cs typeface="Arial" panose="020B0604020202020204" pitchFamily="34" charset="0"/>
                        </a:rPr>
                        <a:t>FACULTAD    </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SALDO EXCEDENTES 2018</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EXCEDENTES 2019</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TOTAL INGRESO</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EJECUTADO 2019</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SALDO RECURSOS A CIERRE 2019</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APROPIADO PRESUPUESTO 2019</a:t>
                      </a:r>
                      <a:endParaRPr lang="es-CO" sz="1200" dirty="0">
                        <a:effectLst/>
                        <a:latin typeface="+mn-lt"/>
                        <a:ea typeface="Calibri"/>
                        <a:cs typeface="Arial" panose="020B0604020202020204" pitchFamily="34" charset="0"/>
                      </a:endParaRPr>
                    </a:p>
                  </a:txBody>
                  <a:tcPr marL="44450" marR="44450" marT="0" marB="0" anchor="ctr"/>
                </a:tc>
                <a:tc>
                  <a:txBody>
                    <a:bodyPr/>
                    <a:lstStyle/>
                    <a:p>
                      <a:pPr algn="ctr">
                        <a:lnSpc>
                          <a:spcPct val="105000"/>
                        </a:lnSpc>
                        <a:spcAft>
                          <a:spcPts val="800"/>
                        </a:spcAft>
                      </a:pPr>
                      <a:r>
                        <a:rPr lang="es-CO" sz="1200" dirty="0">
                          <a:effectLst/>
                          <a:latin typeface="+mn-lt"/>
                          <a:cs typeface="Arial" panose="020B0604020202020204" pitchFamily="34" charset="0"/>
                        </a:rPr>
                        <a:t>SALDO APROPIACIÓN</a:t>
                      </a:r>
                      <a:endParaRPr lang="es-CO" sz="1200" dirty="0">
                        <a:effectLst/>
                        <a:latin typeface="+mn-lt"/>
                        <a:ea typeface="Calibri"/>
                        <a:cs typeface="Arial" panose="020B0604020202020204" pitchFamily="34" charset="0"/>
                      </a:endParaRPr>
                    </a:p>
                  </a:txBody>
                  <a:tcPr marL="44450" marR="44450" marT="0" marB="0" anchor="ctr"/>
                </a:tc>
                <a:extLst>
                  <a:ext uri="{0D108BD9-81ED-4DB2-BD59-A6C34878D82A}">
                    <a16:rowId xmlns:a16="http://schemas.microsoft.com/office/drawing/2014/main" xmlns="" val="10000"/>
                  </a:ext>
                </a:extLst>
              </a:tr>
              <a:tr h="337185">
                <a:tc>
                  <a:txBody>
                    <a:bodyPr/>
                    <a:lstStyle/>
                    <a:p>
                      <a:pPr>
                        <a:lnSpc>
                          <a:spcPct val="105000"/>
                        </a:lnSpc>
                        <a:spcAft>
                          <a:spcPts val="800"/>
                        </a:spcAft>
                      </a:pPr>
                      <a:r>
                        <a:rPr lang="es-CO" sz="1300" dirty="0">
                          <a:effectLst/>
                          <a:latin typeface="+mn-lt"/>
                          <a:cs typeface="Arial" panose="020B0604020202020204" pitchFamily="34" charset="0"/>
                        </a:rPr>
                        <a:t> FACULTAD CIENCIAS EXACTAS Y NATURALES </a:t>
                      </a:r>
                      <a:endParaRPr lang="es-CO" sz="1300" dirty="0">
                        <a:effectLst/>
                        <a:latin typeface="+mn-lt"/>
                        <a:ea typeface="Calibri"/>
                        <a:cs typeface="Arial" panose="020B0604020202020204" pitchFamily="34" charset="0"/>
                      </a:endParaRPr>
                    </a:p>
                  </a:txBody>
                  <a:tcPr marL="44450" marR="44450" marT="0" marB="0" anchor="b"/>
                </a:tc>
                <a:tc>
                  <a:txBody>
                    <a:bodyPr/>
                    <a:lstStyle/>
                    <a:p>
                      <a:pPr algn="r">
                        <a:lnSpc>
                          <a:spcPct val="105000"/>
                        </a:lnSpc>
                        <a:spcAft>
                          <a:spcPts val="800"/>
                        </a:spcAft>
                      </a:pPr>
                      <a:r>
                        <a:rPr lang="es-CO" sz="1300" dirty="0">
                          <a:effectLst/>
                          <a:latin typeface="+mn-lt"/>
                          <a:cs typeface="Arial" panose="020B0604020202020204" pitchFamily="34" charset="0"/>
                        </a:rPr>
                        <a:t>345.606.787</a:t>
                      </a:r>
                      <a:endParaRPr lang="es-CO" sz="1300" dirty="0">
                        <a:effectLst/>
                        <a:latin typeface="+mn-lt"/>
                        <a:ea typeface="Calibri"/>
                        <a:cs typeface="Arial" panose="020B0604020202020204" pitchFamily="34" charset="0"/>
                      </a:endParaRPr>
                    </a:p>
                  </a:txBody>
                  <a:tcPr marL="44450" marR="44450" marT="0" marB="0" anchor="ctr"/>
                </a:tc>
                <a:tc>
                  <a:txBody>
                    <a:bodyPr/>
                    <a:lstStyle/>
                    <a:p>
                      <a:pPr algn="r">
                        <a:lnSpc>
                          <a:spcPct val="105000"/>
                        </a:lnSpc>
                        <a:spcAft>
                          <a:spcPts val="800"/>
                        </a:spcAft>
                      </a:pPr>
                      <a:r>
                        <a:rPr lang="es-CO" sz="1300" dirty="0">
                          <a:effectLst/>
                          <a:latin typeface="+mn-lt"/>
                          <a:cs typeface="Arial" panose="020B0604020202020204" pitchFamily="34" charset="0"/>
                        </a:rPr>
                        <a:t>307.774.018</a:t>
                      </a:r>
                      <a:endParaRPr lang="es-CO" sz="1300" dirty="0">
                        <a:effectLst/>
                        <a:latin typeface="+mn-lt"/>
                        <a:ea typeface="Calibri"/>
                        <a:cs typeface="Arial" panose="020B0604020202020204" pitchFamily="34" charset="0"/>
                      </a:endParaRPr>
                    </a:p>
                  </a:txBody>
                  <a:tcPr marL="44450" marR="44450" marT="0" marB="0" anchor="ctr"/>
                </a:tc>
                <a:tc>
                  <a:txBody>
                    <a:bodyPr/>
                    <a:lstStyle/>
                    <a:p>
                      <a:pPr algn="r">
                        <a:lnSpc>
                          <a:spcPct val="105000"/>
                        </a:lnSpc>
                        <a:spcAft>
                          <a:spcPts val="800"/>
                        </a:spcAft>
                      </a:pPr>
                      <a:r>
                        <a:rPr lang="es-CO" sz="1300" dirty="0">
                          <a:effectLst/>
                          <a:latin typeface="+mn-lt"/>
                          <a:cs typeface="Arial" panose="020B0604020202020204" pitchFamily="34" charset="0"/>
                        </a:rPr>
                        <a:t>653.380.805</a:t>
                      </a:r>
                      <a:endParaRPr lang="es-CO" sz="1300" dirty="0">
                        <a:effectLst/>
                        <a:latin typeface="+mn-lt"/>
                        <a:ea typeface="Calibri"/>
                        <a:cs typeface="Arial" panose="020B0604020202020204" pitchFamily="34" charset="0"/>
                      </a:endParaRPr>
                    </a:p>
                  </a:txBody>
                  <a:tcPr marL="44450" marR="44450" marT="0" marB="0" anchor="ctr"/>
                </a:tc>
                <a:tc>
                  <a:txBody>
                    <a:bodyPr/>
                    <a:lstStyle/>
                    <a:p>
                      <a:pPr>
                        <a:lnSpc>
                          <a:spcPct val="105000"/>
                        </a:lnSpc>
                        <a:spcAft>
                          <a:spcPts val="800"/>
                        </a:spcAft>
                      </a:pPr>
                      <a:r>
                        <a:rPr lang="es-CO" sz="1300" dirty="0">
                          <a:effectLst/>
                          <a:latin typeface="+mn-lt"/>
                          <a:cs typeface="Arial" panose="020B0604020202020204" pitchFamily="34" charset="0"/>
                        </a:rPr>
                        <a:t>  </a:t>
                      </a:r>
                      <a:r>
                        <a:rPr lang="es-CO" sz="1300" dirty="0" smtClean="0">
                          <a:effectLst/>
                          <a:latin typeface="+mn-lt"/>
                          <a:cs typeface="Arial" panose="020B0604020202020204" pitchFamily="34" charset="0"/>
                        </a:rPr>
                        <a:t>223.172.720 </a:t>
                      </a:r>
                      <a:endParaRPr lang="es-CO" sz="1300" dirty="0">
                        <a:effectLst/>
                        <a:latin typeface="+mn-lt"/>
                        <a:ea typeface="Calibri"/>
                        <a:cs typeface="Arial" panose="020B0604020202020204" pitchFamily="34" charset="0"/>
                      </a:endParaRPr>
                    </a:p>
                  </a:txBody>
                  <a:tcPr marL="44450" marR="44450" marT="0" marB="0" anchor="ctr"/>
                </a:tc>
                <a:tc>
                  <a:txBody>
                    <a:bodyPr/>
                    <a:lstStyle/>
                    <a:p>
                      <a:pPr algn="r">
                        <a:lnSpc>
                          <a:spcPct val="105000"/>
                        </a:lnSpc>
                        <a:spcAft>
                          <a:spcPts val="800"/>
                        </a:spcAft>
                      </a:pPr>
                      <a:r>
                        <a:rPr lang="es-CO" sz="1300" dirty="0">
                          <a:effectLst/>
                          <a:latin typeface="+mn-lt"/>
                          <a:cs typeface="Arial" panose="020B0604020202020204" pitchFamily="34" charset="0"/>
                        </a:rPr>
                        <a:t>430.208.085</a:t>
                      </a:r>
                      <a:endParaRPr lang="es-CO" sz="1300" dirty="0">
                        <a:effectLst/>
                        <a:latin typeface="+mn-lt"/>
                        <a:ea typeface="Calibri"/>
                        <a:cs typeface="Arial" panose="020B0604020202020204" pitchFamily="34" charset="0"/>
                      </a:endParaRPr>
                    </a:p>
                  </a:txBody>
                  <a:tcPr marL="44450" marR="44450" marT="0" marB="0" anchor="ctr"/>
                </a:tc>
                <a:tc>
                  <a:txBody>
                    <a:bodyPr/>
                    <a:lstStyle/>
                    <a:p>
                      <a:pPr algn="r">
                        <a:lnSpc>
                          <a:spcPct val="105000"/>
                        </a:lnSpc>
                        <a:spcAft>
                          <a:spcPts val="800"/>
                        </a:spcAft>
                      </a:pPr>
                      <a:r>
                        <a:rPr lang="es-CO" sz="1300" dirty="0">
                          <a:effectLst/>
                          <a:latin typeface="+mn-lt"/>
                          <a:cs typeface="Arial" panose="020B0604020202020204" pitchFamily="34" charset="0"/>
                        </a:rPr>
                        <a:t>488.227.969</a:t>
                      </a:r>
                      <a:endParaRPr lang="es-CO" sz="1300" dirty="0">
                        <a:effectLst/>
                        <a:latin typeface="+mn-lt"/>
                        <a:ea typeface="Calibri"/>
                        <a:cs typeface="Arial" panose="020B0604020202020204" pitchFamily="34" charset="0"/>
                      </a:endParaRPr>
                    </a:p>
                  </a:txBody>
                  <a:tcPr marL="44450" marR="44450" marT="0" marB="0" anchor="ctr"/>
                </a:tc>
                <a:tc>
                  <a:txBody>
                    <a:bodyPr/>
                    <a:lstStyle/>
                    <a:p>
                      <a:pPr algn="r">
                        <a:lnSpc>
                          <a:spcPct val="105000"/>
                        </a:lnSpc>
                        <a:spcAft>
                          <a:spcPts val="800"/>
                        </a:spcAft>
                      </a:pPr>
                      <a:r>
                        <a:rPr lang="es-CO" sz="1300" dirty="0">
                          <a:effectLst/>
                          <a:latin typeface="+mn-lt"/>
                          <a:cs typeface="Arial" panose="020B0604020202020204" pitchFamily="34" charset="0"/>
                        </a:rPr>
                        <a:t>265.055.249</a:t>
                      </a:r>
                      <a:endParaRPr lang="es-CO" sz="1300" dirty="0">
                        <a:effectLst/>
                        <a:latin typeface="+mn-lt"/>
                        <a:ea typeface="Calibri"/>
                        <a:cs typeface="Arial" panose="020B0604020202020204" pitchFamily="34" charset="0"/>
                      </a:endParaRPr>
                    </a:p>
                  </a:txBody>
                  <a:tcPr marL="44450" marR="44450" marT="0" marB="0" anchor="ctr"/>
                </a:tc>
                <a:extLst>
                  <a:ext uri="{0D108BD9-81ED-4DB2-BD59-A6C34878D82A}">
                    <a16:rowId xmlns:a16="http://schemas.microsoft.com/office/drawing/2014/main" xmlns="" val="10001"/>
                  </a:ext>
                </a:extLst>
              </a:tr>
            </a:tbl>
          </a:graphicData>
        </a:graphic>
      </p:graphicFrame>
      <p:sp>
        <p:nvSpPr>
          <p:cNvPr id="8" name="Rectángulo 7"/>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graphicFrame>
        <p:nvGraphicFramePr>
          <p:cNvPr id="10" name="2 Tabla"/>
          <p:cNvGraphicFramePr>
            <a:graphicFrameLocks noGrp="1"/>
          </p:cNvGraphicFramePr>
          <p:nvPr>
            <p:extLst>
              <p:ext uri="{D42A27DB-BD31-4B8C-83A1-F6EECF244321}">
                <p14:modId xmlns:p14="http://schemas.microsoft.com/office/powerpoint/2010/main" val="3680427331"/>
              </p:ext>
            </p:extLst>
          </p:nvPr>
        </p:nvGraphicFramePr>
        <p:xfrm>
          <a:off x="885081" y="2465286"/>
          <a:ext cx="7433444" cy="1812417"/>
        </p:xfrm>
        <a:graphic>
          <a:graphicData uri="http://schemas.openxmlformats.org/drawingml/2006/table">
            <a:tbl>
              <a:tblPr firstRow="1" firstCol="1" bandRow="1">
                <a:tableStyleId>{BC89EF96-8CEA-46FF-86C4-4CE0E7609802}</a:tableStyleId>
              </a:tblPr>
              <a:tblGrid>
                <a:gridCol w="5983110">
                  <a:extLst>
                    <a:ext uri="{9D8B030D-6E8A-4147-A177-3AD203B41FA5}">
                      <a16:colId xmlns:a16="http://schemas.microsoft.com/office/drawing/2014/main" xmlns="" val="20000"/>
                    </a:ext>
                  </a:extLst>
                </a:gridCol>
                <a:gridCol w="1450334">
                  <a:extLst>
                    <a:ext uri="{9D8B030D-6E8A-4147-A177-3AD203B41FA5}">
                      <a16:colId xmlns:a16="http://schemas.microsoft.com/office/drawing/2014/main" xmlns="" val="20003"/>
                    </a:ext>
                  </a:extLst>
                </a:gridCol>
              </a:tblGrid>
              <a:tr h="276225">
                <a:tc>
                  <a:txBody>
                    <a:bodyPr/>
                    <a:lstStyle/>
                    <a:p>
                      <a:pPr algn="just">
                        <a:lnSpc>
                          <a:spcPct val="105000"/>
                        </a:lnSpc>
                        <a:spcAft>
                          <a:spcPts val="800"/>
                        </a:spcAft>
                      </a:pPr>
                      <a:r>
                        <a:rPr lang="es-CO" sz="1600" dirty="0">
                          <a:effectLst/>
                        </a:rPr>
                        <a:t>SALDO DE EXCEDENTES GENERADOS A 31 DE DICIEMBRE 2018</a:t>
                      </a:r>
                      <a:endParaRPr lang="es-CO" sz="2800" dirty="0">
                        <a:effectLst/>
                        <a:latin typeface="Calibri"/>
                        <a:ea typeface="Calibri"/>
                        <a:cs typeface="Times New Roman"/>
                      </a:endParaRPr>
                    </a:p>
                  </a:txBody>
                  <a:tcPr marL="44450" marR="44450" marT="0" marB="0" anchor="ctr"/>
                </a:tc>
                <a:tc>
                  <a:txBody>
                    <a:bodyPr/>
                    <a:lstStyle/>
                    <a:p>
                      <a:pPr algn="r">
                        <a:lnSpc>
                          <a:spcPct val="105000"/>
                        </a:lnSpc>
                        <a:spcAft>
                          <a:spcPts val="800"/>
                        </a:spcAft>
                      </a:pPr>
                      <a:r>
                        <a:rPr lang="es-CO" sz="1600" dirty="0">
                          <a:effectLst/>
                        </a:rPr>
                        <a:t>345.606.787</a:t>
                      </a:r>
                      <a:endParaRPr lang="es-CO" sz="2800" dirty="0">
                        <a:effectLst/>
                        <a:latin typeface="Calibri"/>
                        <a:ea typeface="Calibri"/>
                        <a:cs typeface="Times New Roman"/>
                      </a:endParaRPr>
                    </a:p>
                  </a:txBody>
                  <a:tcPr marL="44450" marR="44450" marT="0" marB="0" anchor="ctr"/>
                </a:tc>
                <a:extLst>
                  <a:ext uri="{0D108BD9-81ED-4DB2-BD59-A6C34878D82A}">
                    <a16:rowId xmlns:a16="http://schemas.microsoft.com/office/drawing/2014/main" xmlns="" val="10004"/>
                  </a:ext>
                </a:extLst>
              </a:tr>
              <a:tr h="161925">
                <a:tc>
                  <a:txBody>
                    <a:bodyPr/>
                    <a:lstStyle/>
                    <a:p>
                      <a:pPr>
                        <a:lnSpc>
                          <a:spcPct val="105000"/>
                        </a:lnSpc>
                        <a:spcAft>
                          <a:spcPts val="800"/>
                        </a:spcAft>
                      </a:pPr>
                      <a:r>
                        <a:rPr lang="es-CO" sz="1600">
                          <a:effectLst/>
                        </a:rPr>
                        <a:t>(-) APROPIACIÓN VIGENCIA 2019</a:t>
                      </a:r>
                      <a:endParaRPr lang="es-CO" sz="2800">
                        <a:effectLst/>
                        <a:latin typeface="Calibri"/>
                        <a:ea typeface="Calibri"/>
                        <a:cs typeface="Times New Roman"/>
                      </a:endParaRPr>
                    </a:p>
                  </a:txBody>
                  <a:tcPr marL="44450" marR="44450" marT="0" marB="0" anchor="b"/>
                </a:tc>
                <a:tc>
                  <a:txBody>
                    <a:bodyPr/>
                    <a:lstStyle/>
                    <a:p>
                      <a:pPr algn="r">
                        <a:lnSpc>
                          <a:spcPct val="105000"/>
                        </a:lnSpc>
                        <a:spcAft>
                          <a:spcPts val="800"/>
                        </a:spcAft>
                      </a:pPr>
                      <a:r>
                        <a:rPr lang="es-CO" sz="1600" dirty="0">
                          <a:effectLst/>
                        </a:rPr>
                        <a:t>488.227.969</a:t>
                      </a:r>
                      <a:endParaRPr lang="es-CO" sz="2800" dirty="0">
                        <a:effectLst/>
                        <a:latin typeface="Calibri"/>
                        <a:ea typeface="Calibri"/>
                        <a:cs typeface="Times New Roman"/>
                      </a:endParaRPr>
                    </a:p>
                  </a:txBody>
                  <a:tcPr marL="44450" marR="44450" marT="0" marB="0" anchor="b"/>
                </a:tc>
                <a:extLst>
                  <a:ext uri="{0D108BD9-81ED-4DB2-BD59-A6C34878D82A}">
                    <a16:rowId xmlns:a16="http://schemas.microsoft.com/office/drawing/2014/main" xmlns="" val="10005"/>
                  </a:ext>
                </a:extLst>
              </a:tr>
              <a:tr h="161925">
                <a:tc>
                  <a:txBody>
                    <a:bodyPr/>
                    <a:lstStyle/>
                    <a:p>
                      <a:pPr>
                        <a:lnSpc>
                          <a:spcPct val="105000"/>
                        </a:lnSpc>
                        <a:spcAft>
                          <a:spcPts val="800"/>
                        </a:spcAft>
                      </a:pPr>
                      <a:r>
                        <a:rPr lang="es-CO" sz="1600">
                          <a:effectLst/>
                        </a:rPr>
                        <a:t>TOTAL APROPIADO EN EL PRESUPUESTO VIGENCIA 2019</a:t>
                      </a:r>
                      <a:endParaRPr lang="es-CO" sz="2800">
                        <a:effectLst/>
                        <a:latin typeface="Calibri"/>
                        <a:ea typeface="Calibri"/>
                        <a:cs typeface="Times New Roman"/>
                      </a:endParaRPr>
                    </a:p>
                  </a:txBody>
                  <a:tcPr marL="44450" marR="44450" marT="0" marB="0" anchor="b"/>
                </a:tc>
                <a:tc>
                  <a:txBody>
                    <a:bodyPr/>
                    <a:lstStyle/>
                    <a:p>
                      <a:pPr algn="r">
                        <a:lnSpc>
                          <a:spcPct val="105000"/>
                        </a:lnSpc>
                        <a:spcAft>
                          <a:spcPts val="800"/>
                        </a:spcAft>
                      </a:pPr>
                      <a:r>
                        <a:rPr lang="es-CO" sz="1600">
                          <a:effectLst/>
                        </a:rPr>
                        <a:t>488.227.969</a:t>
                      </a:r>
                      <a:endParaRPr lang="es-CO" sz="2800">
                        <a:effectLst/>
                        <a:latin typeface="Calibri"/>
                        <a:ea typeface="Calibri"/>
                        <a:cs typeface="Times New Roman"/>
                      </a:endParaRPr>
                    </a:p>
                  </a:txBody>
                  <a:tcPr marL="44450" marR="44450" marT="0" marB="0" anchor="b"/>
                </a:tc>
                <a:extLst>
                  <a:ext uri="{0D108BD9-81ED-4DB2-BD59-A6C34878D82A}">
                    <a16:rowId xmlns:a16="http://schemas.microsoft.com/office/drawing/2014/main" xmlns="" val="10006"/>
                  </a:ext>
                </a:extLst>
              </a:tr>
              <a:tr h="161925">
                <a:tc>
                  <a:txBody>
                    <a:bodyPr/>
                    <a:lstStyle/>
                    <a:p>
                      <a:pPr>
                        <a:lnSpc>
                          <a:spcPct val="105000"/>
                        </a:lnSpc>
                        <a:spcAft>
                          <a:spcPts val="800"/>
                        </a:spcAft>
                      </a:pPr>
                      <a:r>
                        <a:rPr lang="es-CO" sz="1600">
                          <a:effectLst/>
                        </a:rPr>
                        <a:t>(-) EJECUTADO EN LA VIGENCIA 2019</a:t>
                      </a:r>
                      <a:endParaRPr lang="es-CO" sz="2800">
                        <a:effectLst/>
                        <a:latin typeface="Calibri"/>
                        <a:ea typeface="Calibri"/>
                        <a:cs typeface="Times New Roman"/>
                      </a:endParaRPr>
                    </a:p>
                  </a:txBody>
                  <a:tcPr marL="44450" marR="44450" marT="0" marB="0" anchor="b"/>
                </a:tc>
                <a:tc>
                  <a:txBody>
                    <a:bodyPr/>
                    <a:lstStyle/>
                    <a:p>
                      <a:pPr algn="r">
                        <a:lnSpc>
                          <a:spcPct val="105000"/>
                        </a:lnSpc>
                        <a:spcAft>
                          <a:spcPts val="800"/>
                        </a:spcAft>
                      </a:pPr>
                      <a:r>
                        <a:rPr lang="es-CO" sz="1600">
                          <a:effectLst/>
                        </a:rPr>
                        <a:t>223.172.720</a:t>
                      </a:r>
                      <a:endParaRPr lang="es-CO" sz="2800">
                        <a:effectLst/>
                        <a:latin typeface="Calibri"/>
                        <a:ea typeface="Calibri"/>
                        <a:cs typeface="Times New Roman"/>
                      </a:endParaRPr>
                    </a:p>
                  </a:txBody>
                  <a:tcPr marL="44450" marR="44450" marT="0" marB="0" anchor="b"/>
                </a:tc>
                <a:extLst>
                  <a:ext uri="{0D108BD9-81ED-4DB2-BD59-A6C34878D82A}">
                    <a16:rowId xmlns:a16="http://schemas.microsoft.com/office/drawing/2014/main" xmlns="" val="10007"/>
                  </a:ext>
                </a:extLst>
              </a:tr>
              <a:tr h="161925">
                <a:tc>
                  <a:txBody>
                    <a:bodyPr/>
                    <a:lstStyle/>
                    <a:p>
                      <a:pPr>
                        <a:lnSpc>
                          <a:spcPct val="105000"/>
                        </a:lnSpc>
                        <a:spcAft>
                          <a:spcPts val="800"/>
                        </a:spcAft>
                      </a:pPr>
                      <a:r>
                        <a:rPr lang="es-CO" sz="1600">
                          <a:effectLst/>
                        </a:rPr>
                        <a:t>SALDO DE APROPIACIÓN AL CIERRE VIGENCIA 2019</a:t>
                      </a:r>
                      <a:endParaRPr lang="es-CO" sz="2800">
                        <a:effectLst/>
                        <a:latin typeface="Calibri"/>
                        <a:ea typeface="Calibri"/>
                        <a:cs typeface="Times New Roman"/>
                      </a:endParaRPr>
                    </a:p>
                  </a:txBody>
                  <a:tcPr marL="44450" marR="44450" marT="0" marB="0" anchor="b"/>
                </a:tc>
                <a:tc>
                  <a:txBody>
                    <a:bodyPr/>
                    <a:lstStyle/>
                    <a:p>
                      <a:pPr algn="r">
                        <a:lnSpc>
                          <a:spcPct val="105000"/>
                        </a:lnSpc>
                        <a:spcAft>
                          <a:spcPts val="800"/>
                        </a:spcAft>
                      </a:pPr>
                      <a:r>
                        <a:rPr lang="es-CO" sz="1600">
                          <a:effectLst/>
                        </a:rPr>
                        <a:t>265.055.249</a:t>
                      </a:r>
                      <a:endParaRPr lang="es-CO" sz="2800">
                        <a:effectLst/>
                        <a:latin typeface="Calibri"/>
                        <a:ea typeface="Calibri"/>
                        <a:cs typeface="Times New Roman"/>
                      </a:endParaRPr>
                    </a:p>
                  </a:txBody>
                  <a:tcPr marL="44450" marR="44450" marT="0" marB="0" anchor="b"/>
                </a:tc>
                <a:extLst>
                  <a:ext uri="{0D108BD9-81ED-4DB2-BD59-A6C34878D82A}">
                    <a16:rowId xmlns:a16="http://schemas.microsoft.com/office/drawing/2014/main" xmlns="" val="10008"/>
                  </a:ext>
                </a:extLst>
              </a:tr>
              <a:tr h="247650">
                <a:tc>
                  <a:txBody>
                    <a:bodyPr/>
                    <a:lstStyle/>
                    <a:p>
                      <a:pPr>
                        <a:lnSpc>
                          <a:spcPct val="105000"/>
                        </a:lnSpc>
                        <a:spcAft>
                          <a:spcPts val="800"/>
                        </a:spcAft>
                      </a:pPr>
                      <a:r>
                        <a:rPr lang="es-CO" sz="1600" dirty="0">
                          <a:effectLst/>
                        </a:rPr>
                        <a:t>(+) EXCEDENTES GENERADOS A 31 DE DICIEMBRE DE 2019</a:t>
                      </a:r>
                      <a:endParaRPr lang="es-CO" sz="2800" dirty="0">
                        <a:effectLst/>
                        <a:latin typeface="Calibri"/>
                        <a:ea typeface="Calibri"/>
                        <a:cs typeface="Times New Roman"/>
                      </a:endParaRPr>
                    </a:p>
                  </a:txBody>
                  <a:tcPr marL="44450" marR="44450" marT="0" marB="0" anchor="ctr"/>
                </a:tc>
                <a:tc>
                  <a:txBody>
                    <a:bodyPr/>
                    <a:lstStyle/>
                    <a:p>
                      <a:pPr algn="r">
                        <a:lnSpc>
                          <a:spcPct val="105000"/>
                        </a:lnSpc>
                        <a:spcAft>
                          <a:spcPts val="800"/>
                        </a:spcAft>
                      </a:pPr>
                      <a:r>
                        <a:rPr lang="es-CO" sz="1600">
                          <a:effectLst/>
                        </a:rPr>
                        <a:t>307.774.018</a:t>
                      </a:r>
                      <a:endParaRPr lang="es-CO" sz="2800">
                        <a:effectLst/>
                        <a:latin typeface="Calibri"/>
                        <a:ea typeface="Calibri"/>
                        <a:cs typeface="Times New Roman"/>
                      </a:endParaRPr>
                    </a:p>
                  </a:txBody>
                  <a:tcPr marL="44450" marR="44450" marT="0" marB="0" anchor="b"/>
                </a:tc>
                <a:extLst>
                  <a:ext uri="{0D108BD9-81ED-4DB2-BD59-A6C34878D82A}">
                    <a16:rowId xmlns:a16="http://schemas.microsoft.com/office/drawing/2014/main" xmlns="" val="10009"/>
                  </a:ext>
                </a:extLst>
              </a:tr>
              <a:tr h="161925">
                <a:tc>
                  <a:txBody>
                    <a:bodyPr/>
                    <a:lstStyle/>
                    <a:p>
                      <a:pPr>
                        <a:lnSpc>
                          <a:spcPct val="105000"/>
                        </a:lnSpc>
                        <a:spcAft>
                          <a:spcPts val="800"/>
                        </a:spcAft>
                      </a:pPr>
                      <a:r>
                        <a:rPr lang="es-CO" sz="1600" dirty="0">
                          <a:effectLst/>
                        </a:rPr>
                        <a:t>RESULTADO EXCEDENTES AL CIERRE VIGENCIA 2019</a:t>
                      </a:r>
                      <a:endParaRPr lang="es-CO" sz="2800" dirty="0">
                        <a:solidFill>
                          <a:schemeClr val="bg1"/>
                        </a:solidFill>
                        <a:effectLst/>
                        <a:latin typeface="Calibri"/>
                        <a:ea typeface="Calibri"/>
                        <a:cs typeface="Times New Roman"/>
                      </a:endParaRPr>
                    </a:p>
                  </a:txBody>
                  <a:tcPr marL="44450" marR="44450" marT="0" marB="0" anchor="ctr"/>
                </a:tc>
                <a:tc>
                  <a:txBody>
                    <a:bodyPr/>
                    <a:lstStyle/>
                    <a:p>
                      <a:pPr algn="r">
                        <a:lnSpc>
                          <a:spcPct val="105000"/>
                        </a:lnSpc>
                        <a:spcAft>
                          <a:spcPts val="800"/>
                        </a:spcAft>
                      </a:pPr>
                      <a:r>
                        <a:rPr lang="es-CO" sz="1600" dirty="0">
                          <a:effectLst/>
                        </a:rPr>
                        <a:t>430.208.085</a:t>
                      </a:r>
                      <a:endParaRPr lang="es-CO" sz="2800" dirty="0">
                        <a:solidFill>
                          <a:schemeClr val="bg1"/>
                        </a:solidFill>
                        <a:effectLst/>
                        <a:latin typeface="Calibri"/>
                        <a:ea typeface="Calibri"/>
                        <a:cs typeface="Times New Roman"/>
                      </a:endParaRPr>
                    </a:p>
                  </a:txBody>
                  <a:tcPr marL="44450" marR="44450" marT="0" marB="0" anchor="ctr"/>
                </a:tc>
                <a:extLst>
                  <a:ext uri="{0D108BD9-81ED-4DB2-BD59-A6C34878D82A}">
                    <a16:rowId xmlns:a16="http://schemas.microsoft.com/office/drawing/2014/main" xmlns="" val="10010"/>
                  </a:ext>
                </a:extLst>
              </a:tr>
            </a:tbl>
          </a:graphicData>
        </a:graphic>
      </p:graphicFrame>
      <p:sp>
        <p:nvSpPr>
          <p:cNvPr id="11"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12" name="9 CuadroTexto"/>
          <p:cNvSpPr txBox="1"/>
          <p:nvPr/>
        </p:nvSpPr>
        <p:spPr>
          <a:xfrm>
            <a:off x="804171" y="4299942"/>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11903130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3"/>
          <p:cNvSpPr/>
          <p:nvPr/>
        </p:nvSpPr>
        <p:spPr>
          <a:xfrm>
            <a:off x="2267743" y="843558"/>
            <a:ext cx="4572000" cy="338554"/>
          </a:xfrm>
          <a:prstGeom prst="rect">
            <a:avLst/>
          </a:prstGeom>
        </p:spPr>
        <p:txBody>
          <a:bodyPr>
            <a:spAutoFit/>
          </a:bodyPr>
          <a:lstStyle/>
          <a:p>
            <a:pPr algn="ctr"/>
            <a:r>
              <a:rPr lang="es-CO" sz="1600" b="1" dirty="0" smtClean="0">
                <a:latin typeface="Arial" panose="020B0604020202020204" pitchFamily="34" charset="0"/>
                <a:cs typeface="Arial" panose="020B0604020202020204" pitchFamily="34" charset="0"/>
              </a:rPr>
              <a:t>SUBSISTEMA DE FORMACIÓN</a:t>
            </a:r>
            <a:endParaRPr lang="es-CO" sz="1600" b="1"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208092935"/>
              </p:ext>
            </p:extLst>
          </p:nvPr>
        </p:nvGraphicFramePr>
        <p:xfrm>
          <a:off x="179512" y="1144405"/>
          <a:ext cx="8712968" cy="923289"/>
        </p:xfrm>
        <a:graphic>
          <a:graphicData uri="http://schemas.openxmlformats.org/drawingml/2006/table">
            <a:tbl>
              <a:tblPr firstRow="1" firstCol="1" bandRow="1">
                <a:tableStyleId>{5C22544A-7EE6-4342-B048-85BDC9FD1C3A}</a:tableStyleId>
              </a:tblPr>
              <a:tblGrid>
                <a:gridCol w="1042578">
                  <a:extLst>
                    <a:ext uri="{9D8B030D-6E8A-4147-A177-3AD203B41FA5}">
                      <a16:colId xmlns:a16="http://schemas.microsoft.com/office/drawing/2014/main" xmlns="" val="340846352"/>
                    </a:ext>
                  </a:extLst>
                </a:gridCol>
                <a:gridCol w="7670390">
                  <a:extLst>
                    <a:ext uri="{9D8B030D-6E8A-4147-A177-3AD203B41FA5}">
                      <a16:colId xmlns:a16="http://schemas.microsoft.com/office/drawing/2014/main" xmlns="" val="3313913250"/>
                    </a:ext>
                  </a:extLst>
                </a:gridCol>
              </a:tblGrid>
              <a:tr h="162683">
                <a:tc>
                  <a:txBody>
                    <a:bodyPr/>
                    <a:lstStyle/>
                    <a:p>
                      <a:pPr>
                        <a:lnSpc>
                          <a:spcPct val="107000"/>
                        </a:lnSpc>
                        <a:spcAft>
                          <a:spcPts val="0"/>
                        </a:spcAft>
                      </a:pPr>
                      <a:r>
                        <a:rPr lang="es-CO" sz="1400">
                          <a:effectLst/>
                        </a:rPr>
                        <a:t>PROYECTO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Creación de nuevas ofertas académicas en las Sedes</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46281337"/>
                  </a:ext>
                </a:extLst>
              </a:tr>
              <a:tr h="162683">
                <a:tc>
                  <a:txBody>
                    <a:bodyPr/>
                    <a:lstStyle/>
                    <a:p>
                      <a:pPr>
                        <a:lnSpc>
                          <a:spcPct val="107000"/>
                        </a:lnSpc>
                        <a:spcAft>
                          <a:spcPts val="0"/>
                        </a:spcAft>
                      </a:pPr>
                      <a:r>
                        <a:rPr lang="es-CO" sz="1400">
                          <a:effectLst/>
                        </a:rPr>
                        <a:t>OBJETIVO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Crear nueva oferta académica acorde con las necesidades del entorno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22570990"/>
                  </a:ext>
                </a:extLst>
              </a:tr>
              <a:tr h="466723">
                <a:tc>
                  <a:txBody>
                    <a:bodyPr/>
                    <a:lstStyle/>
                    <a:p>
                      <a:pPr>
                        <a:lnSpc>
                          <a:spcPct val="107000"/>
                        </a:lnSpc>
                        <a:spcAft>
                          <a:spcPts val="0"/>
                        </a:spcAft>
                      </a:pPr>
                      <a:r>
                        <a:rPr lang="es-CO" sz="1400">
                          <a:effectLst/>
                        </a:rPr>
                        <a:t>ACCIONES </a:t>
                      </a:r>
                    </a:p>
                    <a:p>
                      <a:pPr>
                        <a:lnSpc>
                          <a:spcPct val="107000"/>
                        </a:lnSpc>
                        <a:spcAft>
                          <a:spcPts val="0"/>
                        </a:spcAft>
                      </a:pPr>
                      <a:r>
                        <a:rPr lang="es-CO" sz="1400">
                          <a:effectLst/>
                        </a:rPr>
                        <a:t>FACULTAD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400" dirty="0">
                          <a:effectLst/>
                        </a:rPr>
                        <a:t>Continuar con el documento programático para la creación del Pregrado en Veterinaria y Zootecnia. </a:t>
                      </a:r>
                    </a:p>
                    <a:p>
                      <a:pPr marL="342900" lvl="0" indent="-342900" algn="just">
                        <a:spcAft>
                          <a:spcPts val="0"/>
                        </a:spcAft>
                        <a:buFont typeface="Symbol" panose="05050102010706020507" pitchFamily="18" charset="2"/>
                        <a:buChar char=""/>
                      </a:pPr>
                      <a:r>
                        <a:rPr lang="es-CO" sz="1400" dirty="0">
                          <a:effectLst/>
                        </a:rPr>
                        <a:t>Continuar con la creación de las Maestrías en: Ciencias Ambientales y Maestría en Estadística. </a:t>
                      </a:r>
                    </a:p>
                  </a:txBody>
                  <a:tcPr marL="68580" marR="68580" marT="0" marB="0"/>
                </a:tc>
                <a:extLst>
                  <a:ext uri="{0D108BD9-81ED-4DB2-BD59-A6C34878D82A}">
                    <a16:rowId xmlns:a16="http://schemas.microsoft.com/office/drawing/2014/main" xmlns="" val="3430200071"/>
                  </a:ext>
                </a:extLst>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1746215834"/>
              </p:ext>
            </p:extLst>
          </p:nvPr>
        </p:nvGraphicFramePr>
        <p:xfrm>
          <a:off x="179512" y="2139702"/>
          <a:ext cx="8712968" cy="1751648"/>
        </p:xfrm>
        <a:graphic>
          <a:graphicData uri="http://schemas.openxmlformats.org/drawingml/2006/table">
            <a:tbl>
              <a:tblPr firstRow="1" firstCol="1" bandRow="1">
                <a:tableStyleId>{5C22544A-7EE6-4342-B048-85BDC9FD1C3A}</a:tableStyleId>
              </a:tblPr>
              <a:tblGrid>
                <a:gridCol w="1050704">
                  <a:extLst>
                    <a:ext uri="{9D8B030D-6E8A-4147-A177-3AD203B41FA5}">
                      <a16:colId xmlns:a16="http://schemas.microsoft.com/office/drawing/2014/main" xmlns="" val="4242177651"/>
                    </a:ext>
                  </a:extLst>
                </a:gridCol>
                <a:gridCol w="7662264">
                  <a:extLst>
                    <a:ext uri="{9D8B030D-6E8A-4147-A177-3AD203B41FA5}">
                      <a16:colId xmlns:a16="http://schemas.microsoft.com/office/drawing/2014/main" xmlns="" val="1722783204"/>
                    </a:ext>
                  </a:extLst>
                </a:gridCol>
              </a:tblGrid>
              <a:tr h="0">
                <a:tc>
                  <a:txBody>
                    <a:bodyPr/>
                    <a:lstStyle/>
                    <a:p>
                      <a:pPr>
                        <a:lnSpc>
                          <a:spcPct val="107000"/>
                        </a:lnSpc>
                        <a:spcAft>
                          <a:spcPts val="0"/>
                        </a:spcAft>
                      </a:pPr>
                      <a:r>
                        <a:rPr lang="es-CO" sz="1400">
                          <a:effectLst/>
                        </a:rPr>
                        <a:t>PROYECTO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Desarrollo profesoral permanente en lo pedagógico, disciplinar y profesional</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037266752"/>
                  </a:ext>
                </a:extLst>
              </a:tr>
              <a:tr h="0">
                <a:tc>
                  <a:txBody>
                    <a:bodyPr/>
                    <a:lstStyle/>
                    <a:p>
                      <a:pPr>
                        <a:lnSpc>
                          <a:spcPct val="107000"/>
                        </a:lnSpc>
                        <a:spcAft>
                          <a:spcPts val="0"/>
                        </a:spcAft>
                      </a:pPr>
                      <a:r>
                        <a:rPr lang="es-CO" sz="1400">
                          <a:effectLst/>
                        </a:rPr>
                        <a:t>OBJETIVO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Diseñar e implementar estrategias de capacitación y  formación pedagógica, disciplinar y profesional para los </a:t>
                      </a:r>
                      <a:r>
                        <a:rPr lang="es-CO" sz="1400" dirty="0" smtClean="0">
                          <a:effectLst/>
                        </a:rPr>
                        <a:t>docentes</a:t>
                      </a:r>
                      <a:endParaRPr lang="es-CO" sz="1400" dirty="0">
                        <a:effectLst/>
                      </a:endParaRPr>
                    </a:p>
                  </a:txBody>
                  <a:tcPr marL="68580" marR="68580" marT="0" marB="0"/>
                </a:tc>
                <a:extLst>
                  <a:ext uri="{0D108BD9-81ED-4DB2-BD59-A6C34878D82A}">
                    <a16:rowId xmlns:a16="http://schemas.microsoft.com/office/drawing/2014/main" xmlns="" val="3307638831"/>
                  </a:ext>
                </a:extLst>
              </a:tr>
              <a:tr h="0">
                <a:tc>
                  <a:txBody>
                    <a:bodyPr/>
                    <a:lstStyle/>
                    <a:p>
                      <a:pPr>
                        <a:lnSpc>
                          <a:spcPct val="107000"/>
                        </a:lnSpc>
                        <a:spcAft>
                          <a:spcPts val="0"/>
                        </a:spcAft>
                      </a:pPr>
                      <a:r>
                        <a:rPr lang="es-CO" sz="1400">
                          <a:effectLst/>
                        </a:rPr>
                        <a:t>ACCIONES</a:t>
                      </a:r>
                    </a:p>
                    <a:p>
                      <a:pPr>
                        <a:lnSpc>
                          <a:spcPct val="107000"/>
                        </a:lnSpc>
                        <a:spcAft>
                          <a:spcPts val="0"/>
                        </a:spcAft>
                      </a:pPr>
                      <a:r>
                        <a:rPr lang="es-CO" sz="1400">
                          <a:effectLst/>
                        </a:rPr>
                        <a:t> FACULTAD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400" dirty="0">
                          <a:effectLst/>
                        </a:rPr>
                        <a:t>Plan de Formación docente de la Facultad: formación de tres (3) </a:t>
                      </a:r>
                      <a:r>
                        <a:rPr lang="es-CO" sz="1400" dirty="0" smtClean="0">
                          <a:effectLst/>
                        </a:rPr>
                        <a:t>Doctores</a:t>
                      </a:r>
                      <a:endParaRPr lang="es-CO" sz="1400" dirty="0">
                        <a:effectLst/>
                      </a:endParaRPr>
                    </a:p>
                    <a:p>
                      <a:pPr marL="342900" lvl="0" indent="-342900" algn="just">
                        <a:spcAft>
                          <a:spcPts val="0"/>
                        </a:spcAft>
                        <a:buFont typeface="Symbol" panose="05050102010706020507" pitchFamily="18" charset="2"/>
                        <a:buChar char=""/>
                      </a:pPr>
                      <a:r>
                        <a:rPr lang="es-CO" sz="1400" dirty="0">
                          <a:effectLst/>
                        </a:rPr>
                        <a:t>Incorporación de las nuevas tecnologías de la información y las comunicaciones (tic) en las ciencias. La tendencia creciente del uso de herramientas y sistemas tecnológicos en los procesos de formación y capacitación pueden permitir la proyección y consolidación de  FACIEN mediante el desarrollo de programas virtuales en todas las sedes de la USCO. </a:t>
                      </a:r>
                      <a:endParaRPr lang="es-CO"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150811830"/>
                  </a:ext>
                </a:extLst>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4155689741"/>
              </p:ext>
            </p:extLst>
          </p:nvPr>
        </p:nvGraphicFramePr>
        <p:xfrm>
          <a:off x="176426" y="3950617"/>
          <a:ext cx="8716053" cy="913131"/>
        </p:xfrm>
        <a:graphic>
          <a:graphicData uri="http://schemas.openxmlformats.org/drawingml/2006/table">
            <a:tbl>
              <a:tblPr firstRow="1" firstCol="1" bandRow="1">
                <a:tableStyleId>{5C22544A-7EE6-4342-B048-85BDC9FD1C3A}</a:tableStyleId>
              </a:tblPr>
              <a:tblGrid>
                <a:gridCol w="1050097">
                  <a:extLst>
                    <a:ext uri="{9D8B030D-6E8A-4147-A177-3AD203B41FA5}">
                      <a16:colId xmlns:a16="http://schemas.microsoft.com/office/drawing/2014/main" xmlns="" val="957626392"/>
                    </a:ext>
                  </a:extLst>
                </a:gridCol>
                <a:gridCol w="7665956">
                  <a:extLst>
                    <a:ext uri="{9D8B030D-6E8A-4147-A177-3AD203B41FA5}">
                      <a16:colId xmlns:a16="http://schemas.microsoft.com/office/drawing/2014/main" xmlns="" val="3849091889"/>
                    </a:ext>
                  </a:extLst>
                </a:gridCol>
              </a:tblGrid>
              <a:tr h="52887">
                <a:tc>
                  <a:txBody>
                    <a:bodyPr/>
                    <a:lstStyle/>
                    <a:p>
                      <a:pPr>
                        <a:lnSpc>
                          <a:spcPct val="107000"/>
                        </a:lnSpc>
                        <a:spcAft>
                          <a:spcPts val="0"/>
                        </a:spcAft>
                      </a:pPr>
                      <a:r>
                        <a:rPr lang="es-CO" sz="1400" dirty="0">
                          <a:effectLst/>
                        </a:rPr>
                        <a:t>PROYECTO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Autoevaluación permanente  de programas de pregrado y postgrado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66752300"/>
                  </a:ext>
                </a:extLst>
              </a:tr>
              <a:tr h="0">
                <a:tc>
                  <a:txBody>
                    <a:bodyPr/>
                    <a:lstStyle/>
                    <a:p>
                      <a:pPr>
                        <a:lnSpc>
                          <a:spcPct val="107000"/>
                        </a:lnSpc>
                        <a:spcAft>
                          <a:spcPts val="0"/>
                        </a:spcAft>
                      </a:pPr>
                      <a:r>
                        <a:rPr lang="es-CO" sz="1400">
                          <a:effectLst/>
                        </a:rPr>
                        <a:t>OBJETIVO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dirty="0">
                          <a:effectLst/>
                        </a:rPr>
                        <a:t>Implementar procesos de autoevaluación permanentes que conduzcan al mejoramiento de la calidad</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96198775"/>
                  </a:ext>
                </a:extLst>
              </a:tr>
              <a:tr h="0">
                <a:tc>
                  <a:txBody>
                    <a:bodyPr/>
                    <a:lstStyle/>
                    <a:p>
                      <a:pPr>
                        <a:lnSpc>
                          <a:spcPct val="107000"/>
                        </a:lnSpc>
                        <a:spcAft>
                          <a:spcPts val="0"/>
                        </a:spcAft>
                      </a:pPr>
                      <a:r>
                        <a:rPr lang="es-CO" sz="1400">
                          <a:effectLst/>
                        </a:rPr>
                        <a:t>ACCIONES</a:t>
                      </a:r>
                    </a:p>
                    <a:p>
                      <a:pPr>
                        <a:lnSpc>
                          <a:spcPct val="107000"/>
                        </a:lnSpc>
                        <a:spcAft>
                          <a:spcPts val="0"/>
                        </a:spcAft>
                      </a:pPr>
                      <a:r>
                        <a:rPr lang="es-CO" sz="1400">
                          <a:effectLst/>
                        </a:rPr>
                        <a:t> FACULTAD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400" dirty="0">
                          <a:effectLst/>
                        </a:rPr>
                        <a:t>Procesos de autoevaluación Programas de Física y Matemática Aplicada</a:t>
                      </a:r>
                      <a:r>
                        <a:rPr lang="es-CO" sz="1400" dirty="0" smtClean="0">
                          <a:effectLst/>
                        </a:rPr>
                        <a:t>.</a:t>
                      </a:r>
                      <a:endParaRPr lang="es-CO" sz="1400" dirty="0">
                        <a:effectLst/>
                      </a:endParaRPr>
                    </a:p>
                    <a:p>
                      <a:pPr marL="342900" lvl="0" indent="-342900" algn="just">
                        <a:spcAft>
                          <a:spcPts val="0"/>
                        </a:spcAft>
                        <a:buFont typeface="Symbol" panose="05050102010706020507" pitchFamily="18" charset="2"/>
                        <a:buChar char=""/>
                      </a:pPr>
                      <a:r>
                        <a:rPr lang="es-CO" sz="1400" dirty="0">
                          <a:effectLst/>
                        </a:rPr>
                        <a:t>Renovación registro calificado Programas de Física y Matemática Aplicada</a:t>
                      </a:r>
                      <a:r>
                        <a:rPr lang="es-CO" sz="1400" dirty="0" smtClean="0">
                          <a:effectLst/>
                        </a:rPr>
                        <a:t>.</a:t>
                      </a:r>
                      <a:endParaRPr lang="es-CO" sz="1400" dirty="0">
                        <a:effectLst/>
                      </a:endParaRPr>
                    </a:p>
                  </a:txBody>
                  <a:tcPr marL="68580" marR="68580" marT="0" marB="0"/>
                </a:tc>
                <a:extLst>
                  <a:ext uri="{0D108BD9-81ED-4DB2-BD59-A6C34878D82A}">
                    <a16:rowId xmlns:a16="http://schemas.microsoft.com/office/drawing/2014/main" xmlns="" val="1413194381"/>
                  </a:ext>
                </a:extLst>
              </a:tr>
            </a:tbl>
          </a:graphicData>
        </a:graphic>
      </p:graphicFrame>
    </p:spTree>
    <p:extLst>
      <p:ext uri="{BB962C8B-B14F-4D97-AF65-F5344CB8AC3E}">
        <p14:creationId xmlns:p14="http://schemas.microsoft.com/office/powerpoint/2010/main" val="2748013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3"/>
          <p:cNvSpPr/>
          <p:nvPr/>
        </p:nvSpPr>
        <p:spPr>
          <a:xfrm>
            <a:off x="2736303" y="339502"/>
            <a:ext cx="637220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1. INSTALACIÓN </a:t>
            </a:r>
            <a:r>
              <a:rPr lang="es-CO" b="1" dirty="0">
                <a:solidFill>
                  <a:schemeClr val="bg1"/>
                </a:solidFill>
                <a:latin typeface="Arial" panose="020B0604020202020204" pitchFamily="34" charset="0"/>
              </a:rPr>
              <a:t>DE LA </a:t>
            </a:r>
            <a:r>
              <a:rPr lang="es-CO" b="1" dirty="0" smtClean="0">
                <a:solidFill>
                  <a:schemeClr val="bg1"/>
                </a:solidFill>
                <a:latin typeface="Arial" panose="020B0604020202020204" pitchFamily="34" charset="0"/>
              </a:rPr>
              <a:t>AUDIENCIA DESCENTRALIZADA </a:t>
            </a:r>
            <a:endParaRPr lang="es-CO" dirty="0">
              <a:solidFill>
                <a:schemeClr val="bg1"/>
              </a:solidFill>
            </a:endParaRPr>
          </a:p>
        </p:txBody>
      </p:sp>
      <p:sp>
        <p:nvSpPr>
          <p:cNvPr id="10" name="4 Marcador de fecha"/>
          <p:cNvSpPr>
            <a:spLocks noGrp="1"/>
          </p:cNvSpPr>
          <p:nvPr>
            <p:ph type="dt" sz="half" idx="10"/>
          </p:nvPr>
        </p:nvSpPr>
        <p:spPr>
          <a:xfrm>
            <a:off x="6672021" y="4869657"/>
            <a:ext cx="2471980" cy="273844"/>
          </a:xfrm>
        </p:spPr>
        <p:txBody>
          <a:bodyPr/>
          <a:lstStyle/>
          <a:p>
            <a:r>
              <a:rPr lang="es-CO" b="1" dirty="0" smtClean="0">
                <a:solidFill>
                  <a:schemeClr val="bg1"/>
                </a:solidFill>
                <a:latin typeface="Arial" pitchFamily="34" charset="0"/>
                <a:cs typeface="Arial" pitchFamily="34" charset="0"/>
              </a:rPr>
              <a:t>Neiva  </a:t>
            </a:r>
            <a:fld id="{43CCAC3A-9FB2-4248-BA56-EB925F346150}" type="datetime4">
              <a:rPr lang="es-CO" b="1" smtClean="0">
                <a:solidFill>
                  <a:schemeClr val="bg1"/>
                </a:solidFill>
                <a:latin typeface="Arial" pitchFamily="34" charset="0"/>
                <a:cs typeface="Arial" pitchFamily="34" charset="0"/>
              </a:rPr>
              <a:t>18 de marzo de 2020</a:t>
            </a:fld>
            <a:endParaRPr lang="es-CO" b="1" dirty="0">
              <a:solidFill>
                <a:schemeClr val="bg1"/>
              </a:solidFill>
              <a:latin typeface="Arial" pitchFamily="34" charset="0"/>
              <a:cs typeface="Arial" pitchFamily="34" charset="0"/>
            </a:endParaRPr>
          </a:p>
        </p:txBody>
      </p:sp>
      <p:sp>
        <p:nvSpPr>
          <p:cNvPr id="5" name="Rectángulo 4"/>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Marcador de contenido 2"/>
          <p:cNvSpPr>
            <a:spLocks noGrp="1"/>
          </p:cNvSpPr>
          <p:nvPr>
            <p:ph idx="1"/>
          </p:nvPr>
        </p:nvSpPr>
        <p:spPr>
          <a:xfrm>
            <a:off x="179512" y="928944"/>
            <a:ext cx="8856977" cy="4214557"/>
          </a:xfrm>
        </p:spPr>
        <p:txBody>
          <a:bodyPr>
            <a:noAutofit/>
          </a:bodyPr>
          <a:lstStyle/>
          <a:p>
            <a:pPr marL="0" indent="0" algn="ctr">
              <a:spcBef>
                <a:spcPts val="0"/>
              </a:spcBef>
              <a:buNone/>
            </a:pPr>
            <a:r>
              <a:rPr lang="es-ES" sz="1400" b="1" dirty="0" smtClean="0">
                <a:latin typeface="Arial" panose="020B0604020202020204" pitchFamily="34" charset="0"/>
                <a:cs typeface="Arial" panose="020B0604020202020204" pitchFamily="34" charset="0"/>
              </a:rPr>
              <a:t>RUBEN DARIO VALBUENA VILLARREAL</a:t>
            </a:r>
          </a:p>
          <a:p>
            <a:pPr marL="0" indent="0" algn="ctr">
              <a:spcBef>
                <a:spcPts val="0"/>
              </a:spcBef>
              <a:buNone/>
            </a:pPr>
            <a:r>
              <a:rPr lang="es-ES" sz="1400" dirty="0" smtClean="0">
                <a:latin typeface="Arial" panose="020B0604020202020204" pitchFamily="34" charset="0"/>
                <a:cs typeface="Arial" panose="020B0604020202020204" pitchFamily="34" charset="0"/>
              </a:rPr>
              <a:t>Decano</a:t>
            </a:r>
          </a:p>
          <a:p>
            <a:pPr marL="0" indent="0">
              <a:spcBef>
                <a:spcPts val="0"/>
              </a:spcBef>
              <a:buNone/>
            </a:pPr>
            <a:r>
              <a:rPr lang="es-ES" sz="1300" b="1" dirty="0" smtClean="0">
                <a:latin typeface="Arial" panose="020B0604020202020204" pitchFamily="34" charset="0"/>
                <a:cs typeface="Arial" panose="020B0604020202020204" pitchFamily="34" charset="0"/>
              </a:rPr>
              <a:t>   JASMIDT VERA CUENCA                                                                    JOSE MIGUEL CRISTANCHO FIERRO</a:t>
            </a:r>
            <a:endParaRPr lang="es-CO" sz="1300" b="1" dirty="0" smtClean="0">
              <a:latin typeface="Arial" panose="020B0604020202020204" pitchFamily="34" charset="0"/>
              <a:cs typeface="Arial" panose="020B0604020202020204" pitchFamily="34" charset="0"/>
            </a:endParaRPr>
          </a:p>
          <a:p>
            <a:pPr marL="0" indent="0">
              <a:spcBef>
                <a:spcPts val="0"/>
              </a:spcBef>
              <a:buNone/>
            </a:pPr>
            <a:r>
              <a:rPr lang="es-ES" sz="1300" dirty="0" smtClean="0">
                <a:latin typeface="Arial" panose="020B0604020202020204" pitchFamily="34" charset="0"/>
                <a:cs typeface="Arial" panose="020B0604020202020204" pitchFamily="34" charset="0"/>
              </a:rPr>
              <a:t>   Jefe Departamento Matemática y Estadística                                       Jefe Departamento Ciencias Naturales</a:t>
            </a:r>
          </a:p>
          <a:p>
            <a:pPr marL="0" indent="0">
              <a:spcBef>
                <a:spcPts val="0"/>
              </a:spcBef>
              <a:buNone/>
            </a:pPr>
            <a:r>
              <a:rPr lang="es-ES" sz="1000" b="1" dirty="0" smtClean="0">
                <a:solidFill>
                  <a:schemeClr val="bg1"/>
                </a:solidFill>
                <a:latin typeface="Arial" panose="020B0604020202020204" pitchFamily="34" charset="0"/>
                <a:cs typeface="Arial" panose="020B0604020202020204" pitchFamily="34" charset="0"/>
              </a:rPr>
              <a:t>   espacio </a:t>
            </a:r>
          </a:p>
          <a:p>
            <a:pPr marL="0" indent="0">
              <a:spcBef>
                <a:spcPts val="0"/>
              </a:spcBef>
              <a:buNone/>
            </a:pPr>
            <a:r>
              <a:rPr lang="es-ES" sz="1300" b="1" dirty="0">
                <a:latin typeface="Arial" panose="020B0604020202020204" pitchFamily="34" charset="0"/>
                <a:cs typeface="Arial" panose="020B0604020202020204" pitchFamily="34" charset="0"/>
              </a:rPr>
              <a:t> </a:t>
            </a:r>
            <a:r>
              <a:rPr lang="es-ES" sz="1300" b="1" dirty="0" smtClean="0">
                <a:latin typeface="Arial" panose="020B0604020202020204" pitchFamily="34" charset="0"/>
                <a:cs typeface="Arial" panose="020B0604020202020204" pitchFamily="34" charset="0"/>
              </a:rPr>
              <a:t>  GERMAN FABIAN </a:t>
            </a:r>
            <a:r>
              <a:rPr lang="es-ES" sz="1300" b="1" dirty="0">
                <a:latin typeface="Arial" panose="020B0604020202020204" pitchFamily="34" charset="0"/>
                <a:cs typeface="Arial" panose="020B0604020202020204" pitchFamily="34" charset="0"/>
              </a:rPr>
              <a:t>ESCOBAR FIESCO </a:t>
            </a:r>
            <a:r>
              <a:rPr lang="es-ES" sz="1300" b="1" dirty="0" smtClean="0">
                <a:latin typeface="Arial" panose="020B0604020202020204" pitchFamily="34" charset="0"/>
                <a:cs typeface="Arial" panose="020B0604020202020204" pitchFamily="34" charset="0"/>
              </a:rPr>
              <a:t>                                              ANA </a:t>
            </a:r>
            <a:r>
              <a:rPr lang="es-ES" sz="1300" b="1" dirty="0">
                <a:latin typeface="Arial" panose="020B0604020202020204" pitchFamily="34" charset="0"/>
                <a:cs typeface="Arial" panose="020B0604020202020204" pitchFamily="34" charset="0"/>
              </a:rPr>
              <a:t>LILIA BERNAL ESTEBAN </a:t>
            </a:r>
            <a:endParaRPr lang="es-ES" sz="1300" b="1" dirty="0" smtClean="0">
              <a:latin typeface="Arial" panose="020B0604020202020204" pitchFamily="34" charset="0"/>
              <a:cs typeface="Arial" panose="020B0604020202020204" pitchFamily="34" charset="0"/>
            </a:endParaRPr>
          </a:p>
          <a:p>
            <a:pPr marL="0" indent="0">
              <a:spcBef>
                <a:spcPts val="0"/>
              </a:spcBef>
              <a:buNone/>
            </a:pPr>
            <a:r>
              <a:rPr lang="es-ES" sz="1300" dirty="0" smtClean="0">
                <a:latin typeface="Arial" panose="020B0604020202020204" pitchFamily="34" charset="0"/>
                <a:cs typeface="Arial" panose="020B0604020202020204" pitchFamily="34" charset="0"/>
              </a:rPr>
              <a:t>   Jefe </a:t>
            </a:r>
            <a:r>
              <a:rPr lang="es-ES" sz="1300" dirty="0">
                <a:latin typeface="Arial" panose="020B0604020202020204" pitchFamily="34" charset="0"/>
                <a:cs typeface="Arial" panose="020B0604020202020204" pitchFamily="34" charset="0"/>
              </a:rPr>
              <a:t>Programa Matemática </a:t>
            </a:r>
            <a:r>
              <a:rPr lang="es-ES" sz="1300" dirty="0" smtClean="0">
                <a:latin typeface="Arial" panose="020B0604020202020204" pitchFamily="34" charset="0"/>
                <a:cs typeface="Arial" panose="020B0604020202020204" pitchFamily="34" charset="0"/>
              </a:rPr>
              <a:t>Aplicada                                                     Jefe </a:t>
            </a:r>
            <a:r>
              <a:rPr lang="es-ES" sz="1300" dirty="0">
                <a:latin typeface="Arial" panose="020B0604020202020204" pitchFamily="34" charset="0"/>
                <a:cs typeface="Arial" panose="020B0604020202020204" pitchFamily="34" charset="0"/>
              </a:rPr>
              <a:t>Programa Física</a:t>
            </a:r>
          </a:p>
          <a:p>
            <a:pPr marL="0" indent="0">
              <a:spcBef>
                <a:spcPts val="0"/>
              </a:spcBef>
              <a:buNone/>
            </a:pPr>
            <a:endParaRPr lang="es-ES" sz="1000" b="1" dirty="0" smtClean="0">
              <a:latin typeface="Arial" panose="020B0604020202020204" pitchFamily="34" charset="0"/>
              <a:cs typeface="Arial" panose="020B0604020202020204" pitchFamily="34" charset="0"/>
            </a:endParaRPr>
          </a:p>
          <a:p>
            <a:pPr marL="0" indent="0">
              <a:spcBef>
                <a:spcPts val="0"/>
              </a:spcBef>
              <a:buNone/>
            </a:pPr>
            <a:r>
              <a:rPr lang="es-ES" sz="1300" b="1" dirty="0" smtClean="0">
                <a:latin typeface="Arial" panose="020B0604020202020204" pitchFamily="34" charset="0"/>
                <a:cs typeface="Arial" panose="020B0604020202020204" pitchFamily="34" charset="0"/>
              </a:rPr>
              <a:t>   MAURO </a:t>
            </a:r>
            <a:r>
              <a:rPr lang="es-ES" sz="1300" b="1" dirty="0">
                <a:latin typeface="Arial" panose="020B0604020202020204" pitchFamily="34" charset="0"/>
                <a:cs typeface="Arial" panose="020B0604020202020204" pitchFamily="34" charset="0"/>
              </a:rPr>
              <a:t>MONTEALEGRE CARDENAS </a:t>
            </a:r>
            <a:r>
              <a:rPr lang="es-ES" sz="1300" b="1" dirty="0" smtClean="0">
                <a:latin typeface="Arial" panose="020B0604020202020204" pitchFamily="34" charset="0"/>
                <a:cs typeface="Arial" panose="020B0604020202020204" pitchFamily="34" charset="0"/>
              </a:rPr>
              <a:t>                                              MAURICIO CARRILLO AVILA </a:t>
            </a:r>
            <a:endParaRPr lang="es-CO" sz="1300" b="1" dirty="0" smtClean="0">
              <a:latin typeface="Arial" panose="020B0604020202020204" pitchFamily="34" charset="0"/>
              <a:cs typeface="Arial" panose="020B0604020202020204" pitchFamily="34" charset="0"/>
            </a:endParaRPr>
          </a:p>
          <a:p>
            <a:pPr marL="0" indent="0">
              <a:spcBef>
                <a:spcPts val="0"/>
              </a:spcBef>
              <a:buNone/>
            </a:pPr>
            <a:r>
              <a:rPr lang="es-ES" sz="1300" dirty="0" smtClean="0">
                <a:latin typeface="Arial" panose="020B0604020202020204" pitchFamily="34" charset="0"/>
                <a:cs typeface="Arial" panose="020B0604020202020204" pitchFamily="34" charset="0"/>
              </a:rPr>
              <a:t>   Coordinador </a:t>
            </a:r>
            <a:r>
              <a:rPr lang="es-ES" sz="1300" dirty="0">
                <a:latin typeface="Arial" panose="020B0604020202020204" pitchFamily="34" charset="0"/>
                <a:cs typeface="Arial" panose="020B0604020202020204" pitchFamily="34" charset="0"/>
              </a:rPr>
              <a:t>Maestría en </a:t>
            </a:r>
            <a:r>
              <a:rPr lang="es-ES" sz="1300" dirty="0" smtClean="0">
                <a:latin typeface="Arial" panose="020B0604020202020204" pitchFamily="34" charset="0"/>
                <a:cs typeface="Arial" panose="020B0604020202020204" pitchFamily="34" charset="0"/>
              </a:rPr>
              <a:t>Estudios                                                        Jefe del Programa Biología Aplicada</a:t>
            </a:r>
          </a:p>
          <a:p>
            <a:pPr marL="0" indent="0">
              <a:spcBef>
                <a:spcPts val="0"/>
              </a:spcBef>
              <a:buNone/>
            </a:pPr>
            <a:r>
              <a:rPr lang="es-ES" sz="1300" dirty="0" smtClean="0">
                <a:latin typeface="Arial" panose="020B0604020202020204" pitchFamily="34" charset="0"/>
                <a:cs typeface="Arial" panose="020B0604020202020204" pitchFamily="34" charset="0"/>
              </a:rPr>
              <a:t>   Interdisciplinarios </a:t>
            </a:r>
            <a:r>
              <a:rPr lang="es-ES" sz="1300" dirty="0">
                <a:latin typeface="Arial" panose="020B0604020202020204" pitchFamily="34" charset="0"/>
                <a:cs typeface="Arial" panose="020B0604020202020204" pitchFamily="34" charset="0"/>
              </a:rPr>
              <a:t>de la Complejidad</a:t>
            </a:r>
          </a:p>
          <a:p>
            <a:pPr marL="0" indent="0">
              <a:spcBef>
                <a:spcPts val="0"/>
              </a:spcBef>
              <a:buNone/>
            </a:pPr>
            <a:endParaRPr lang="es-ES" sz="1000" dirty="0" smtClean="0">
              <a:latin typeface="Arial" panose="020B0604020202020204" pitchFamily="34" charset="0"/>
              <a:cs typeface="Arial" panose="020B0604020202020204" pitchFamily="34" charset="0"/>
            </a:endParaRPr>
          </a:p>
          <a:p>
            <a:pPr marL="0" indent="0">
              <a:spcBef>
                <a:spcPts val="0"/>
              </a:spcBef>
              <a:buNone/>
            </a:pPr>
            <a:r>
              <a:rPr lang="es-CO" sz="1300" b="1" dirty="0" smtClean="0">
                <a:latin typeface="Arial" panose="020B0604020202020204" pitchFamily="34" charset="0"/>
                <a:cs typeface="Arial" panose="020B0604020202020204" pitchFamily="34" charset="0"/>
              </a:rPr>
              <a:t>   </a:t>
            </a:r>
            <a:r>
              <a:rPr lang="es-ES" sz="1300" b="1" dirty="0">
                <a:latin typeface="Arial" panose="020B0604020202020204" pitchFamily="34" charset="0"/>
                <a:cs typeface="Arial" panose="020B0604020202020204" pitchFamily="34" charset="0"/>
              </a:rPr>
              <a:t>JOSE MIGUEL CRISTANCHO </a:t>
            </a:r>
            <a:r>
              <a:rPr lang="es-ES" sz="1300" b="1" dirty="0" smtClean="0">
                <a:latin typeface="Arial" panose="020B0604020202020204" pitchFamily="34" charset="0"/>
                <a:cs typeface="Arial" panose="020B0604020202020204" pitchFamily="34" charset="0"/>
              </a:rPr>
              <a:t>FIERRO</a:t>
            </a:r>
            <a:r>
              <a:rPr lang="es-CO" sz="1300" b="1" dirty="0" smtClean="0">
                <a:latin typeface="Arial" panose="020B0604020202020204" pitchFamily="34" charset="0"/>
                <a:cs typeface="Arial" panose="020B0604020202020204" pitchFamily="34" charset="0"/>
              </a:rPr>
              <a:t>                                                ANGELA GORETTY GARCIA GOMEZ</a:t>
            </a:r>
          </a:p>
          <a:p>
            <a:pPr marL="0" indent="0">
              <a:spcBef>
                <a:spcPts val="0"/>
              </a:spcBef>
              <a:buNone/>
            </a:pPr>
            <a:r>
              <a:rPr lang="es-ES" sz="1300" dirty="0" smtClean="0">
                <a:latin typeface="Arial" panose="020B0604020202020204" pitchFamily="34" charset="0"/>
                <a:cs typeface="Arial" panose="020B0604020202020204" pitchFamily="34" charset="0"/>
              </a:rPr>
              <a:t>   Coordinador </a:t>
            </a:r>
            <a:r>
              <a:rPr lang="es-ES" sz="1300" dirty="0">
                <a:latin typeface="Arial" panose="020B0604020202020204" pitchFamily="34" charset="0"/>
                <a:cs typeface="Arial" panose="020B0604020202020204" pitchFamily="34" charset="0"/>
              </a:rPr>
              <a:t>Especialización en </a:t>
            </a:r>
            <a:r>
              <a:rPr lang="es-ES" sz="1300" dirty="0" smtClean="0">
                <a:latin typeface="Arial" panose="020B0604020202020204" pitchFamily="34" charset="0"/>
                <a:cs typeface="Arial" panose="020B0604020202020204" pitchFamily="34" charset="0"/>
              </a:rPr>
              <a:t>Estadística                                          Coordinadora Proyección Social</a:t>
            </a:r>
          </a:p>
          <a:p>
            <a:pPr marL="0" indent="0">
              <a:spcBef>
                <a:spcPts val="0"/>
              </a:spcBef>
              <a:buNone/>
            </a:pPr>
            <a:endParaRPr lang="es-ES" sz="1000" b="1" dirty="0" smtClean="0">
              <a:latin typeface="Arial" panose="020B0604020202020204" pitchFamily="34" charset="0"/>
              <a:cs typeface="Arial" panose="020B0604020202020204" pitchFamily="34" charset="0"/>
            </a:endParaRPr>
          </a:p>
          <a:p>
            <a:pPr marL="0" indent="0">
              <a:spcBef>
                <a:spcPts val="0"/>
              </a:spcBef>
              <a:buNone/>
            </a:pPr>
            <a:r>
              <a:rPr lang="es-ES" sz="1300" b="1" dirty="0">
                <a:latin typeface="Arial" panose="020B0604020202020204" pitchFamily="34" charset="0"/>
                <a:cs typeface="Arial" panose="020B0604020202020204" pitchFamily="34" charset="0"/>
              </a:rPr>
              <a:t> </a:t>
            </a:r>
            <a:r>
              <a:rPr lang="es-ES" sz="1300" b="1" dirty="0" smtClean="0">
                <a:latin typeface="Arial" panose="020B0604020202020204" pitchFamily="34" charset="0"/>
                <a:cs typeface="Arial" panose="020B0604020202020204" pitchFamily="34" charset="0"/>
              </a:rPr>
              <a:t>  RUBEN DARIO VALBUENA VILLAREAL                                            JUDITH SANCHEZ VARGAS </a:t>
            </a:r>
          </a:p>
          <a:p>
            <a:pPr marL="0" indent="0">
              <a:spcBef>
                <a:spcPts val="0"/>
              </a:spcBef>
              <a:buNone/>
            </a:pPr>
            <a:r>
              <a:rPr lang="es-ES" sz="1300" dirty="0" smtClean="0">
                <a:latin typeface="Arial" panose="020B0604020202020204" pitchFamily="34" charset="0"/>
                <a:cs typeface="Arial" panose="020B0604020202020204" pitchFamily="34" charset="0"/>
              </a:rPr>
              <a:t>   Coordinador de Investigación                                                                Secretaria Ejecutiva</a:t>
            </a:r>
          </a:p>
          <a:p>
            <a:pPr marL="0" indent="0">
              <a:spcBef>
                <a:spcPts val="0"/>
              </a:spcBef>
              <a:buNone/>
            </a:pPr>
            <a:endParaRPr lang="es-ES" sz="1000" dirty="0" smtClean="0">
              <a:latin typeface="Arial" panose="020B0604020202020204" pitchFamily="34" charset="0"/>
              <a:cs typeface="Arial" panose="020B0604020202020204" pitchFamily="34" charset="0"/>
            </a:endParaRPr>
          </a:p>
          <a:p>
            <a:pPr marL="0" indent="0">
              <a:spcBef>
                <a:spcPts val="0"/>
              </a:spcBef>
              <a:buNone/>
            </a:pPr>
            <a:r>
              <a:rPr lang="es-ES" sz="1300" b="1" dirty="0" smtClean="0">
                <a:latin typeface="Arial" panose="020B0604020202020204" pitchFamily="34" charset="0"/>
                <a:cs typeface="Arial" panose="020B0604020202020204" pitchFamily="34" charset="0"/>
              </a:rPr>
              <a:t>   CAROLINA NARVAEZ RODRIGUEZ                                                    CARLOS HUMBERTO PARRAGA VARGAS</a:t>
            </a:r>
          </a:p>
          <a:p>
            <a:pPr marL="0" indent="0">
              <a:spcBef>
                <a:spcPts val="0"/>
              </a:spcBef>
              <a:buNone/>
            </a:pPr>
            <a:r>
              <a:rPr lang="es-ES" sz="1300" dirty="0" smtClean="0">
                <a:latin typeface="Arial" panose="020B0604020202020204" pitchFamily="34" charset="0"/>
                <a:cs typeface="Arial" panose="020B0604020202020204" pitchFamily="34" charset="0"/>
              </a:rPr>
              <a:t>   Secretaria Académica                                                                            Secretario Administrativo  </a:t>
            </a:r>
          </a:p>
          <a:p>
            <a:pPr marL="0" indent="0">
              <a:spcBef>
                <a:spcPts val="0"/>
              </a:spcBef>
              <a:buNone/>
            </a:pPr>
            <a:endParaRPr lang="es-ES" sz="1200" dirty="0">
              <a:latin typeface="Arial" panose="020B0604020202020204" pitchFamily="34" charset="0"/>
              <a:cs typeface="Arial" panose="020B0604020202020204" pitchFamily="34" charset="0"/>
            </a:endParaRPr>
          </a:p>
          <a:p>
            <a:pPr marL="0" indent="0">
              <a:spcBef>
                <a:spcPts val="0"/>
              </a:spcBef>
              <a:buNone/>
            </a:pPr>
            <a:endParaRPr lang="es-ES" sz="1200" b="1" dirty="0">
              <a:latin typeface="Arial" panose="020B0604020202020204" pitchFamily="34" charset="0"/>
              <a:cs typeface="Arial" panose="020B0604020202020204" pitchFamily="34" charset="0"/>
            </a:endParaRPr>
          </a:p>
          <a:p>
            <a:pPr marL="0" indent="0" algn="ctr">
              <a:spcBef>
                <a:spcPts val="0"/>
              </a:spcBef>
              <a:buNone/>
            </a:pPr>
            <a:endParaRPr lang="es-CO" sz="1200" dirty="0"/>
          </a:p>
        </p:txBody>
      </p:sp>
    </p:spTree>
    <p:extLst>
      <p:ext uri="{BB962C8B-B14F-4D97-AF65-F5344CB8AC3E}">
        <p14:creationId xmlns:p14="http://schemas.microsoft.com/office/powerpoint/2010/main" val="27236794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3"/>
          <p:cNvSpPr/>
          <p:nvPr/>
        </p:nvSpPr>
        <p:spPr>
          <a:xfrm>
            <a:off x="2267743" y="937052"/>
            <a:ext cx="4572000" cy="338554"/>
          </a:xfrm>
          <a:prstGeom prst="rect">
            <a:avLst/>
          </a:prstGeom>
        </p:spPr>
        <p:txBody>
          <a:bodyPr>
            <a:spAutoFit/>
          </a:bodyPr>
          <a:lstStyle/>
          <a:p>
            <a:pPr algn="ctr"/>
            <a:r>
              <a:rPr lang="es-CO" sz="1600" b="1" dirty="0" smtClean="0">
                <a:latin typeface="Arial" panose="020B0604020202020204" pitchFamily="34" charset="0"/>
                <a:cs typeface="Arial" panose="020B0604020202020204" pitchFamily="34" charset="0"/>
              </a:rPr>
              <a:t>SUBSISTEMA DE INVESTIGACIÓN</a:t>
            </a:r>
            <a:endParaRPr lang="es-CO" sz="1600" b="1" dirty="0">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1938011056"/>
              </p:ext>
            </p:extLst>
          </p:nvPr>
        </p:nvGraphicFramePr>
        <p:xfrm>
          <a:off x="176425" y="1331091"/>
          <a:ext cx="8716053" cy="952627"/>
        </p:xfrm>
        <a:graphic>
          <a:graphicData uri="http://schemas.openxmlformats.org/drawingml/2006/table">
            <a:tbl>
              <a:tblPr firstRow="1" firstCol="1" bandRow="1">
                <a:tableStyleId>{5C22544A-7EE6-4342-B048-85BDC9FD1C3A}</a:tableStyleId>
              </a:tblPr>
              <a:tblGrid>
                <a:gridCol w="1011199">
                  <a:extLst>
                    <a:ext uri="{9D8B030D-6E8A-4147-A177-3AD203B41FA5}">
                      <a16:colId xmlns:a16="http://schemas.microsoft.com/office/drawing/2014/main" xmlns="" val="1846736170"/>
                    </a:ext>
                  </a:extLst>
                </a:gridCol>
                <a:gridCol w="7704854">
                  <a:extLst>
                    <a:ext uri="{9D8B030D-6E8A-4147-A177-3AD203B41FA5}">
                      <a16:colId xmlns:a16="http://schemas.microsoft.com/office/drawing/2014/main" xmlns="" val="3956901158"/>
                    </a:ext>
                  </a:extLst>
                </a:gridCol>
              </a:tblGrid>
              <a:tr h="0">
                <a:tc>
                  <a:txBody>
                    <a:bodyPr/>
                    <a:lstStyle/>
                    <a:p>
                      <a:pPr>
                        <a:lnSpc>
                          <a:spcPct val="107000"/>
                        </a:lnSpc>
                        <a:spcAft>
                          <a:spcPts val="0"/>
                        </a:spcAft>
                      </a:pPr>
                      <a:r>
                        <a:rPr lang="es-CO" sz="1200" dirty="0">
                          <a:effectLst/>
                        </a:rPr>
                        <a:t>PROYECTO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Definición de Áreas Estratégicas de Desarrollo para la Investigación y la Innovación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52513403"/>
                  </a:ext>
                </a:extLst>
              </a:tr>
              <a:tr h="0">
                <a:tc>
                  <a:txBody>
                    <a:bodyPr/>
                    <a:lstStyle/>
                    <a:p>
                      <a:pPr>
                        <a:lnSpc>
                          <a:spcPct val="107000"/>
                        </a:lnSpc>
                        <a:spcAft>
                          <a:spcPts val="0"/>
                        </a:spcAft>
                      </a:pPr>
                      <a:r>
                        <a:rPr lang="es-CO" sz="1200">
                          <a:effectLst/>
                        </a:rPr>
                        <a:t>OBJETIVO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Articular el proceso de investigación de la USCO con el contexto regional.</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6021167"/>
                  </a:ext>
                </a:extLst>
              </a:tr>
              <a:tr h="0">
                <a:tc>
                  <a:txBody>
                    <a:bodyPr/>
                    <a:lstStyle/>
                    <a:p>
                      <a:pPr>
                        <a:lnSpc>
                          <a:spcPct val="107000"/>
                        </a:lnSpc>
                        <a:spcAft>
                          <a:spcPts val="0"/>
                        </a:spcAft>
                      </a:pPr>
                      <a:r>
                        <a:rPr lang="es-CO" sz="1200" dirty="0">
                          <a:effectLst/>
                        </a:rPr>
                        <a:t>ACCIONES</a:t>
                      </a:r>
                    </a:p>
                    <a:p>
                      <a:pPr>
                        <a:lnSpc>
                          <a:spcPct val="107000"/>
                        </a:lnSpc>
                        <a:spcAft>
                          <a:spcPts val="0"/>
                        </a:spcAft>
                      </a:pPr>
                      <a:r>
                        <a:rPr lang="es-CO" sz="1200" dirty="0">
                          <a:effectLst/>
                        </a:rPr>
                        <a:t> FACULTAD</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 </a:t>
                      </a:r>
                      <a:r>
                        <a:rPr lang="es-CO" sz="1200" dirty="0" smtClean="0">
                          <a:effectLst/>
                        </a:rPr>
                        <a:t>La </a:t>
                      </a:r>
                      <a:r>
                        <a:rPr lang="es-CO" sz="1200" dirty="0">
                          <a:effectLst/>
                        </a:rPr>
                        <a:t>Facultad seguirá trabajando en la definición de áreas estratégicas de desarrollo para la investigación y la innovación, centradas en aspectos como: investigaciones en energía y minería; desarrollo tecnológico e innovación industrial; ciencia, tecnología e innovación agropecuarias;  ciencia, tecnología e innovación en ambiente</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63902384"/>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46839165"/>
              </p:ext>
            </p:extLst>
          </p:nvPr>
        </p:nvGraphicFramePr>
        <p:xfrm>
          <a:off x="176425" y="2433066"/>
          <a:ext cx="8716053" cy="2442940"/>
        </p:xfrm>
        <a:graphic>
          <a:graphicData uri="http://schemas.openxmlformats.org/drawingml/2006/table">
            <a:tbl>
              <a:tblPr firstRow="1" firstCol="1" bandRow="1">
                <a:tableStyleId>{5C22544A-7EE6-4342-B048-85BDC9FD1C3A}</a:tableStyleId>
              </a:tblPr>
              <a:tblGrid>
                <a:gridCol w="1011198">
                  <a:extLst>
                    <a:ext uri="{9D8B030D-6E8A-4147-A177-3AD203B41FA5}">
                      <a16:colId xmlns:a16="http://schemas.microsoft.com/office/drawing/2014/main" xmlns="" val="2933710461"/>
                    </a:ext>
                  </a:extLst>
                </a:gridCol>
                <a:gridCol w="7704855">
                  <a:extLst>
                    <a:ext uri="{9D8B030D-6E8A-4147-A177-3AD203B41FA5}">
                      <a16:colId xmlns:a16="http://schemas.microsoft.com/office/drawing/2014/main" xmlns="" val="3196251745"/>
                    </a:ext>
                  </a:extLst>
                </a:gridCol>
              </a:tblGrid>
              <a:tr h="202803">
                <a:tc>
                  <a:txBody>
                    <a:bodyPr/>
                    <a:lstStyle/>
                    <a:p>
                      <a:pPr>
                        <a:lnSpc>
                          <a:spcPct val="107000"/>
                        </a:lnSpc>
                        <a:spcAft>
                          <a:spcPts val="0"/>
                        </a:spcAft>
                      </a:pPr>
                      <a:r>
                        <a:rPr lang="es-CO" sz="1200" dirty="0">
                          <a:effectLst/>
                        </a:rPr>
                        <a:t>PROYECTO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182" marR="54182" marT="0" marB="0"/>
                </a:tc>
                <a:tc>
                  <a:txBody>
                    <a:bodyPr/>
                    <a:lstStyle/>
                    <a:p>
                      <a:pPr algn="just">
                        <a:lnSpc>
                          <a:spcPct val="107000"/>
                        </a:lnSpc>
                        <a:spcAft>
                          <a:spcPts val="0"/>
                        </a:spcAft>
                      </a:pPr>
                      <a:r>
                        <a:rPr lang="es-CO" sz="1200">
                          <a:effectLst/>
                        </a:rPr>
                        <a:t>Fortalecimiento de las capacidades de investigación, desarrollo e innovación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54182" marR="54182" marT="0" marB="0"/>
                </a:tc>
                <a:extLst>
                  <a:ext uri="{0D108BD9-81ED-4DB2-BD59-A6C34878D82A}">
                    <a16:rowId xmlns:a16="http://schemas.microsoft.com/office/drawing/2014/main" xmlns="" val="3868877645"/>
                  </a:ext>
                </a:extLst>
              </a:tr>
              <a:tr h="202803">
                <a:tc>
                  <a:txBody>
                    <a:bodyPr/>
                    <a:lstStyle/>
                    <a:p>
                      <a:pPr>
                        <a:lnSpc>
                          <a:spcPct val="107000"/>
                        </a:lnSpc>
                        <a:spcAft>
                          <a:spcPts val="0"/>
                        </a:spcAft>
                      </a:pPr>
                      <a:r>
                        <a:rPr lang="es-CO" sz="1200" dirty="0">
                          <a:effectLst/>
                        </a:rPr>
                        <a:t>OBJETIVO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182" marR="54182" marT="0" marB="0"/>
                </a:tc>
                <a:tc>
                  <a:txBody>
                    <a:bodyPr/>
                    <a:lstStyle/>
                    <a:p>
                      <a:pPr algn="just">
                        <a:lnSpc>
                          <a:spcPct val="107000"/>
                        </a:lnSpc>
                        <a:spcAft>
                          <a:spcPts val="0"/>
                        </a:spcAft>
                      </a:pPr>
                      <a:r>
                        <a:rPr lang="es-CO" sz="1200" dirty="0">
                          <a:effectLst/>
                        </a:rPr>
                        <a:t>Aumentar la capacidad investigativa de grupos y centro de investigación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182" marR="54182" marT="0" marB="0"/>
                </a:tc>
                <a:extLst>
                  <a:ext uri="{0D108BD9-81ED-4DB2-BD59-A6C34878D82A}">
                    <a16:rowId xmlns:a16="http://schemas.microsoft.com/office/drawing/2014/main" xmlns="" val="2796185227"/>
                  </a:ext>
                </a:extLst>
              </a:tr>
              <a:tr h="1820293">
                <a:tc>
                  <a:txBody>
                    <a:bodyPr/>
                    <a:lstStyle/>
                    <a:p>
                      <a:pPr>
                        <a:lnSpc>
                          <a:spcPct val="107000"/>
                        </a:lnSpc>
                        <a:spcAft>
                          <a:spcPts val="0"/>
                        </a:spcAft>
                      </a:pPr>
                      <a:r>
                        <a:rPr lang="es-CO" sz="1200" dirty="0">
                          <a:effectLst/>
                        </a:rPr>
                        <a:t>ACCIONES</a:t>
                      </a:r>
                    </a:p>
                    <a:p>
                      <a:pPr>
                        <a:lnSpc>
                          <a:spcPct val="107000"/>
                        </a:lnSpc>
                        <a:spcAft>
                          <a:spcPts val="0"/>
                        </a:spcAft>
                      </a:pPr>
                      <a:r>
                        <a:rPr lang="es-CO" sz="1200" dirty="0">
                          <a:effectLst/>
                        </a:rPr>
                        <a:t> FACULTAD</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182" marR="54182" marT="0" marB="0"/>
                </a:tc>
                <a:tc>
                  <a:txBody>
                    <a:bodyPr/>
                    <a:lstStyle/>
                    <a:p>
                      <a:pPr algn="just">
                        <a:lnSpc>
                          <a:spcPct val="107000"/>
                        </a:lnSpc>
                        <a:spcAft>
                          <a:spcPts val="0"/>
                        </a:spcAft>
                      </a:pPr>
                      <a:r>
                        <a:rPr lang="es-CO" sz="1200" dirty="0">
                          <a:effectLst/>
                        </a:rPr>
                        <a:t>MODERNIZACIÓN DE LABORATORIOS: </a:t>
                      </a:r>
                    </a:p>
                    <a:p>
                      <a:pPr algn="just">
                        <a:lnSpc>
                          <a:spcPct val="107000"/>
                        </a:lnSpc>
                        <a:spcAft>
                          <a:spcPts val="0"/>
                        </a:spcAft>
                      </a:pPr>
                      <a:r>
                        <a:rPr lang="es-CO" sz="1200" dirty="0">
                          <a:effectLst/>
                        </a:rPr>
                        <a:t>El proyecto comprende las siguientes etapas:</a:t>
                      </a:r>
                    </a:p>
                    <a:p>
                      <a:pPr marL="342900" lvl="0" indent="-342900" algn="just">
                        <a:spcAft>
                          <a:spcPts val="0"/>
                        </a:spcAft>
                        <a:buFont typeface="Symbol" panose="05050102010706020507" pitchFamily="18" charset="2"/>
                        <a:buChar char=""/>
                      </a:pPr>
                      <a:r>
                        <a:rPr lang="es-CO" sz="1200" dirty="0">
                          <a:effectLst/>
                        </a:rPr>
                        <a:t>Identificación de  los laboratorios de FACIEN  con sus respectivas áreas pertinentes y potenciales servicios.</a:t>
                      </a:r>
                    </a:p>
                    <a:p>
                      <a:pPr marL="342900" lvl="0" indent="-342900" algn="just">
                        <a:spcAft>
                          <a:spcPts val="0"/>
                        </a:spcAft>
                        <a:buFont typeface="Symbol" panose="05050102010706020507" pitchFamily="18" charset="2"/>
                        <a:buChar char=""/>
                      </a:pPr>
                      <a:r>
                        <a:rPr lang="es-CO" sz="1200" dirty="0">
                          <a:effectLst/>
                        </a:rPr>
                        <a:t>Inventario de espacios físicos y  equipos actuales y determinación de necesidades  para el cumplimiento de las actividades misionales de FACIEN (Docencia, investigación y Proyección Social).</a:t>
                      </a:r>
                    </a:p>
                    <a:p>
                      <a:pPr marL="342900" lvl="0" indent="-342900" algn="just">
                        <a:spcAft>
                          <a:spcPts val="0"/>
                        </a:spcAft>
                        <a:buFont typeface="Symbol" panose="05050102010706020507" pitchFamily="18" charset="2"/>
                        <a:buChar char=""/>
                      </a:pPr>
                      <a:r>
                        <a:rPr lang="es-CO" sz="1200" dirty="0">
                          <a:effectLst/>
                        </a:rPr>
                        <a:t>Reglamentación  para prestación de servicios internos y externos de los laboratorios.</a:t>
                      </a:r>
                    </a:p>
                    <a:p>
                      <a:pPr marL="342900" lvl="0" indent="-342900" algn="just">
                        <a:spcAft>
                          <a:spcPts val="0"/>
                        </a:spcAft>
                        <a:buFont typeface="Symbol" panose="05050102010706020507" pitchFamily="18" charset="2"/>
                        <a:buChar char=""/>
                      </a:pPr>
                      <a:r>
                        <a:rPr lang="es-CO" sz="1200" dirty="0">
                          <a:effectLst/>
                        </a:rPr>
                        <a:t>Modernización mediante adquisición de nuevos equipos (software para el programa de Matemática Aplicada).</a:t>
                      </a:r>
                    </a:p>
                    <a:p>
                      <a:pPr marL="342900" lvl="0" indent="-342900" algn="just">
                        <a:spcAft>
                          <a:spcPts val="0"/>
                        </a:spcAft>
                        <a:buFont typeface="Symbol" panose="05050102010706020507" pitchFamily="18" charset="2"/>
                        <a:buChar char=""/>
                      </a:pPr>
                      <a:r>
                        <a:rPr lang="es-CO" sz="1200" dirty="0">
                          <a:effectLst/>
                        </a:rPr>
                        <a:t>Ampliación de espacios físicos (Construcción de Sala de Simulación y laboratorios para el Programa de Biología Aplicada).</a:t>
                      </a:r>
                    </a:p>
                    <a:p>
                      <a:pPr marL="342900" lvl="0" indent="-342900" algn="just">
                        <a:spcAft>
                          <a:spcPts val="0"/>
                        </a:spcAft>
                        <a:buFont typeface="Symbol" panose="05050102010706020507" pitchFamily="18" charset="2"/>
                        <a:buChar char=""/>
                      </a:pPr>
                      <a:r>
                        <a:rPr lang="es-CO" sz="1200" dirty="0">
                          <a:effectLst/>
                        </a:rPr>
                        <a:t>Certificación de laboratorios para el desarrollo de actividades de Proyección Social).</a:t>
                      </a:r>
                    </a:p>
                    <a:p>
                      <a:pPr marL="342900" lvl="0" indent="-342900" algn="just">
                        <a:spcAft>
                          <a:spcPts val="0"/>
                        </a:spcAft>
                        <a:buFont typeface="Symbol" panose="05050102010706020507" pitchFamily="18" charset="2"/>
                        <a:buChar char=""/>
                      </a:pPr>
                      <a:r>
                        <a:rPr lang="es-CO" sz="1200" dirty="0">
                          <a:effectLst/>
                        </a:rPr>
                        <a:t>Construcción de la sala de simulación. </a:t>
                      </a:r>
                    </a:p>
                  </a:txBody>
                  <a:tcPr marL="54182" marR="54182" marT="0" marB="0"/>
                </a:tc>
                <a:extLst>
                  <a:ext uri="{0D108BD9-81ED-4DB2-BD59-A6C34878D82A}">
                    <a16:rowId xmlns:a16="http://schemas.microsoft.com/office/drawing/2014/main" xmlns="" val="85110670"/>
                  </a:ext>
                </a:extLst>
              </a:tr>
            </a:tbl>
          </a:graphicData>
        </a:graphic>
      </p:graphicFrame>
    </p:spTree>
    <p:extLst>
      <p:ext uri="{BB962C8B-B14F-4D97-AF65-F5344CB8AC3E}">
        <p14:creationId xmlns:p14="http://schemas.microsoft.com/office/powerpoint/2010/main" val="31125722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2" name="Tabla 1"/>
          <p:cNvGraphicFramePr>
            <a:graphicFrameLocks noGrp="1"/>
          </p:cNvGraphicFramePr>
          <p:nvPr>
            <p:extLst>
              <p:ext uri="{D42A27DB-BD31-4B8C-83A1-F6EECF244321}">
                <p14:modId xmlns:p14="http://schemas.microsoft.com/office/powerpoint/2010/main" val="3014365290"/>
              </p:ext>
            </p:extLst>
          </p:nvPr>
        </p:nvGraphicFramePr>
        <p:xfrm>
          <a:off x="178784" y="1032427"/>
          <a:ext cx="8716053" cy="1118489"/>
        </p:xfrm>
        <a:graphic>
          <a:graphicData uri="http://schemas.openxmlformats.org/drawingml/2006/table">
            <a:tbl>
              <a:tblPr firstRow="1" firstCol="1" bandRow="1">
                <a:tableStyleId>{5C22544A-7EE6-4342-B048-85BDC9FD1C3A}</a:tableStyleId>
              </a:tblPr>
              <a:tblGrid>
                <a:gridCol w="1011199">
                  <a:extLst>
                    <a:ext uri="{9D8B030D-6E8A-4147-A177-3AD203B41FA5}">
                      <a16:colId xmlns:a16="http://schemas.microsoft.com/office/drawing/2014/main" xmlns="" val="904292734"/>
                    </a:ext>
                  </a:extLst>
                </a:gridCol>
                <a:gridCol w="7704854">
                  <a:extLst>
                    <a:ext uri="{9D8B030D-6E8A-4147-A177-3AD203B41FA5}">
                      <a16:colId xmlns:a16="http://schemas.microsoft.com/office/drawing/2014/main" xmlns="" val="466967705"/>
                    </a:ext>
                  </a:extLst>
                </a:gridCol>
              </a:tblGrid>
              <a:tr h="0">
                <a:tc>
                  <a:txBody>
                    <a:bodyPr/>
                    <a:lstStyle/>
                    <a:p>
                      <a:pPr>
                        <a:lnSpc>
                          <a:spcPct val="107000"/>
                        </a:lnSpc>
                        <a:spcAft>
                          <a:spcPts val="0"/>
                        </a:spcAft>
                      </a:pPr>
                      <a:r>
                        <a:rPr lang="es-CO" sz="1200" dirty="0">
                          <a:effectLst/>
                        </a:rPr>
                        <a:t>PROYECTO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Calidad Académica y formación en Investigación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82909225"/>
                  </a:ext>
                </a:extLst>
              </a:tr>
              <a:tr h="0">
                <a:tc>
                  <a:txBody>
                    <a:bodyPr/>
                    <a:lstStyle/>
                    <a:p>
                      <a:pPr>
                        <a:lnSpc>
                          <a:spcPct val="107000"/>
                        </a:lnSpc>
                        <a:spcAft>
                          <a:spcPts val="0"/>
                        </a:spcAft>
                      </a:pPr>
                      <a:r>
                        <a:rPr lang="es-CO" sz="1200">
                          <a:effectLst/>
                        </a:rPr>
                        <a:t>OBJETIVO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Incorporar en los microdiseños actividades para formar estudiantes, profesores, egresados y profesionales externos en investigación, tecnología e innovación, con la orientación de investigadores bien cualificados.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94211251"/>
                  </a:ext>
                </a:extLst>
              </a:tr>
              <a:tr h="0">
                <a:tc>
                  <a:txBody>
                    <a:bodyPr/>
                    <a:lstStyle/>
                    <a:p>
                      <a:pPr>
                        <a:lnSpc>
                          <a:spcPct val="107000"/>
                        </a:lnSpc>
                        <a:spcAft>
                          <a:spcPts val="0"/>
                        </a:spcAft>
                      </a:pPr>
                      <a:r>
                        <a:rPr lang="es-CO" sz="1200">
                          <a:effectLst/>
                        </a:rPr>
                        <a:t>ACCIONES</a:t>
                      </a:r>
                    </a:p>
                    <a:p>
                      <a:pPr>
                        <a:lnSpc>
                          <a:spcPct val="107000"/>
                        </a:lnSpc>
                        <a:spcAft>
                          <a:spcPts val="0"/>
                        </a:spcAft>
                      </a:pPr>
                      <a:r>
                        <a:rPr lang="es-CO" sz="1200">
                          <a:effectLst/>
                        </a:rPr>
                        <a:t> FACULTAD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200" dirty="0">
                          <a:effectLst/>
                        </a:rPr>
                        <a:t>Sensibilización y acciones conjuntas en proyectos de investigación ONDAS: Vinculación de Docentes de la Facultad al Programa ONDAS.</a:t>
                      </a:r>
                    </a:p>
                    <a:p>
                      <a:pPr marL="342900" lvl="0" indent="-342900" algn="just">
                        <a:spcAft>
                          <a:spcPts val="0"/>
                        </a:spcAft>
                        <a:buFont typeface="Symbol" panose="05050102010706020507" pitchFamily="18" charset="2"/>
                        <a:buChar char=""/>
                      </a:pPr>
                      <a:r>
                        <a:rPr lang="es-CO" sz="1200" dirty="0">
                          <a:effectLst/>
                        </a:rPr>
                        <a:t>Formulación y ejecución de proyectos articulados Grupos - Programa ONDAS: Ejecución de dos (2) proyectos /año.</a:t>
                      </a:r>
                      <a:endParaRPr lang="es-CO"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157379659"/>
                  </a:ext>
                </a:extLst>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117448479"/>
              </p:ext>
            </p:extLst>
          </p:nvPr>
        </p:nvGraphicFramePr>
        <p:xfrm>
          <a:off x="178784" y="2259946"/>
          <a:ext cx="8713696" cy="1679956"/>
        </p:xfrm>
        <a:graphic>
          <a:graphicData uri="http://schemas.openxmlformats.org/drawingml/2006/table">
            <a:tbl>
              <a:tblPr firstRow="1" firstCol="1" bandRow="1">
                <a:tableStyleId>{5C22544A-7EE6-4342-B048-85BDC9FD1C3A}</a:tableStyleId>
              </a:tblPr>
              <a:tblGrid>
                <a:gridCol w="1008840">
                  <a:extLst>
                    <a:ext uri="{9D8B030D-6E8A-4147-A177-3AD203B41FA5}">
                      <a16:colId xmlns:a16="http://schemas.microsoft.com/office/drawing/2014/main" xmlns="" val="2282971395"/>
                    </a:ext>
                  </a:extLst>
                </a:gridCol>
                <a:gridCol w="7704856">
                  <a:extLst>
                    <a:ext uri="{9D8B030D-6E8A-4147-A177-3AD203B41FA5}">
                      <a16:colId xmlns:a16="http://schemas.microsoft.com/office/drawing/2014/main" xmlns="" val="2930254308"/>
                    </a:ext>
                  </a:extLst>
                </a:gridCol>
              </a:tblGrid>
              <a:tr h="0">
                <a:tc>
                  <a:txBody>
                    <a:bodyPr/>
                    <a:lstStyle/>
                    <a:p>
                      <a:pPr>
                        <a:lnSpc>
                          <a:spcPct val="107000"/>
                        </a:lnSpc>
                        <a:spcAft>
                          <a:spcPts val="0"/>
                        </a:spcAft>
                      </a:pPr>
                      <a:r>
                        <a:rPr lang="es-CO" sz="1200" dirty="0">
                          <a:effectLst/>
                        </a:rPr>
                        <a:t>PROYECTO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a:effectLst/>
                        </a:rPr>
                        <a:t>Calidad Académica y formación a través de la Investigación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771261991"/>
                  </a:ext>
                </a:extLst>
              </a:tr>
              <a:tr h="0">
                <a:tc>
                  <a:txBody>
                    <a:bodyPr/>
                    <a:lstStyle/>
                    <a:p>
                      <a:pPr>
                        <a:lnSpc>
                          <a:spcPct val="107000"/>
                        </a:lnSpc>
                        <a:spcAft>
                          <a:spcPts val="0"/>
                        </a:spcAft>
                      </a:pPr>
                      <a:r>
                        <a:rPr lang="es-CO" sz="1200" dirty="0">
                          <a:effectLst/>
                        </a:rPr>
                        <a:t>OBJETIVO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Fortalecer las modalidades y formas de Proyección Social mediante la interacción e integración con diferentes actores, en el propósito de contribuir a la solución de problemas del entorno regional, de modo que en ese proceso de validación teórico práctica de conocimiento, retroalimente la formación e investigación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54117767"/>
                  </a:ext>
                </a:extLst>
              </a:tr>
              <a:tr h="0">
                <a:tc>
                  <a:txBody>
                    <a:bodyPr/>
                    <a:lstStyle/>
                    <a:p>
                      <a:pPr>
                        <a:lnSpc>
                          <a:spcPct val="107000"/>
                        </a:lnSpc>
                        <a:spcAft>
                          <a:spcPts val="0"/>
                        </a:spcAft>
                      </a:pPr>
                      <a:r>
                        <a:rPr lang="es-CO" sz="1200">
                          <a:effectLst/>
                        </a:rPr>
                        <a:t>ACCIONES</a:t>
                      </a:r>
                    </a:p>
                    <a:p>
                      <a:pPr>
                        <a:lnSpc>
                          <a:spcPct val="107000"/>
                        </a:lnSpc>
                        <a:spcAft>
                          <a:spcPts val="0"/>
                        </a:spcAft>
                      </a:pPr>
                      <a:r>
                        <a:rPr lang="es-CO" sz="1200">
                          <a:effectLst/>
                        </a:rPr>
                        <a:t> FACULTAD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200" dirty="0">
                          <a:effectLst/>
                        </a:rPr>
                        <a:t>Proyectos de investigación en la modalidad de trabajos de grado: Ejecución de seis proyectos/semestre, vinculados a los proyectos de Investigación de los Grupos.</a:t>
                      </a:r>
                    </a:p>
                    <a:p>
                      <a:pPr marL="342900" lvl="0" indent="-342900" algn="just">
                        <a:spcAft>
                          <a:spcPts val="0"/>
                        </a:spcAft>
                        <a:buFont typeface="Symbol" panose="05050102010706020507" pitchFamily="18" charset="2"/>
                        <a:buChar char=""/>
                      </a:pPr>
                      <a:r>
                        <a:rPr lang="es-CO" sz="1200" dirty="0">
                          <a:effectLst/>
                        </a:rPr>
                        <a:t>Proyectos de investigación ejecutados por Semilleros de investigación: Ejecución de 4 Proyectos/año.</a:t>
                      </a:r>
                    </a:p>
                    <a:p>
                      <a:pPr marL="342900" lvl="0" indent="-342900" algn="just">
                        <a:spcAft>
                          <a:spcPts val="0"/>
                        </a:spcAft>
                        <a:buFont typeface="Symbol" panose="05050102010706020507" pitchFamily="18" charset="2"/>
                        <a:buChar char=""/>
                      </a:pPr>
                      <a:r>
                        <a:rPr lang="es-CO" sz="1200" dirty="0">
                          <a:effectLst/>
                        </a:rPr>
                        <a:t>Financiar la vinculación de jóvenes investigadores adscritos a grupos de investigación: Vinculación de cuatro jóvenes investigadores/año a proyectos de investigación</a:t>
                      </a:r>
                      <a:endParaRPr lang="es-CO"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21098465"/>
                  </a:ext>
                </a:extLst>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2445929950"/>
              </p:ext>
            </p:extLst>
          </p:nvPr>
        </p:nvGraphicFramePr>
        <p:xfrm>
          <a:off x="186278" y="4047078"/>
          <a:ext cx="8706201" cy="782828"/>
        </p:xfrm>
        <a:graphic>
          <a:graphicData uri="http://schemas.openxmlformats.org/drawingml/2006/table">
            <a:tbl>
              <a:tblPr firstRow="1" firstCol="1" bandRow="1">
                <a:tableStyleId>{5C22544A-7EE6-4342-B048-85BDC9FD1C3A}</a:tableStyleId>
              </a:tblPr>
              <a:tblGrid>
                <a:gridCol w="1001346">
                  <a:extLst>
                    <a:ext uri="{9D8B030D-6E8A-4147-A177-3AD203B41FA5}">
                      <a16:colId xmlns:a16="http://schemas.microsoft.com/office/drawing/2014/main" xmlns="" val="3563474765"/>
                    </a:ext>
                  </a:extLst>
                </a:gridCol>
                <a:gridCol w="7704855">
                  <a:extLst>
                    <a:ext uri="{9D8B030D-6E8A-4147-A177-3AD203B41FA5}">
                      <a16:colId xmlns:a16="http://schemas.microsoft.com/office/drawing/2014/main" xmlns="" val="2129335281"/>
                    </a:ext>
                  </a:extLst>
                </a:gridCol>
              </a:tblGrid>
              <a:tr h="0">
                <a:tc>
                  <a:txBody>
                    <a:bodyPr/>
                    <a:lstStyle/>
                    <a:p>
                      <a:pPr>
                        <a:lnSpc>
                          <a:spcPct val="107000"/>
                        </a:lnSpc>
                        <a:spcAft>
                          <a:spcPts val="0"/>
                        </a:spcAft>
                      </a:pPr>
                      <a:r>
                        <a:rPr lang="es-CO" sz="1200" dirty="0">
                          <a:effectLst/>
                        </a:rPr>
                        <a:t>PROYECTO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a:effectLst/>
                        </a:rPr>
                        <a:t>Calidad Académica y ejecución de Investigación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559202404"/>
                  </a:ext>
                </a:extLst>
              </a:tr>
              <a:tr h="0">
                <a:tc>
                  <a:txBody>
                    <a:bodyPr/>
                    <a:lstStyle/>
                    <a:p>
                      <a:pPr>
                        <a:lnSpc>
                          <a:spcPct val="107000"/>
                        </a:lnSpc>
                        <a:spcAft>
                          <a:spcPts val="0"/>
                        </a:spcAft>
                      </a:pPr>
                      <a:r>
                        <a:rPr lang="es-CO" sz="1200" dirty="0">
                          <a:effectLst/>
                        </a:rPr>
                        <a:t>OBJETIVO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dirty="0">
                          <a:effectLst/>
                        </a:rPr>
                        <a:t>Financiar la ejecución de proyectos de investigación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3081372"/>
                  </a:ext>
                </a:extLst>
              </a:tr>
              <a:tr h="0">
                <a:tc>
                  <a:txBody>
                    <a:bodyPr/>
                    <a:lstStyle/>
                    <a:p>
                      <a:pPr>
                        <a:lnSpc>
                          <a:spcPct val="107000"/>
                        </a:lnSpc>
                        <a:spcAft>
                          <a:spcPts val="0"/>
                        </a:spcAft>
                      </a:pPr>
                      <a:r>
                        <a:rPr lang="es-CO" sz="1200">
                          <a:effectLst/>
                        </a:rPr>
                        <a:t>ACCIONES</a:t>
                      </a:r>
                    </a:p>
                    <a:p>
                      <a:pPr>
                        <a:lnSpc>
                          <a:spcPct val="107000"/>
                        </a:lnSpc>
                        <a:spcAft>
                          <a:spcPts val="0"/>
                        </a:spcAft>
                      </a:pPr>
                      <a:r>
                        <a:rPr lang="es-CO" sz="1200">
                          <a:effectLst/>
                        </a:rPr>
                        <a:t> FACULTAD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1200" dirty="0">
                          <a:effectLst/>
                        </a:rPr>
                        <a:t>Ejecución de un proyecto de fondo de regalías/año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205227242"/>
                  </a:ext>
                </a:extLst>
              </a:tr>
            </a:tbl>
          </a:graphicData>
        </a:graphic>
      </p:graphicFrame>
    </p:spTree>
    <p:extLst>
      <p:ext uri="{BB962C8B-B14F-4D97-AF65-F5344CB8AC3E}">
        <p14:creationId xmlns:p14="http://schemas.microsoft.com/office/powerpoint/2010/main" val="10681671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6" name="Tabla 5"/>
          <p:cNvGraphicFramePr>
            <a:graphicFrameLocks noGrp="1"/>
          </p:cNvGraphicFramePr>
          <p:nvPr>
            <p:extLst>
              <p:ext uri="{D42A27DB-BD31-4B8C-83A1-F6EECF244321}">
                <p14:modId xmlns:p14="http://schemas.microsoft.com/office/powerpoint/2010/main" val="3836937792"/>
              </p:ext>
            </p:extLst>
          </p:nvPr>
        </p:nvGraphicFramePr>
        <p:xfrm>
          <a:off x="179512" y="1347396"/>
          <a:ext cx="8712968" cy="1111124"/>
        </p:xfrm>
        <a:graphic>
          <a:graphicData uri="http://schemas.openxmlformats.org/drawingml/2006/table">
            <a:tbl>
              <a:tblPr firstRow="1" firstCol="1" bandRow="1">
                <a:tableStyleId>{5C22544A-7EE6-4342-B048-85BDC9FD1C3A}</a:tableStyleId>
              </a:tblPr>
              <a:tblGrid>
                <a:gridCol w="1220735">
                  <a:extLst>
                    <a:ext uri="{9D8B030D-6E8A-4147-A177-3AD203B41FA5}">
                      <a16:colId xmlns:a16="http://schemas.microsoft.com/office/drawing/2014/main" xmlns="" val="2638992111"/>
                    </a:ext>
                  </a:extLst>
                </a:gridCol>
                <a:gridCol w="7492233">
                  <a:extLst>
                    <a:ext uri="{9D8B030D-6E8A-4147-A177-3AD203B41FA5}">
                      <a16:colId xmlns:a16="http://schemas.microsoft.com/office/drawing/2014/main" xmlns="" val="3560216675"/>
                    </a:ext>
                  </a:extLst>
                </a:gridCol>
              </a:tblGrid>
              <a:tr h="0">
                <a:tc>
                  <a:txBody>
                    <a:bodyPr/>
                    <a:lstStyle/>
                    <a:p>
                      <a:pPr>
                        <a:lnSpc>
                          <a:spcPct val="107000"/>
                        </a:lnSpc>
                        <a:spcAft>
                          <a:spcPts val="0"/>
                        </a:spcAft>
                      </a:pPr>
                      <a:r>
                        <a:rPr lang="es-CO" sz="1400">
                          <a:effectLst/>
                        </a:rPr>
                        <a:t>PROYECTO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a:effectLst/>
                        </a:rPr>
                        <a:t>Creación de Centros, Institutos de investigación, desarrollo Tecnológico e Innovación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640449616"/>
                  </a:ext>
                </a:extLst>
              </a:tr>
              <a:tr h="0">
                <a:tc>
                  <a:txBody>
                    <a:bodyPr/>
                    <a:lstStyle/>
                    <a:p>
                      <a:pPr>
                        <a:lnSpc>
                          <a:spcPct val="107000"/>
                        </a:lnSpc>
                        <a:spcAft>
                          <a:spcPts val="0"/>
                        </a:spcAft>
                      </a:pPr>
                      <a:r>
                        <a:rPr lang="es-CO" sz="1400">
                          <a:effectLst/>
                        </a:rPr>
                        <a:t>OBJETIVO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400">
                          <a:effectLst/>
                        </a:rPr>
                        <a:t>Fortalecer, crear y poner en funcionamiento centros e institutos de investigación, desarrollo Tecnológico e Innovación, articulados a grupos y redes de investigación.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740179348"/>
                  </a:ext>
                </a:extLst>
              </a:tr>
              <a:tr h="0">
                <a:tc>
                  <a:txBody>
                    <a:bodyPr/>
                    <a:lstStyle/>
                    <a:p>
                      <a:pPr>
                        <a:lnSpc>
                          <a:spcPct val="107000"/>
                        </a:lnSpc>
                        <a:spcAft>
                          <a:spcPts val="0"/>
                        </a:spcAft>
                      </a:pPr>
                      <a:r>
                        <a:rPr lang="es-CO" sz="1400">
                          <a:effectLst/>
                        </a:rPr>
                        <a:t>ACCIONES</a:t>
                      </a:r>
                    </a:p>
                    <a:p>
                      <a:pPr>
                        <a:lnSpc>
                          <a:spcPct val="107000"/>
                        </a:lnSpc>
                        <a:spcAft>
                          <a:spcPts val="0"/>
                        </a:spcAft>
                      </a:pPr>
                      <a:r>
                        <a:rPr lang="es-CO" sz="1400">
                          <a:effectLst/>
                        </a:rPr>
                        <a:t> FACULTAD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400" dirty="0">
                          <a:effectLst/>
                        </a:rPr>
                        <a:t>Fortalecimiento de CISTAPA</a:t>
                      </a:r>
                    </a:p>
                    <a:p>
                      <a:pPr marL="342900" lvl="0" indent="-342900" algn="just">
                        <a:spcAft>
                          <a:spcPts val="0"/>
                        </a:spcAft>
                        <a:buFont typeface="Symbol" panose="05050102010706020507" pitchFamily="18" charset="2"/>
                        <a:buChar char=""/>
                      </a:pPr>
                      <a:r>
                        <a:rPr lang="es-CO" sz="1400" dirty="0">
                          <a:effectLst/>
                        </a:rPr>
                        <a:t>creación del Instituto de  Investigaciones de FACIEN.</a:t>
                      </a:r>
                      <a:endParaRPr lang="es-CO"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622932875"/>
                  </a:ext>
                </a:extLst>
              </a:tr>
            </a:tbl>
          </a:graphicData>
        </a:graphic>
      </p:graphicFrame>
    </p:spTree>
    <p:extLst>
      <p:ext uri="{BB962C8B-B14F-4D97-AF65-F5344CB8AC3E}">
        <p14:creationId xmlns:p14="http://schemas.microsoft.com/office/powerpoint/2010/main" val="34605861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3"/>
          <p:cNvSpPr/>
          <p:nvPr/>
        </p:nvSpPr>
        <p:spPr>
          <a:xfrm>
            <a:off x="2267743" y="937052"/>
            <a:ext cx="4572000" cy="338554"/>
          </a:xfrm>
          <a:prstGeom prst="rect">
            <a:avLst/>
          </a:prstGeom>
        </p:spPr>
        <p:txBody>
          <a:bodyPr>
            <a:spAutoFit/>
          </a:bodyPr>
          <a:lstStyle/>
          <a:p>
            <a:pPr algn="ctr"/>
            <a:r>
              <a:rPr lang="es-CO" sz="1600" b="1" dirty="0" smtClean="0">
                <a:latin typeface="Arial" panose="020B0604020202020204" pitchFamily="34" charset="0"/>
                <a:cs typeface="Arial" panose="020B0604020202020204" pitchFamily="34" charset="0"/>
              </a:rPr>
              <a:t>SUBSISTEMA DE PROYECCIÓN SOCIAL</a:t>
            </a:r>
            <a:endParaRPr lang="es-CO" sz="1600" b="1" dirty="0">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4202107461"/>
              </p:ext>
            </p:extLst>
          </p:nvPr>
        </p:nvGraphicFramePr>
        <p:xfrm>
          <a:off x="197259" y="1270381"/>
          <a:ext cx="8712968" cy="1301369"/>
        </p:xfrm>
        <a:graphic>
          <a:graphicData uri="http://schemas.openxmlformats.org/drawingml/2006/table">
            <a:tbl>
              <a:tblPr firstRow="1" firstCol="1" bandRow="1">
                <a:tableStyleId>{5C22544A-7EE6-4342-B048-85BDC9FD1C3A}</a:tableStyleId>
              </a:tblPr>
              <a:tblGrid>
                <a:gridCol w="1008112">
                  <a:extLst>
                    <a:ext uri="{9D8B030D-6E8A-4147-A177-3AD203B41FA5}">
                      <a16:colId xmlns:a16="http://schemas.microsoft.com/office/drawing/2014/main" xmlns="" val="3815172494"/>
                    </a:ext>
                  </a:extLst>
                </a:gridCol>
                <a:gridCol w="7704856">
                  <a:extLst>
                    <a:ext uri="{9D8B030D-6E8A-4147-A177-3AD203B41FA5}">
                      <a16:colId xmlns:a16="http://schemas.microsoft.com/office/drawing/2014/main" xmlns="" val="1563199364"/>
                    </a:ext>
                  </a:extLst>
                </a:gridCol>
              </a:tblGrid>
              <a:tr h="0">
                <a:tc>
                  <a:txBody>
                    <a:bodyPr/>
                    <a:lstStyle/>
                    <a:p>
                      <a:pPr>
                        <a:lnSpc>
                          <a:spcPct val="107000"/>
                        </a:lnSpc>
                        <a:spcAft>
                          <a:spcPts val="0"/>
                        </a:spcAft>
                      </a:pPr>
                      <a:r>
                        <a:rPr lang="es-CO" sz="1200">
                          <a:effectLst/>
                        </a:rPr>
                        <a:t>PROYECTO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a:effectLst/>
                        </a:rPr>
                        <a:t>Internacionalización Académica, Curricular y Administrativa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336376238"/>
                  </a:ext>
                </a:extLst>
              </a:tr>
              <a:tr h="0">
                <a:tc>
                  <a:txBody>
                    <a:bodyPr/>
                    <a:lstStyle/>
                    <a:p>
                      <a:pPr>
                        <a:lnSpc>
                          <a:spcPct val="107000"/>
                        </a:lnSpc>
                        <a:spcAft>
                          <a:spcPts val="0"/>
                        </a:spcAft>
                      </a:pPr>
                      <a:r>
                        <a:rPr lang="es-CO" sz="1200">
                          <a:effectLst/>
                        </a:rPr>
                        <a:t>OBJETIVO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200">
                          <a:effectLst/>
                        </a:rPr>
                        <a:t>Consolidar los procesos de cooperación e integración internacional de las actividades académicas, curriculares y administrativas de la Universidad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138335330"/>
                  </a:ext>
                </a:extLst>
              </a:tr>
              <a:tr h="0">
                <a:tc>
                  <a:txBody>
                    <a:bodyPr/>
                    <a:lstStyle/>
                    <a:p>
                      <a:pPr>
                        <a:lnSpc>
                          <a:spcPct val="107000"/>
                        </a:lnSpc>
                        <a:spcAft>
                          <a:spcPts val="0"/>
                        </a:spcAft>
                      </a:pPr>
                      <a:r>
                        <a:rPr lang="es-CO" sz="1200">
                          <a:effectLst/>
                        </a:rPr>
                        <a:t>ACCIONES</a:t>
                      </a:r>
                    </a:p>
                    <a:p>
                      <a:pPr>
                        <a:lnSpc>
                          <a:spcPct val="107000"/>
                        </a:lnSpc>
                        <a:spcAft>
                          <a:spcPts val="0"/>
                        </a:spcAft>
                      </a:pPr>
                      <a:r>
                        <a:rPr lang="es-CO" sz="1200">
                          <a:effectLst/>
                        </a:rPr>
                        <a:t> FACULTAD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200" dirty="0">
                          <a:effectLst/>
                        </a:rPr>
                        <a:t> Apoyo a la movilidad académica de Docentes, Estudiantes y Personal Administrativo	Movilidad Internacional de 4 docentes y 8 docentes/año.</a:t>
                      </a:r>
                    </a:p>
                    <a:p>
                      <a:pPr marL="342900" lvl="0" indent="-342900" algn="just">
                        <a:spcAft>
                          <a:spcPts val="0"/>
                        </a:spcAft>
                        <a:buFont typeface="Symbol" panose="05050102010706020507" pitchFamily="18" charset="2"/>
                        <a:buChar char=""/>
                      </a:pPr>
                      <a:r>
                        <a:rPr lang="es-CO" sz="1200" dirty="0">
                          <a:effectLst/>
                        </a:rPr>
                        <a:t>Apoyo a la internacionalización de la Investigación y la Proyección Social: Vinculación a Dos proyectos/año con universidades extranjeras</a:t>
                      </a:r>
                      <a:endParaRPr lang="es-CO"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264911818"/>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2736641725"/>
              </p:ext>
            </p:extLst>
          </p:nvPr>
        </p:nvGraphicFramePr>
        <p:xfrm>
          <a:off x="197259" y="2648620"/>
          <a:ext cx="8712968" cy="2072820"/>
        </p:xfrm>
        <a:graphic>
          <a:graphicData uri="http://schemas.openxmlformats.org/drawingml/2006/table">
            <a:tbl>
              <a:tblPr firstRow="1" firstCol="1" bandRow="1">
                <a:tableStyleId>{5C22544A-7EE6-4342-B048-85BDC9FD1C3A}</a:tableStyleId>
              </a:tblPr>
              <a:tblGrid>
                <a:gridCol w="990365">
                  <a:extLst>
                    <a:ext uri="{9D8B030D-6E8A-4147-A177-3AD203B41FA5}">
                      <a16:colId xmlns:a16="http://schemas.microsoft.com/office/drawing/2014/main" xmlns="" val="1762824238"/>
                    </a:ext>
                  </a:extLst>
                </a:gridCol>
                <a:gridCol w="7722603">
                  <a:extLst>
                    <a:ext uri="{9D8B030D-6E8A-4147-A177-3AD203B41FA5}">
                      <a16:colId xmlns:a16="http://schemas.microsoft.com/office/drawing/2014/main" xmlns="" val="243563072"/>
                    </a:ext>
                  </a:extLst>
                </a:gridCol>
              </a:tblGrid>
              <a:tr h="214175">
                <a:tc>
                  <a:txBody>
                    <a:bodyPr/>
                    <a:lstStyle/>
                    <a:p>
                      <a:pPr>
                        <a:lnSpc>
                          <a:spcPct val="107000"/>
                        </a:lnSpc>
                        <a:spcAft>
                          <a:spcPts val="0"/>
                        </a:spcAft>
                      </a:pPr>
                      <a:r>
                        <a:rPr lang="es-CO" sz="1200">
                          <a:effectLst/>
                        </a:rPr>
                        <a:t>PROYECTO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tc>
                <a:tc>
                  <a:txBody>
                    <a:bodyPr/>
                    <a:lstStyle/>
                    <a:p>
                      <a:pPr algn="just">
                        <a:lnSpc>
                          <a:spcPct val="107000"/>
                        </a:lnSpc>
                        <a:spcAft>
                          <a:spcPts val="0"/>
                        </a:spcAft>
                      </a:pPr>
                      <a:r>
                        <a:rPr lang="es-CO" sz="1200">
                          <a:effectLst/>
                        </a:rPr>
                        <a:t>Reformulación y fortalecimiento de las modalidades y formas de Proyección Social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tc>
                <a:extLst>
                  <a:ext uri="{0D108BD9-81ED-4DB2-BD59-A6C34878D82A}">
                    <a16:rowId xmlns:a16="http://schemas.microsoft.com/office/drawing/2014/main" xmlns="" val="1437190554"/>
                  </a:ext>
                </a:extLst>
              </a:tr>
              <a:tr h="514514">
                <a:tc>
                  <a:txBody>
                    <a:bodyPr/>
                    <a:lstStyle/>
                    <a:p>
                      <a:pPr>
                        <a:lnSpc>
                          <a:spcPct val="107000"/>
                        </a:lnSpc>
                        <a:spcAft>
                          <a:spcPts val="0"/>
                        </a:spcAft>
                      </a:pPr>
                      <a:r>
                        <a:rPr lang="es-CO" sz="1200">
                          <a:effectLst/>
                        </a:rPr>
                        <a:t>OBJETIVO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tc>
                <a:tc>
                  <a:txBody>
                    <a:bodyPr/>
                    <a:lstStyle/>
                    <a:p>
                      <a:pPr algn="just">
                        <a:lnSpc>
                          <a:spcPct val="107000"/>
                        </a:lnSpc>
                        <a:spcAft>
                          <a:spcPts val="0"/>
                        </a:spcAft>
                      </a:pPr>
                      <a:r>
                        <a:rPr lang="es-CO" sz="1200" dirty="0">
                          <a:effectLst/>
                        </a:rPr>
                        <a:t>Fortalecer las modalidades y formas de Proyección Social mediante la interacción e integración con diferentes actores, en el propósito de contribuir a la solución de problemas del entorno regional, de modo que en ese proceso de validación teórico práctica de conocimiento, retroalimente la formación e investigación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tc>
                <a:extLst>
                  <a:ext uri="{0D108BD9-81ED-4DB2-BD59-A6C34878D82A}">
                    <a16:rowId xmlns:a16="http://schemas.microsoft.com/office/drawing/2014/main" xmlns="" val="1135671976"/>
                  </a:ext>
                </a:extLst>
              </a:tr>
              <a:tr h="1207842">
                <a:tc>
                  <a:txBody>
                    <a:bodyPr/>
                    <a:lstStyle/>
                    <a:p>
                      <a:pPr>
                        <a:lnSpc>
                          <a:spcPct val="107000"/>
                        </a:lnSpc>
                        <a:spcAft>
                          <a:spcPts val="0"/>
                        </a:spcAft>
                      </a:pPr>
                      <a:r>
                        <a:rPr lang="es-CO" sz="1200">
                          <a:effectLst/>
                        </a:rPr>
                        <a:t>ACCIONES</a:t>
                      </a:r>
                    </a:p>
                    <a:p>
                      <a:pPr>
                        <a:lnSpc>
                          <a:spcPct val="107000"/>
                        </a:lnSpc>
                        <a:spcAft>
                          <a:spcPts val="0"/>
                        </a:spcAft>
                      </a:pPr>
                      <a:r>
                        <a:rPr lang="es-CO" sz="1200">
                          <a:effectLst/>
                        </a:rPr>
                        <a:t> FACULTAD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61692" marR="61692" marT="0" marB="0"/>
                </a:tc>
                <a:tc>
                  <a:txBody>
                    <a:bodyPr/>
                    <a:lstStyle/>
                    <a:p>
                      <a:pPr marL="342900" lvl="0" indent="-342900" algn="just">
                        <a:spcAft>
                          <a:spcPts val="0"/>
                        </a:spcAft>
                        <a:buFont typeface="Symbol" panose="05050102010706020507" pitchFamily="18" charset="2"/>
                        <a:buChar char=""/>
                      </a:pPr>
                      <a:r>
                        <a:rPr lang="es-CO" sz="1200" dirty="0">
                          <a:effectLst/>
                        </a:rPr>
                        <a:t>Macroproyectos de Proyección Social cofinanciados por la Universidad Surcolombiana. </a:t>
                      </a:r>
                    </a:p>
                    <a:p>
                      <a:pPr marL="342900" lvl="0" indent="-342900" algn="just">
                        <a:spcAft>
                          <a:spcPts val="0"/>
                        </a:spcAft>
                        <a:buFont typeface="Symbol" panose="05050102010706020507" pitchFamily="18" charset="2"/>
                        <a:buChar char=""/>
                      </a:pPr>
                      <a:r>
                        <a:rPr lang="es-CO" sz="1200" dirty="0">
                          <a:effectLst/>
                        </a:rPr>
                        <a:t>Proyectos Solidarios de menor cuantía cofinanciados por la Universidad Surcolombiana: Presentación de un proyecto en el área ambiental.</a:t>
                      </a:r>
                    </a:p>
                    <a:p>
                      <a:pPr marL="342900" lvl="0" indent="-342900" algn="just">
                        <a:spcAft>
                          <a:spcPts val="0"/>
                        </a:spcAft>
                        <a:buFont typeface="Symbol" panose="05050102010706020507" pitchFamily="18" charset="2"/>
                        <a:buChar char=""/>
                      </a:pPr>
                      <a:r>
                        <a:rPr lang="es-CO" sz="1200" dirty="0">
                          <a:effectLst/>
                        </a:rPr>
                        <a:t>Apoyo a la realización de eventos de Proyección Social: Dos eventos/año para transferencia de resultados obtenidos en los proyectos.</a:t>
                      </a:r>
                    </a:p>
                    <a:p>
                      <a:pPr marL="342900" lvl="0" indent="-342900" algn="just">
                        <a:spcAft>
                          <a:spcPts val="0"/>
                        </a:spcAft>
                        <a:buFont typeface="Symbol" panose="05050102010706020507" pitchFamily="18" charset="2"/>
                        <a:buChar char=""/>
                      </a:pPr>
                      <a:r>
                        <a:rPr lang="es-CO" sz="1200" dirty="0">
                          <a:effectLst/>
                        </a:rPr>
                        <a:t>Apoyo anual para el fortalecimiento y consolidación del Programa de Gestión Tecnológica:	Certificación de Dos laboratorios para venta de </a:t>
                      </a:r>
                      <a:r>
                        <a:rPr lang="es-CO" sz="1200" dirty="0" smtClean="0">
                          <a:effectLst/>
                        </a:rPr>
                        <a:t>servicios</a:t>
                      </a:r>
                      <a:endParaRPr lang="es-CO" sz="1200" dirty="0">
                        <a:effectLst/>
                      </a:endParaRPr>
                    </a:p>
                  </a:txBody>
                  <a:tcPr marL="61692" marR="61692" marT="0" marB="0"/>
                </a:tc>
                <a:extLst>
                  <a:ext uri="{0D108BD9-81ED-4DB2-BD59-A6C34878D82A}">
                    <a16:rowId xmlns:a16="http://schemas.microsoft.com/office/drawing/2014/main" xmlns="" val="1376635926"/>
                  </a:ext>
                </a:extLst>
              </a:tr>
            </a:tbl>
          </a:graphicData>
        </a:graphic>
      </p:graphicFrame>
    </p:spTree>
    <p:extLst>
      <p:ext uri="{BB962C8B-B14F-4D97-AF65-F5344CB8AC3E}">
        <p14:creationId xmlns:p14="http://schemas.microsoft.com/office/powerpoint/2010/main" val="1028154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3" name="Tabla 2"/>
          <p:cNvGraphicFramePr>
            <a:graphicFrameLocks noGrp="1"/>
          </p:cNvGraphicFramePr>
          <p:nvPr>
            <p:extLst>
              <p:ext uri="{D42A27DB-BD31-4B8C-83A1-F6EECF244321}">
                <p14:modId xmlns:p14="http://schemas.microsoft.com/office/powerpoint/2010/main" val="951503965"/>
              </p:ext>
            </p:extLst>
          </p:nvPr>
        </p:nvGraphicFramePr>
        <p:xfrm>
          <a:off x="197260" y="1075246"/>
          <a:ext cx="8712968" cy="3394075"/>
        </p:xfrm>
        <a:graphic>
          <a:graphicData uri="http://schemas.openxmlformats.org/drawingml/2006/table">
            <a:tbl>
              <a:tblPr firstRow="1" firstCol="1" bandRow="1">
                <a:tableStyleId>{5C22544A-7EE6-4342-B048-85BDC9FD1C3A}</a:tableStyleId>
              </a:tblPr>
              <a:tblGrid>
                <a:gridCol w="990364">
                  <a:extLst>
                    <a:ext uri="{9D8B030D-6E8A-4147-A177-3AD203B41FA5}">
                      <a16:colId xmlns:a16="http://schemas.microsoft.com/office/drawing/2014/main" xmlns="" val="3636006716"/>
                    </a:ext>
                  </a:extLst>
                </a:gridCol>
                <a:gridCol w="7722604">
                  <a:extLst>
                    <a:ext uri="{9D8B030D-6E8A-4147-A177-3AD203B41FA5}">
                      <a16:colId xmlns:a16="http://schemas.microsoft.com/office/drawing/2014/main" xmlns="" val="1673990822"/>
                    </a:ext>
                  </a:extLst>
                </a:gridCol>
              </a:tblGrid>
              <a:tr h="317053">
                <a:tc>
                  <a:txBody>
                    <a:bodyPr/>
                    <a:lstStyle/>
                    <a:p>
                      <a:pPr>
                        <a:lnSpc>
                          <a:spcPct val="107000"/>
                        </a:lnSpc>
                        <a:spcAft>
                          <a:spcPts val="0"/>
                        </a:spcAft>
                      </a:pPr>
                      <a:r>
                        <a:rPr lang="es-CO" sz="1400" dirty="0">
                          <a:effectLst/>
                        </a:rPr>
                        <a:t>PROYECTO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tc>
                  <a:txBody>
                    <a:bodyPr/>
                    <a:lstStyle/>
                    <a:p>
                      <a:pPr algn="just">
                        <a:lnSpc>
                          <a:spcPct val="107000"/>
                        </a:lnSpc>
                        <a:spcAft>
                          <a:spcPts val="0"/>
                        </a:spcAft>
                      </a:pPr>
                      <a:r>
                        <a:rPr lang="es-CO" sz="1400">
                          <a:effectLst/>
                        </a:rPr>
                        <a:t>Consolidación de la Alianza Estratégica Estado-Universidad-Empresa-Ciudadanía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extLst>
                  <a:ext uri="{0D108BD9-81ED-4DB2-BD59-A6C34878D82A}">
                    <a16:rowId xmlns:a16="http://schemas.microsoft.com/office/drawing/2014/main" xmlns="" val="2914111396"/>
                  </a:ext>
                </a:extLst>
              </a:tr>
              <a:tr h="475580">
                <a:tc>
                  <a:txBody>
                    <a:bodyPr/>
                    <a:lstStyle/>
                    <a:p>
                      <a:pPr>
                        <a:lnSpc>
                          <a:spcPct val="107000"/>
                        </a:lnSpc>
                        <a:spcAft>
                          <a:spcPts val="0"/>
                        </a:spcAft>
                      </a:pPr>
                      <a:r>
                        <a:rPr lang="es-CO" sz="1400">
                          <a:effectLst/>
                        </a:rPr>
                        <a:t>OBJETIVO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tc>
                  <a:txBody>
                    <a:bodyPr/>
                    <a:lstStyle/>
                    <a:p>
                      <a:pPr algn="just">
                        <a:lnSpc>
                          <a:spcPct val="107000"/>
                        </a:lnSpc>
                        <a:spcAft>
                          <a:spcPts val="0"/>
                        </a:spcAft>
                      </a:pPr>
                      <a:r>
                        <a:rPr lang="es-CO" sz="1400" dirty="0">
                          <a:effectLst/>
                        </a:rPr>
                        <a:t>Consolidar el liderazgo institucional en los procesos de articulación y cooperación Universidad- Estado- Empresa –ciudadanía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extLst>
                  <a:ext uri="{0D108BD9-81ED-4DB2-BD59-A6C34878D82A}">
                    <a16:rowId xmlns:a16="http://schemas.microsoft.com/office/drawing/2014/main" xmlns="" val="1723275107"/>
                  </a:ext>
                </a:extLst>
              </a:tr>
              <a:tr h="2601442">
                <a:tc>
                  <a:txBody>
                    <a:bodyPr/>
                    <a:lstStyle/>
                    <a:p>
                      <a:pPr>
                        <a:lnSpc>
                          <a:spcPct val="107000"/>
                        </a:lnSpc>
                        <a:spcAft>
                          <a:spcPts val="0"/>
                        </a:spcAft>
                      </a:pPr>
                      <a:r>
                        <a:rPr lang="es-CO" sz="1400">
                          <a:effectLst/>
                        </a:rPr>
                        <a:t>ACCIONES</a:t>
                      </a:r>
                    </a:p>
                    <a:p>
                      <a:pPr>
                        <a:lnSpc>
                          <a:spcPct val="107000"/>
                        </a:lnSpc>
                        <a:spcAft>
                          <a:spcPts val="0"/>
                        </a:spcAft>
                      </a:pPr>
                      <a:r>
                        <a:rPr lang="es-CO" sz="1400">
                          <a:effectLst/>
                        </a:rPr>
                        <a:t> FACULTAD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tc>
                  <a:txBody>
                    <a:bodyPr/>
                    <a:lstStyle/>
                    <a:p>
                      <a:pPr marL="342900" lvl="0" indent="-342900" algn="just">
                        <a:spcAft>
                          <a:spcPts val="0"/>
                        </a:spcAft>
                        <a:buFont typeface="Symbol" panose="05050102010706020507" pitchFamily="18" charset="2"/>
                        <a:buChar char=""/>
                      </a:pPr>
                      <a:r>
                        <a:rPr lang="es-CO" sz="1400" dirty="0">
                          <a:effectLst/>
                        </a:rPr>
                        <a:t>Ampliación de la oferta de servicios y la implementación de nuevos programas para la articulación con el sector productivo, el Estado y la sociedad civil, por medio de servicios de consultoría, asesoría y asistencia técnica.</a:t>
                      </a:r>
                    </a:p>
                    <a:p>
                      <a:pPr marL="342900" lvl="0" indent="-342900" algn="just">
                        <a:spcAft>
                          <a:spcPts val="0"/>
                        </a:spcAft>
                        <a:buFont typeface="Symbol" panose="05050102010706020507" pitchFamily="18" charset="2"/>
                        <a:buChar char=""/>
                      </a:pPr>
                      <a:r>
                        <a:rPr lang="es-CO" sz="1400" dirty="0">
                          <a:effectLst/>
                        </a:rPr>
                        <a:t>Interacción con los entes territoriales de la región mediante  la conformación de alianzas y convenios con municipios del departamento del Huila  con el propósito de ampliar la cobertura de la universidad a todo el departamento.</a:t>
                      </a:r>
                    </a:p>
                    <a:p>
                      <a:pPr algn="just">
                        <a:lnSpc>
                          <a:spcPct val="107000"/>
                        </a:lnSpc>
                        <a:spcAft>
                          <a:spcPts val="0"/>
                        </a:spcAft>
                      </a:pPr>
                      <a:r>
                        <a:rPr lang="es-CO" sz="1400" dirty="0">
                          <a:effectLst/>
                        </a:rPr>
                        <a:t>Mediante este proyecto se pretende que  FACIEN participe directamente en el desarrollo regional a través  de la articulación de sus  programas de  investigación y proyección social  en la Formulación, diseño y ejecución de los planes de desarrollo de la región.</a:t>
                      </a:r>
                    </a:p>
                    <a:p>
                      <a:pPr algn="just">
                        <a:lnSpc>
                          <a:spcPct val="107000"/>
                        </a:lnSpc>
                        <a:spcAft>
                          <a:spcPts val="0"/>
                        </a:spcAft>
                      </a:pPr>
                      <a:r>
                        <a:rPr lang="es-CO" sz="1400" dirty="0">
                          <a:effectLst/>
                        </a:rPr>
                        <a:t>Apoyo a la cofinanciación de proyectos de la alianza Universidad, Empresa, Estado, Sociedad Ejecución dos proyectos/año (Corredor Tecnológico y SENA)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551" marR="55551" marT="0" marB="0"/>
                </a:tc>
                <a:extLst>
                  <a:ext uri="{0D108BD9-81ED-4DB2-BD59-A6C34878D82A}">
                    <a16:rowId xmlns:a16="http://schemas.microsoft.com/office/drawing/2014/main" xmlns="" val="3221114151"/>
                  </a:ext>
                </a:extLst>
              </a:tr>
            </a:tbl>
          </a:graphicData>
        </a:graphic>
      </p:graphicFrame>
    </p:spTree>
    <p:extLst>
      <p:ext uri="{BB962C8B-B14F-4D97-AF65-F5344CB8AC3E}">
        <p14:creationId xmlns:p14="http://schemas.microsoft.com/office/powerpoint/2010/main" val="8129854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3"/>
          <p:cNvSpPr/>
          <p:nvPr/>
        </p:nvSpPr>
        <p:spPr>
          <a:xfrm>
            <a:off x="2051720" y="1009060"/>
            <a:ext cx="5472609" cy="338554"/>
          </a:xfrm>
          <a:prstGeom prst="rect">
            <a:avLst/>
          </a:prstGeom>
        </p:spPr>
        <p:txBody>
          <a:bodyPr wrap="square">
            <a:spAutoFit/>
          </a:bodyPr>
          <a:lstStyle/>
          <a:p>
            <a:pPr algn="ctr"/>
            <a:r>
              <a:rPr lang="es-CO" sz="1600" b="1" dirty="0" smtClean="0">
                <a:latin typeface="Arial" panose="020B0604020202020204" pitchFamily="34" charset="0"/>
                <a:cs typeface="Arial" panose="020B0604020202020204" pitchFamily="34" charset="0"/>
              </a:rPr>
              <a:t>SUBSISTEMA DE BIENESTAR UNIVERSITARIO</a:t>
            </a:r>
            <a:endParaRPr lang="es-CO" sz="1600" b="1" dirty="0">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610454652"/>
              </p:ext>
            </p:extLst>
          </p:nvPr>
        </p:nvGraphicFramePr>
        <p:xfrm>
          <a:off x="251520" y="1440427"/>
          <a:ext cx="8712967" cy="1635379"/>
        </p:xfrm>
        <a:graphic>
          <a:graphicData uri="http://schemas.openxmlformats.org/drawingml/2006/table">
            <a:tbl>
              <a:tblPr firstRow="1" firstCol="1" bandRow="1">
                <a:tableStyleId>{5C22544A-7EE6-4342-B048-85BDC9FD1C3A}</a:tableStyleId>
              </a:tblPr>
              <a:tblGrid>
                <a:gridCol w="990365">
                  <a:extLst>
                    <a:ext uri="{9D8B030D-6E8A-4147-A177-3AD203B41FA5}">
                      <a16:colId xmlns:a16="http://schemas.microsoft.com/office/drawing/2014/main" xmlns="" val="3988080112"/>
                    </a:ext>
                  </a:extLst>
                </a:gridCol>
                <a:gridCol w="7722602">
                  <a:extLst>
                    <a:ext uri="{9D8B030D-6E8A-4147-A177-3AD203B41FA5}">
                      <a16:colId xmlns:a16="http://schemas.microsoft.com/office/drawing/2014/main" xmlns="" val="2373097216"/>
                    </a:ext>
                  </a:extLst>
                </a:gridCol>
              </a:tblGrid>
              <a:tr h="0">
                <a:tc>
                  <a:txBody>
                    <a:bodyPr/>
                    <a:lstStyle/>
                    <a:p>
                      <a:pPr>
                        <a:lnSpc>
                          <a:spcPct val="107000"/>
                        </a:lnSpc>
                        <a:spcAft>
                          <a:spcPts val="0"/>
                        </a:spcAft>
                      </a:pPr>
                      <a:r>
                        <a:rPr lang="es-CO" sz="1300" dirty="0">
                          <a:effectLst/>
                        </a:rPr>
                        <a:t>PROYECTO</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300" dirty="0">
                          <a:effectLst/>
                        </a:rPr>
                        <a:t>Desarrollo Humano con responsabilidad y compromiso</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18734033"/>
                  </a:ext>
                </a:extLst>
              </a:tr>
              <a:tr h="0">
                <a:tc>
                  <a:txBody>
                    <a:bodyPr/>
                    <a:lstStyle/>
                    <a:p>
                      <a:pPr>
                        <a:lnSpc>
                          <a:spcPct val="107000"/>
                        </a:lnSpc>
                        <a:spcAft>
                          <a:spcPts val="0"/>
                        </a:spcAft>
                      </a:pPr>
                      <a:r>
                        <a:rPr lang="es-CO" sz="1300">
                          <a:effectLst/>
                        </a:rPr>
                        <a:t>OBJETIVO</a:t>
                      </a:r>
                      <a:endParaRPr lang="es-CO"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300" dirty="0">
                          <a:effectLst/>
                        </a:rPr>
                        <a:t>Facilitar en cada persona el mejor conocimiento de sí mismo y de los demás integrantes de la comunidad,  a través de su capacidad de relacionarse y comunicarse, el sentido de pertinencia y compromiso individual con la  institución.</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22068824"/>
                  </a:ext>
                </a:extLst>
              </a:tr>
              <a:tr h="0">
                <a:tc>
                  <a:txBody>
                    <a:bodyPr/>
                    <a:lstStyle/>
                    <a:p>
                      <a:pPr>
                        <a:lnSpc>
                          <a:spcPct val="107000"/>
                        </a:lnSpc>
                        <a:spcAft>
                          <a:spcPts val="0"/>
                        </a:spcAft>
                      </a:pPr>
                      <a:r>
                        <a:rPr lang="es-CO" sz="1300">
                          <a:effectLst/>
                        </a:rPr>
                        <a:t>ACCIONES</a:t>
                      </a:r>
                    </a:p>
                    <a:p>
                      <a:pPr>
                        <a:lnSpc>
                          <a:spcPct val="107000"/>
                        </a:lnSpc>
                        <a:spcAft>
                          <a:spcPts val="0"/>
                        </a:spcAft>
                      </a:pPr>
                      <a:r>
                        <a:rPr lang="es-CO" sz="1300">
                          <a:effectLst/>
                        </a:rPr>
                        <a:t> FACULTAD</a:t>
                      </a:r>
                      <a:endParaRPr lang="es-CO"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300" dirty="0">
                          <a:effectLst/>
                        </a:rPr>
                        <a:t>Eventos y sesiones relacionadas con el clima organizacional:</a:t>
                      </a:r>
                    </a:p>
                    <a:p>
                      <a:pPr marL="342900" lvl="0" indent="-342900" algn="just">
                        <a:spcAft>
                          <a:spcPts val="0"/>
                        </a:spcAft>
                        <a:buFont typeface="Symbol" panose="05050102010706020507" pitchFamily="18" charset="2"/>
                        <a:buChar char=""/>
                      </a:pPr>
                      <a:r>
                        <a:rPr lang="es-CO" sz="1300" dirty="0">
                          <a:effectLst/>
                        </a:rPr>
                        <a:t>Apoyo para la participación de actividades Programadas por la administración y facultad. </a:t>
                      </a:r>
                    </a:p>
                    <a:p>
                      <a:pPr marL="342900" lvl="0" indent="-342900" algn="just">
                        <a:spcAft>
                          <a:spcPts val="0"/>
                        </a:spcAft>
                        <a:buFont typeface="Symbol" panose="05050102010706020507" pitchFamily="18" charset="2"/>
                        <a:buChar char=""/>
                      </a:pPr>
                      <a:r>
                        <a:rPr lang="es-CO" sz="1300" dirty="0">
                          <a:effectLst/>
                        </a:rPr>
                        <a:t>Apoyo para los Eventos convivencia, integración y reconocimiento: Participación Actividades Programadas por la administración y por la facultad. </a:t>
                      </a:r>
                      <a:endParaRPr lang="es-CO" sz="1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525990178"/>
                  </a:ext>
                </a:extLst>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1848486263"/>
              </p:ext>
            </p:extLst>
          </p:nvPr>
        </p:nvGraphicFramePr>
        <p:xfrm>
          <a:off x="251521" y="3204435"/>
          <a:ext cx="8712966" cy="1455547"/>
        </p:xfrm>
        <a:graphic>
          <a:graphicData uri="http://schemas.openxmlformats.org/drawingml/2006/table">
            <a:tbl>
              <a:tblPr firstRow="1" firstCol="1" bandRow="1">
                <a:tableStyleId>{5C22544A-7EE6-4342-B048-85BDC9FD1C3A}</a:tableStyleId>
              </a:tblPr>
              <a:tblGrid>
                <a:gridCol w="1008111">
                  <a:extLst>
                    <a:ext uri="{9D8B030D-6E8A-4147-A177-3AD203B41FA5}">
                      <a16:colId xmlns:a16="http://schemas.microsoft.com/office/drawing/2014/main" xmlns="" val="4197396043"/>
                    </a:ext>
                  </a:extLst>
                </a:gridCol>
                <a:gridCol w="7704855">
                  <a:extLst>
                    <a:ext uri="{9D8B030D-6E8A-4147-A177-3AD203B41FA5}">
                      <a16:colId xmlns:a16="http://schemas.microsoft.com/office/drawing/2014/main" xmlns="" val="2693113036"/>
                    </a:ext>
                  </a:extLst>
                </a:gridCol>
              </a:tblGrid>
              <a:tr h="0">
                <a:tc>
                  <a:txBody>
                    <a:bodyPr/>
                    <a:lstStyle/>
                    <a:p>
                      <a:pPr>
                        <a:lnSpc>
                          <a:spcPct val="107000"/>
                        </a:lnSpc>
                        <a:spcAft>
                          <a:spcPts val="0"/>
                        </a:spcAft>
                      </a:pPr>
                      <a:r>
                        <a:rPr lang="es-CO" sz="1300" dirty="0">
                          <a:effectLst/>
                        </a:rPr>
                        <a:t>PROYECTO</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300" dirty="0">
                          <a:effectLst/>
                        </a:rPr>
                        <a:t>Promoción de la Permanencia y Graduación estudiantil en la Usco</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33435077"/>
                  </a:ext>
                </a:extLst>
              </a:tr>
              <a:tr h="0">
                <a:tc>
                  <a:txBody>
                    <a:bodyPr/>
                    <a:lstStyle/>
                    <a:p>
                      <a:pPr>
                        <a:lnSpc>
                          <a:spcPct val="107000"/>
                        </a:lnSpc>
                        <a:spcAft>
                          <a:spcPts val="0"/>
                        </a:spcAft>
                      </a:pPr>
                      <a:r>
                        <a:rPr lang="es-CO" sz="1300">
                          <a:effectLst/>
                        </a:rPr>
                        <a:t>OBJETIVO</a:t>
                      </a:r>
                      <a:endParaRPr lang="es-CO"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300" dirty="0">
                          <a:effectLst/>
                        </a:rPr>
                        <a:t>Incrementar y mantener los índices de Permanencia y Graduación Estudiantil como respuesta directa a las necesidades del contexto local, regional y nacional e intervenir y re-direccionar los factores y situaciones que afectan de manera sustantiva la Permanencia y Graduación Estudiantil en procura de consolidar la cultura del éxito y el logro en los procesos formativos</a:t>
                      </a:r>
                      <a:endParaRPr lang="es-CO"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84853616"/>
                  </a:ext>
                </a:extLst>
              </a:tr>
              <a:tr h="0">
                <a:tc>
                  <a:txBody>
                    <a:bodyPr/>
                    <a:lstStyle/>
                    <a:p>
                      <a:pPr>
                        <a:lnSpc>
                          <a:spcPct val="107000"/>
                        </a:lnSpc>
                        <a:spcAft>
                          <a:spcPts val="0"/>
                        </a:spcAft>
                      </a:pPr>
                      <a:r>
                        <a:rPr lang="es-CO" sz="1300">
                          <a:effectLst/>
                        </a:rPr>
                        <a:t>ACCIONES</a:t>
                      </a:r>
                    </a:p>
                    <a:p>
                      <a:pPr>
                        <a:lnSpc>
                          <a:spcPct val="107000"/>
                        </a:lnSpc>
                        <a:spcAft>
                          <a:spcPts val="0"/>
                        </a:spcAft>
                      </a:pPr>
                      <a:r>
                        <a:rPr lang="es-CO" sz="1300">
                          <a:effectLst/>
                        </a:rPr>
                        <a:t> FACULTAD</a:t>
                      </a:r>
                      <a:endParaRPr lang="es-CO"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s-CO" sz="1300" dirty="0">
                          <a:effectLst/>
                        </a:rPr>
                        <a:t>Participación en los programas ofrecidos por la USCO.</a:t>
                      </a:r>
                      <a:endParaRPr lang="es-CO" sz="1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478424135"/>
                  </a:ext>
                </a:extLst>
              </a:tr>
            </a:tbl>
          </a:graphicData>
        </a:graphic>
      </p:graphicFrame>
    </p:spTree>
    <p:extLst>
      <p:ext uri="{BB962C8B-B14F-4D97-AF65-F5344CB8AC3E}">
        <p14:creationId xmlns:p14="http://schemas.microsoft.com/office/powerpoint/2010/main" val="1204443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3"/>
          <p:cNvSpPr/>
          <p:nvPr/>
        </p:nvSpPr>
        <p:spPr>
          <a:xfrm>
            <a:off x="2339752" y="339502"/>
            <a:ext cx="674218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PROPUESTAS </a:t>
            </a:r>
            <a:r>
              <a:rPr lang="es-CO" b="1" dirty="0">
                <a:solidFill>
                  <a:schemeClr val="bg1"/>
                </a:solidFill>
                <a:latin typeface="Arial" panose="020B0604020202020204" pitchFamily="34" charset="0"/>
              </a:rPr>
              <a:t>DE MEJORAMIENTO PARA EL AÑO </a:t>
            </a:r>
            <a:r>
              <a:rPr lang="es-CO" b="1" dirty="0" smtClean="0">
                <a:solidFill>
                  <a:schemeClr val="bg1"/>
                </a:solidFill>
                <a:latin typeface="Arial" panose="020B0604020202020204" pitchFamily="34" charset="0"/>
              </a:rPr>
              <a:t>2020</a:t>
            </a:r>
            <a:endParaRPr lang="es-CO" dirty="0">
              <a:solidFill>
                <a:schemeClr val="bg1"/>
              </a:solidFill>
            </a:endParaRPr>
          </a:p>
        </p:txBody>
      </p:sp>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dirty="0">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3"/>
          <p:cNvSpPr/>
          <p:nvPr/>
        </p:nvSpPr>
        <p:spPr>
          <a:xfrm>
            <a:off x="2051720" y="865044"/>
            <a:ext cx="5472609" cy="338554"/>
          </a:xfrm>
          <a:prstGeom prst="rect">
            <a:avLst/>
          </a:prstGeom>
        </p:spPr>
        <p:txBody>
          <a:bodyPr wrap="square">
            <a:spAutoFit/>
          </a:bodyPr>
          <a:lstStyle/>
          <a:p>
            <a:pPr algn="ctr"/>
            <a:r>
              <a:rPr lang="es-CO" sz="1600" b="1" dirty="0" smtClean="0">
                <a:latin typeface="Arial" panose="020B0604020202020204" pitchFamily="34" charset="0"/>
                <a:cs typeface="Arial" panose="020B0604020202020204" pitchFamily="34" charset="0"/>
              </a:rPr>
              <a:t>SUBSISTEMA ADMINISTRATIVO</a:t>
            </a:r>
            <a:endParaRPr lang="es-CO" sz="1600" b="1"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108549411"/>
              </p:ext>
            </p:extLst>
          </p:nvPr>
        </p:nvGraphicFramePr>
        <p:xfrm>
          <a:off x="251522" y="1203598"/>
          <a:ext cx="8712965" cy="873126"/>
        </p:xfrm>
        <a:graphic>
          <a:graphicData uri="http://schemas.openxmlformats.org/drawingml/2006/table">
            <a:tbl>
              <a:tblPr firstRow="1" firstCol="1" bandRow="1">
                <a:tableStyleId>{5C22544A-7EE6-4342-B048-85BDC9FD1C3A}</a:tableStyleId>
              </a:tblPr>
              <a:tblGrid>
                <a:gridCol w="1008111">
                  <a:extLst>
                    <a:ext uri="{9D8B030D-6E8A-4147-A177-3AD203B41FA5}">
                      <a16:colId xmlns:a16="http://schemas.microsoft.com/office/drawing/2014/main" xmlns="" val="4115749017"/>
                    </a:ext>
                  </a:extLst>
                </a:gridCol>
                <a:gridCol w="7704854">
                  <a:extLst>
                    <a:ext uri="{9D8B030D-6E8A-4147-A177-3AD203B41FA5}">
                      <a16:colId xmlns:a16="http://schemas.microsoft.com/office/drawing/2014/main" xmlns="" val="48936013"/>
                    </a:ext>
                  </a:extLst>
                </a:gridCol>
              </a:tblGrid>
              <a:tr h="0">
                <a:tc>
                  <a:txBody>
                    <a:bodyPr/>
                    <a:lstStyle/>
                    <a:p>
                      <a:pPr>
                        <a:lnSpc>
                          <a:spcPct val="107000"/>
                        </a:lnSpc>
                        <a:spcAft>
                          <a:spcPts val="0"/>
                        </a:spcAft>
                      </a:pPr>
                      <a:r>
                        <a:rPr lang="es-CO" sz="1100">
                          <a:effectLst/>
                        </a:rPr>
                        <a:t>PROYECTO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100">
                          <a:effectLst/>
                        </a:rPr>
                        <a:t>Revisión, reforma y actualización de la plataforma jurídico-normativa institucional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22580102"/>
                  </a:ext>
                </a:extLst>
              </a:tr>
              <a:tr h="0">
                <a:tc>
                  <a:txBody>
                    <a:bodyPr/>
                    <a:lstStyle/>
                    <a:p>
                      <a:pPr>
                        <a:lnSpc>
                          <a:spcPct val="107000"/>
                        </a:lnSpc>
                        <a:spcAft>
                          <a:spcPts val="0"/>
                        </a:spcAft>
                      </a:pPr>
                      <a:r>
                        <a:rPr lang="es-CO" sz="1100">
                          <a:effectLst/>
                        </a:rPr>
                        <a:t>OBJETIVO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100" dirty="0">
                          <a:effectLst/>
                        </a:rPr>
                        <a:t>Garantizar la coherencia de las acciones que desarrolla la comunidad universitaria con la implementación y aplicación de la normatividad integral de la Universidad Surcolombiana, en cumplimiento de su teleología institucional.</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02746390"/>
                  </a:ext>
                </a:extLst>
              </a:tr>
              <a:tr h="0">
                <a:tc>
                  <a:txBody>
                    <a:bodyPr/>
                    <a:lstStyle/>
                    <a:p>
                      <a:pPr>
                        <a:lnSpc>
                          <a:spcPct val="107000"/>
                        </a:lnSpc>
                        <a:spcAft>
                          <a:spcPts val="0"/>
                        </a:spcAft>
                      </a:pPr>
                      <a:r>
                        <a:rPr lang="es-CO" sz="1100">
                          <a:effectLst/>
                        </a:rPr>
                        <a:t>ACCIONES</a:t>
                      </a:r>
                    </a:p>
                    <a:p>
                      <a:pPr>
                        <a:lnSpc>
                          <a:spcPct val="107000"/>
                        </a:lnSpc>
                        <a:spcAft>
                          <a:spcPts val="0"/>
                        </a:spcAft>
                      </a:pPr>
                      <a:r>
                        <a:rPr lang="es-CO" sz="1100">
                          <a:effectLst/>
                        </a:rPr>
                        <a:t> FACULTAD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CO" sz="1100" dirty="0">
                          <a:effectLst/>
                        </a:rPr>
                        <a:t>Revisión y ajuste de normativa institucional acorde a las normas nacionales  	Revisión y Actualización de normativa interna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88708667"/>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034206704"/>
              </p:ext>
            </p:extLst>
          </p:nvPr>
        </p:nvGraphicFramePr>
        <p:xfrm>
          <a:off x="251522" y="2139702"/>
          <a:ext cx="8712965" cy="2931791"/>
        </p:xfrm>
        <a:graphic>
          <a:graphicData uri="http://schemas.openxmlformats.org/drawingml/2006/table">
            <a:tbl>
              <a:tblPr firstRow="1" firstCol="1" bandRow="1">
                <a:tableStyleId>{5C22544A-7EE6-4342-B048-85BDC9FD1C3A}</a:tableStyleId>
              </a:tblPr>
              <a:tblGrid>
                <a:gridCol w="1008110">
                  <a:extLst>
                    <a:ext uri="{9D8B030D-6E8A-4147-A177-3AD203B41FA5}">
                      <a16:colId xmlns:a16="http://schemas.microsoft.com/office/drawing/2014/main" xmlns="" val="2715574991"/>
                    </a:ext>
                  </a:extLst>
                </a:gridCol>
                <a:gridCol w="7704855">
                  <a:extLst>
                    <a:ext uri="{9D8B030D-6E8A-4147-A177-3AD203B41FA5}">
                      <a16:colId xmlns:a16="http://schemas.microsoft.com/office/drawing/2014/main" xmlns="" val="2366305285"/>
                    </a:ext>
                  </a:extLst>
                </a:gridCol>
              </a:tblGrid>
              <a:tr h="212267">
                <a:tc>
                  <a:txBody>
                    <a:bodyPr/>
                    <a:lstStyle/>
                    <a:p>
                      <a:pPr>
                        <a:lnSpc>
                          <a:spcPct val="107000"/>
                        </a:lnSpc>
                        <a:spcAft>
                          <a:spcPts val="0"/>
                        </a:spcAft>
                      </a:pPr>
                      <a:r>
                        <a:rPr lang="es-CO" sz="1100" dirty="0">
                          <a:effectLst/>
                        </a:rPr>
                        <a:t>PROYECTO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056" marR="43056" marT="0" marB="0"/>
                </a:tc>
                <a:tc>
                  <a:txBody>
                    <a:bodyPr/>
                    <a:lstStyle/>
                    <a:p>
                      <a:pPr algn="just">
                        <a:lnSpc>
                          <a:spcPct val="107000"/>
                        </a:lnSpc>
                        <a:spcAft>
                          <a:spcPts val="0"/>
                        </a:spcAft>
                      </a:pPr>
                      <a:r>
                        <a:rPr lang="es-CO" sz="1100" dirty="0">
                          <a:effectLst/>
                        </a:rPr>
                        <a:t>Desarrollo, construcción, dotación y mantenimiento de las Sedes</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056" marR="43056" marT="0" marB="0"/>
                </a:tc>
                <a:extLst>
                  <a:ext uri="{0D108BD9-81ED-4DB2-BD59-A6C34878D82A}">
                    <a16:rowId xmlns:a16="http://schemas.microsoft.com/office/drawing/2014/main" xmlns="" val="1257976383"/>
                  </a:ext>
                </a:extLst>
              </a:tr>
              <a:tr h="636800">
                <a:tc>
                  <a:txBody>
                    <a:bodyPr/>
                    <a:lstStyle/>
                    <a:p>
                      <a:pPr>
                        <a:lnSpc>
                          <a:spcPct val="107000"/>
                        </a:lnSpc>
                        <a:spcAft>
                          <a:spcPts val="0"/>
                        </a:spcAft>
                      </a:pPr>
                      <a:r>
                        <a:rPr lang="es-CO" sz="1100">
                          <a:effectLst/>
                        </a:rPr>
                        <a:t>OBJETIVO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3056" marR="43056" marT="0" marB="0"/>
                </a:tc>
                <a:tc>
                  <a:txBody>
                    <a:bodyPr/>
                    <a:lstStyle/>
                    <a:p>
                      <a:pPr algn="just">
                        <a:lnSpc>
                          <a:spcPct val="107000"/>
                        </a:lnSpc>
                        <a:spcAft>
                          <a:spcPts val="0"/>
                        </a:spcAft>
                      </a:pPr>
                      <a:r>
                        <a:rPr lang="es-CO" sz="1100" dirty="0">
                          <a:effectLst/>
                        </a:rPr>
                        <a:t>Realizar las acciones necesarias para la ampliación, dotación, construcción y mantenimiento de la infraestructura física y tecnológica de la universidad, según su capacidad operativa y los estándares mínimos del sistema universitario estatal, con el fin de brindar unas instalaciones ecosostenibles y pertinentes para la institución.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056" marR="43056" marT="0" marB="0"/>
                </a:tc>
                <a:extLst>
                  <a:ext uri="{0D108BD9-81ED-4DB2-BD59-A6C34878D82A}">
                    <a16:rowId xmlns:a16="http://schemas.microsoft.com/office/drawing/2014/main" xmlns="" val="1231909165"/>
                  </a:ext>
                </a:extLst>
              </a:tr>
              <a:tr h="2082724">
                <a:tc>
                  <a:txBody>
                    <a:bodyPr/>
                    <a:lstStyle/>
                    <a:p>
                      <a:pPr>
                        <a:lnSpc>
                          <a:spcPct val="107000"/>
                        </a:lnSpc>
                        <a:spcAft>
                          <a:spcPts val="0"/>
                        </a:spcAft>
                      </a:pPr>
                      <a:r>
                        <a:rPr lang="es-CO" sz="1100" dirty="0">
                          <a:effectLst/>
                        </a:rPr>
                        <a:t>ACCIONES</a:t>
                      </a:r>
                    </a:p>
                    <a:p>
                      <a:pPr>
                        <a:lnSpc>
                          <a:spcPct val="107000"/>
                        </a:lnSpc>
                        <a:spcAft>
                          <a:spcPts val="0"/>
                        </a:spcAft>
                      </a:pPr>
                      <a:r>
                        <a:rPr lang="es-CO" sz="1100" dirty="0">
                          <a:effectLst/>
                        </a:rPr>
                        <a:t> FACULTAD</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056" marR="43056" marT="0" marB="0"/>
                </a:tc>
                <a:tc>
                  <a:txBody>
                    <a:bodyPr/>
                    <a:lstStyle/>
                    <a:p>
                      <a:pPr marL="342900" lvl="0" indent="-342900" algn="just">
                        <a:spcAft>
                          <a:spcPts val="0"/>
                        </a:spcAft>
                        <a:buFont typeface="Symbol" panose="05050102010706020507" pitchFamily="18" charset="2"/>
                        <a:buChar char=""/>
                      </a:pPr>
                      <a:r>
                        <a:rPr lang="es-CO" sz="1100" dirty="0">
                          <a:effectLst/>
                        </a:rPr>
                        <a:t>Edificios modernos o No Patrimoniales: Construcción laboratorios Ciencias Básicas en las sedes de Garzón, Pitalito y la Plata.</a:t>
                      </a:r>
                    </a:p>
                    <a:p>
                      <a:pPr marL="342900" lvl="0" indent="-342900" algn="just">
                        <a:spcAft>
                          <a:spcPts val="0"/>
                        </a:spcAft>
                        <a:buFont typeface="Symbol" panose="05050102010706020507" pitchFamily="18" charset="2"/>
                        <a:buChar char=""/>
                      </a:pPr>
                      <a:r>
                        <a:rPr lang="es-CO" sz="1100" dirty="0">
                          <a:effectLst/>
                        </a:rPr>
                        <a:t>Mantenimiento Infraestructura Física: Solicitud inclusión Plan de Acción anual.</a:t>
                      </a:r>
                    </a:p>
                    <a:p>
                      <a:pPr marL="342900" lvl="0" indent="-342900" algn="just">
                        <a:spcAft>
                          <a:spcPts val="0"/>
                        </a:spcAft>
                        <a:buFont typeface="Symbol" panose="05050102010706020507" pitchFamily="18" charset="2"/>
                        <a:buChar char=""/>
                      </a:pPr>
                      <a:r>
                        <a:rPr lang="es-CO" sz="1100" dirty="0">
                          <a:effectLst/>
                        </a:rPr>
                        <a:t>Equipos de cómputo (Docentes): Solicitud inclusión Plan de Acción anual. </a:t>
                      </a:r>
                    </a:p>
                    <a:p>
                      <a:pPr marL="342900" lvl="0" indent="-342900" algn="just">
                        <a:spcAft>
                          <a:spcPts val="0"/>
                        </a:spcAft>
                        <a:buFont typeface="Symbol" panose="05050102010706020507" pitchFamily="18" charset="2"/>
                        <a:buChar char=""/>
                      </a:pPr>
                      <a:r>
                        <a:rPr lang="es-CO" sz="1100" dirty="0">
                          <a:effectLst/>
                        </a:rPr>
                        <a:t>Equipos de cómputo (Estudiantes):	Dotación Sala  de simulación.</a:t>
                      </a:r>
                    </a:p>
                    <a:p>
                      <a:pPr marL="342900" lvl="0" indent="-342900" algn="just">
                        <a:spcAft>
                          <a:spcPts val="0"/>
                        </a:spcAft>
                        <a:buFont typeface="Symbol" panose="05050102010706020507" pitchFamily="18" charset="2"/>
                        <a:buChar char=""/>
                      </a:pPr>
                      <a:r>
                        <a:rPr lang="es-CO" sz="1100" dirty="0">
                          <a:effectLst/>
                        </a:rPr>
                        <a:t>Equipos de Laboratorio: Inclusión Plan de Acción anual.</a:t>
                      </a:r>
                    </a:p>
                    <a:p>
                      <a:pPr marL="342900" lvl="0" indent="-342900" algn="just">
                        <a:spcAft>
                          <a:spcPts val="0"/>
                        </a:spcAft>
                        <a:buFont typeface="Symbol" panose="05050102010706020507" pitchFamily="18" charset="2"/>
                        <a:buChar char=""/>
                      </a:pPr>
                      <a:r>
                        <a:rPr lang="es-CO" sz="1100" dirty="0">
                          <a:effectLst/>
                        </a:rPr>
                        <a:t>Dotación de laboratorios de las sedes de Garzón, Pitalito y la Plata.</a:t>
                      </a:r>
                    </a:p>
                    <a:p>
                      <a:pPr marL="342900" lvl="0" indent="-342900" algn="just">
                        <a:spcAft>
                          <a:spcPts val="0"/>
                        </a:spcAft>
                        <a:buFont typeface="Symbol" panose="05050102010706020507" pitchFamily="18" charset="2"/>
                        <a:buChar char=""/>
                      </a:pPr>
                      <a:r>
                        <a:rPr lang="es-CO" sz="1100" dirty="0">
                          <a:effectLst/>
                        </a:rPr>
                        <a:t>Recursos Bibliográficos (libros): Inclusión Plan de Acción anual. </a:t>
                      </a:r>
                    </a:p>
                    <a:p>
                      <a:pPr marL="342900" lvl="0" indent="-342900" algn="just">
                        <a:spcAft>
                          <a:spcPts val="0"/>
                        </a:spcAft>
                        <a:buFont typeface="Symbol" panose="05050102010706020507" pitchFamily="18" charset="2"/>
                        <a:buChar char=""/>
                      </a:pPr>
                      <a:r>
                        <a:rPr lang="es-CO" sz="1100" dirty="0">
                          <a:effectLst/>
                        </a:rPr>
                        <a:t>Dotación de aulas	: Inclusión Plan de Acción anual.</a:t>
                      </a:r>
                    </a:p>
                    <a:p>
                      <a:pPr marL="342900" lvl="0" indent="-342900" algn="just">
                        <a:spcAft>
                          <a:spcPts val="0"/>
                        </a:spcAft>
                        <a:buFont typeface="Symbol" panose="05050102010706020507" pitchFamily="18" charset="2"/>
                        <a:buChar char=""/>
                      </a:pPr>
                      <a:r>
                        <a:rPr lang="es-CO" sz="1100" dirty="0">
                          <a:effectLst/>
                        </a:rPr>
                        <a:t>Equipos de cómputo–personal administrativo: 	Inclusión Plan anual de compras. </a:t>
                      </a:r>
                    </a:p>
                    <a:p>
                      <a:pPr marL="342900" lvl="0" indent="-342900" algn="just">
                        <a:spcAft>
                          <a:spcPts val="0"/>
                        </a:spcAft>
                        <a:buFont typeface="Symbol" panose="05050102010706020507" pitchFamily="18" charset="2"/>
                        <a:buChar char=""/>
                      </a:pPr>
                      <a:r>
                        <a:rPr lang="es-CO" sz="1100" dirty="0">
                          <a:effectLst/>
                        </a:rPr>
                        <a:t>Mantenimiento de Equipos: Inclusión Plan anual.</a:t>
                      </a:r>
                    </a:p>
                    <a:p>
                      <a:pPr marL="342900" lvl="0" indent="-342900" algn="just">
                        <a:spcAft>
                          <a:spcPts val="0"/>
                        </a:spcAft>
                        <a:buFont typeface="Symbol" panose="05050102010706020507" pitchFamily="18" charset="2"/>
                        <a:buChar char=""/>
                      </a:pPr>
                      <a:r>
                        <a:rPr lang="es-CO" sz="1100" dirty="0">
                          <a:effectLst/>
                        </a:rPr>
                        <a:t>Dotación oficinas: Inclusión Plan anual de compras. </a:t>
                      </a:r>
                    </a:p>
                    <a:p>
                      <a:pPr marL="342900" lvl="0" indent="-342900" algn="just">
                        <a:spcAft>
                          <a:spcPts val="0"/>
                        </a:spcAft>
                        <a:buFont typeface="Symbol" panose="05050102010706020507" pitchFamily="18" charset="2"/>
                        <a:buChar char=""/>
                      </a:pPr>
                      <a:r>
                        <a:rPr lang="es-CO" sz="1100" dirty="0">
                          <a:effectLst/>
                        </a:rPr>
                        <a:t>Formación y Capacitación al personal administrativo y Operativo: Inclusión Plan Anual de Capacitación</a:t>
                      </a:r>
                      <a:endParaRPr lang="es-CO"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3056" marR="43056" marT="0" marB="0"/>
                </a:tc>
                <a:extLst>
                  <a:ext uri="{0D108BD9-81ED-4DB2-BD59-A6C34878D82A}">
                    <a16:rowId xmlns:a16="http://schemas.microsoft.com/office/drawing/2014/main" xmlns="" val="551518221"/>
                  </a:ext>
                </a:extLst>
              </a:tr>
            </a:tbl>
          </a:graphicData>
        </a:graphic>
      </p:graphicFrame>
    </p:spTree>
    <p:extLst>
      <p:ext uri="{BB962C8B-B14F-4D97-AF65-F5344CB8AC3E}">
        <p14:creationId xmlns:p14="http://schemas.microsoft.com/office/powerpoint/2010/main" val="5766729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Imagen 6"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8" name="7 CuadroTexto"/>
          <p:cNvSpPr txBox="1"/>
          <p:nvPr/>
        </p:nvSpPr>
        <p:spPr>
          <a:xfrm>
            <a:off x="-447" y="2283718"/>
            <a:ext cx="9144447"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3. INTERVENCIONES CIUDADANAS Y RESPUESTAS </a:t>
            </a:r>
          </a:p>
        </p:txBody>
      </p:sp>
    </p:spTree>
    <p:extLst>
      <p:ext uri="{BB962C8B-B14F-4D97-AF65-F5344CB8AC3E}">
        <p14:creationId xmlns:p14="http://schemas.microsoft.com/office/powerpoint/2010/main" val="34816053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5" name="Imagen 4"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6" name="7 CuadroTexto"/>
          <p:cNvSpPr txBox="1"/>
          <p:nvPr/>
        </p:nvSpPr>
        <p:spPr>
          <a:xfrm>
            <a:off x="-8379" y="2283718"/>
            <a:ext cx="9144447" cy="461665"/>
          </a:xfrm>
          <a:prstGeom prst="rect">
            <a:avLst/>
          </a:prstGeom>
          <a:noFill/>
        </p:spPr>
        <p:txBody>
          <a:bodyPr wrap="square" rtlCol="0">
            <a:spAutoFit/>
          </a:bodyPr>
          <a:lstStyle/>
          <a:p>
            <a:pPr algn="ctr"/>
            <a:r>
              <a:rPr lang="es-CO" sz="2400" b="1" dirty="0" smtClean="0">
                <a:latin typeface="Arial" panose="020B0604020202020204" pitchFamily="34" charset="0"/>
                <a:cs typeface="Arial" panose="020B0604020202020204" pitchFamily="34" charset="0"/>
              </a:rPr>
              <a:t>4. CONCLUSIONES DE LA AUDIENCIA</a:t>
            </a:r>
            <a:endParaRPr lang="es-CO"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49710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5" name="Imagen 4"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1 Título"/>
          <p:cNvSpPr>
            <a:spLocks noGrp="1"/>
          </p:cNvSpPr>
          <p:nvPr>
            <p:ph type="title" idx="4294967295"/>
          </p:nvPr>
        </p:nvSpPr>
        <p:spPr>
          <a:xfrm>
            <a:off x="0" y="1813271"/>
            <a:ext cx="9144000" cy="2143125"/>
          </a:xfrm>
          <a:prstGeom prst="rect">
            <a:avLst/>
          </a:prstGeom>
        </p:spPr>
        <p:txBody>
          <a:bodyPr>
            <a:noAutofit/>
          </a:bodyPr>
          <a:lstStyle/>
          <a:p>
            <a:pPr algn="ctr" eaLnBrk="1" hangingPunct="1"/>
            <a:r>
              <a:rPr lang="es-CO" altLang="es-CO" sz="13800" dirty="0" smtClean="0">
                <a:solidFill>
                  <a:srgbClr val="C00000"/>
                </a:solidFill>
                <a:latin typeface="Freestyle Script" pitchFamily="66" charset="0"/>
                <a:cs typeface="Andalus" pitchFamily="18" charset="-78"/>
              </a:rPr>
              <a:t>GRACIAS!</a:t>
            </a:r>
            <a:endParaRPr lang="es-CO" altLang="es-CO" sz="8800" dirty="0">
              <a:solidFill>
                <a:srgbClr val="C00000"/>
              </a:solidFill>
              <a:latin typeface="Brush Script MT" pitchFamily="66" charset="0"/>
              <a:cs typeface="Andalus" pitchFamily="18" charset="-78"/>
            </a:endParaRPr>
          </a:p>
        </p:txBody>
      </p:sp>
    </p:spTree>
    <p:extLst>
      <p:ext uri="{BB962C8B-B14F-4D97-AF65-F5344CB8AC3E}">
        <p14:creationId xmlns:p14="http://schemas.microsoft.com/office/powerpoint/2010/main" val="3605243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4 Marcador de fecha"/>
          <p:cNvSpPr>
            <a:spLocks noGrp="1"/>
          </p:cNvSpPr>
          <p:nvPr>
            <p:ph type="dt" sz="half" idx="10"/>
          </p:nvPr>
        </p:nvSpPr>
        <p:spPr>
          <a:xfrm>
            <a:off x="6672021" y="4869657"/>
            <a:ext cx="2471980" cy="273844"/>
          </a:xfrm>
        </p:spPr>
        <p:txBody>
          <a:bodyPr/>
          <a:lstStyle/>
          <a:p>
            <a:r>
              <a:rPr lang="es-CO" b="1" dirty="0" smtClean="0">
                <a:solidFill>
                  <a:schemeClr val="bg1"/>
                </a:solidFill>
                <a:latin typeface="Arial" pitchFamily="34" charset="0"/>
                <a:cs typeface="Arial" pitchFamily="34" charset="0"/>
              </a:rPr>
              <a:t>Neiva  </a:t>
            </a:r>
            <a:fld id="{43CCAC3A-9FB2-4248-BA56-EB925F346150}" type="datetime4">
              <a:rPr lang="es-CO" b="1" smtClean="0">
                <a:solidFill>
                  <a:schemeClr val="bg1"/>
                </a:solidFill>
                <a:latin typeface="Arial" pitchFamily="34" charset="0"/>
                <a:cs typeface="Arial" pitchFamily="34" charset="0"/>
              </a:rPr>
              <a:t>18 de marzo de 2020</a:t>
            </a:fld>
            <a:endParaRPr lang="es-CO"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11" name="7 CuadroTexto"/>
          <p:cNvSpPr txBox="1"/>
          <p:nvPr/>
        </p:nvSpPr>
        <p:spPr>
          <a:xfrm>
            <a:off x="0" y="2146202"/>
            <a:ext cx="9147449" cy="923330"/>
          </a:xfrm>
          <a:prstGeom prst="rect">
            <a:avLst/>
          </a:prstGeom>
          <a:noFill/>
        </p:spPr>
        <p:txBody>
          <a:bodyPr wrap="square" rtlCol="0">
            <a:spAutoFit/>
          </a:bodyPr>
          <a:lstStyle/>
          <a:p>
            <a:pPr algn="ctr"/>
            <a:r>
              <a:rPr lang="es-CO" b="1" dirty="0">
                <a:latin typeface="Arial" panose="020B0604020202020204" pitchFamily="34" charset="0"/>
                <a:cs typeface="Arial" panose="020B0604020202020204" pitchFamily="34" charset="0"/>
              </a:rPr>
              <a:t>HIMNO NACIONAL DE LA REPUBLICA DE </a:t>
            </a:r>
            <a:r>
              <a:rPr lang="es-CO" b="1" dirty="0" smtClean="0">
                <a:latin typeface="Arial" panose="020B0604020202020204" pitchFamily="34" charset="0"/>
                <a:cs typeface="Arial" panose="020B0604020202020204" pitchFamily="34" charset="0"/>
              </a:rPr>
              <a:t>COLOMBIA</a:t>
            </a:r>
          </a:p>
          <a:p>
            <a:pPr algn="ctr"/>
            <a:endParaRPr lang="es-CO" b="1" dirty="0">
              <a:latin typeface="Arial" panose="020B0604020202020204" pitchFamily="34" charset="0"/>
              <a:cs typeface="Arial" panose="020B0604020202020204" pitchFamily="34" charset="0"/>
            </a:endParaRPr>
          </a:p>
          <a:p>
            <a:pPr algn="ctr"/>
            <a:r>
              <a:rPr lang="es-CO" b="1" dirty="0">
                <a:latin typeface="Arial" panose="020B0604020202020204" pitchFamily="34" charset="0"/>
                <a:cs typeface="Arial" panose="020B0604020202020204" pitchFamily="34" charset="0"/>
              </a:rPr>
              <a:t>HIMNO UNIVERSIDAD </a:t>
            </a:r>
            <a:r>
              <a:rPr lang="es-CO" b="1" dirty="0" smtClean="0">
                <a:latin typeface="Arial" panose="020B0604020202020204" pitchFamily="34" charset="0"/>
                <a:cs typeface="Arial" panose="020B0604020202020204" pitchFamily="34" charset="0"/>
              </a:rPr>
              <a:t>SURCOLOMBIANA</a:t>
            </a:r>
            <a:endParaRPr lang="es-CO" b="1" dirty="0">
              <a:latin typeface="Arial" panose="020B0604020202020204" pitchFamily="34" charset="0"/>
              <a:cs typeface="Arial" panose="020B0604020202020204" pitchFamily="34" charset="0"/>
            </a:endParaRPr>
          </a:p>
        </p:txBody>
      </p:sp>
      <p:sp>
        <p:nvSpPr>
          <p:cNvPr id="12" name="Rectángulo 3"/>
          <p:cNvSpPr/>
          <p:nvPr/>
        </p:nvSpPr>
        <p:spPr>
          <a:xfrm>
            <a:off x="2736303" y="339502"/>
            <a:ext cx="6372201" cy="369332"/>
          </a:xfrm>
          <a:prstGeom prst="rect">
            <a:avLst/>
          </a:prstGeom>
        </p:spPr>
        <p:txBody>
          <a:bodyPr wrap="square">
            <a:spAutoFit/>
          </a:bodyPr>
          <a:lstStyle/>
          <a:p>
            <a:pPr algn="r"/>
            <a:r>
              <a:rPr lang="es-CO" b="1" dirty="0" smtClean="0">
                <a:solidFill>
                  <a:schemeClr val="bg1"/>
                </a:solidFill>
                <a:latin typeface="Arial" panose="020B0604020202020204" pitchFamily="34" charset="0"/>
              </a:rPr>
              <a:t>1. INSTALACIÓN </a:t>
            </a:r>
            <a:r>
              <a:rPr lang="es-CO" b="1" dirty="0">
                <a:solidFill>
                  <a:schemeClr val="bg1"/>
                </a:solidFill>
                <a:latin typeface="Arial" panose="020B0604020202020204" pitchFamily="34" charset="0"/>
              </a:rPr>
              <a:t>DE LA </a:t>
            </a:r>
            <a:r>
              <a:rPr lang="es-CO" b="1" dirty="0" smtClean="0">
                <a:solidFill>
                  <a:schemeClr val="bg1"/>
                </a:solidFill>
                <a:latin typeface="Arial" panose="020B0604020202020204" pitchFamily="34" charset="0"/>
              </a:rPr>
              <a:t>AUDIENCIA DESCENTRALIZADA </a:t>
            </a:r>
            <a:endParaRPr lang="es-CO" dirty="0">
              <a:solidFill>
                <a:schemeClr val="bg1"/>
              </a:solidFill>
            </a:endParaRPr>
          </a:p>
        </p:txBody>
      </p:sp>
    </p:spTree>
    <p:extLst>
      <p:ext uri="{BB962C8B-B14F-4D97-AF65-F5344CB8AC3E}">
        <p14:creationId xmlns:p14="http://schemas.microsoft.com/office/powerpoint/2010/main" val="1604492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4222686291"/>
              </p:ext>
            </p:extLst>
          </p:nvPr>
        </p:nvGraphicFramePr>
        <p:xfrm>
          <a:off x="107504" y="1114198"/>
          <a:ext cx="8928992" cy="3509646"/>
        </p:xfrm>
        <a:graphic>
          <a:graphicData uri="http://schemas.openxmlformats.org/drawingml/2006/table">
            <a:tbl>
              <a:tblPr firstRow="1" firstCol="1" bandRow="1">
                <a:tableStyleId>{5C22544A-7EE6-4342-B048-85BDC9FD1C3A}</a:tableStyleId>
              </a:tblPr>
              <a:tblGrid>
                <a:gridCol w="669676">
                  <a:extLst>
                    <a:ext uri="{9D8B030D-6E8A-4147-A177-3AD203B41FA5}">
                      <a16:colId xmlns:a16="http://schemas.microsoft.com/office/drawing/2014/main" xmlns="" val="3713579545"/>
                    </a:ext>
                  </a:extLst>
                </a:gridCol>
                <a:gridCol w="1636981">
                  <a:extLst>
                    <a:ext uri="{9D8B030D-6E8A-4147-A177-3AD203B41FA5}">
                      <a16:colId xmlns:a16="http://schemas.microsoft.com/office/drawing/2014/main" xmlns="" val="1492358741"/>
                    </a:ext>
                  </a:extLst>
                </a:gridCol>
                <a:gridCol w="2381065">
                  <a:extLst>
                    <a:ext uri="{9D8B030D-6E8A-4147-A177-3AD203B41FA5}">
                      <a16:colId xmlns:a16="http://schemas.microsoft.com/office/drawing/2014/main" xmlns="" val="1079574961"/>
                    </a:ext>
                  </a:extLst>
                </a:gridCol>
                <a:gridCol w="4241270">
                  <a:extLst>
                    <a:ext uri="{9D8B030D-6E8A-4147-A177-3AD203B41FA5}">
                      <a16:colId xmlns:a16="http://schemas.microsoft.com/office/drawing/2014/main" xmlns="" val="3689102643"/>
                    </a:ext>
                  </a:extLst>
                </a:gridCol>
              </a:tblGrid>
              <a:tr h="218553">
                <a:tc gridSpan="3">
                  <a:txBody>
                    <a:bodyPr/>
                    <a:lstStyle/>
                    <a:p>
                      <a:pPr algn="ctr">
                        <a:lnSpc>
                          <a:spcPct val="107000"/>
                        </a:lnSpc>
                        <a:spcAft>
                          <a:spcPts val="800"/>
                        </a:spcAft>
                      </a:pPr>
                      <a:r>
                        <a:rPr lang="es-CO" sz="1400" dirty="0">
                          <a:effectLst/>
                        </a:rPr>
                        <a:t>PROPUESTA DE MEJORA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hMerge="1">
                  <a:txBody>
                    <a:bodyPr/>
                    <a:lstStyle/>
                    <a:p>
                      <a:endParaRPr lang="es-CO"/>
                    </a:p>
                  </a:txBody>
                  <a:tcPr/>
                </a:tc>
                <a:tc hMerge="1">
                  <a:txBody>
                    <a:bodyPr/>
                    <a:lstStyle/>
                    <a:p>
                      <a:endParaRPr lang="es-CO"/>
                    </a:p>
                  </a:txBody>
                  <a:tcPr/>
                </a:tc>
                <a:tc rowSpan="2">
                  <a:txBody>
                    <a:bodyPr/>
                    <a:lstStyle/>
                    <a:p>
                      <a:pPr algn="ctr">
                        <a:lnSpc>
                          <a:spcPct val="107000"/>
                        </a:lnSpc>
                        <a:spcAft>
                          <a:spcPts val="800"/>
                        </a:spcAft>
                      </a:pPr>
                      <a:r>
                        <a:rPr lang="es-CO" sz="1400" dirty="0">
                          <a:effectLst/>
                        </a:rPr>
                        <a:t>EJECUCIÓN 2019</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extLst>
                  <a:ext uri="{0D108BD9-81ED-4DB2-BD59-A6C34878D82A}">
                    <a16:rowId xmlns:a16="http://schemas.microsoft.com/office/drawing/2014/main" xmlns="" val="1667713959"/>
                  </a:ext>
                </a:extLst>
              </a:tr>
              <a:tr h="218553">
                <a:tc>
                  <a:txBody>
                    <a:bodyPr/>
                    <a:lstStyle/>
                    <a:p>
                      <a:pPr algn="ctr">
                        <a:lnSpc>
                          <a:spcPct val="107000"/>
                        </a:lnSpc>
                        <a:spcAft>
                          <a:spcPts val="800"/>
                        </a:spcAft>
                      </a:pPr>
                      <a:r>
                        <a:rPr lang="es-CO" sz="900" dirty="0">
                          <a:effectLst/>
                        </a:rPr>
                        <a:t>Subsistema</a:t>
                      </a:r>
                      <a:endParaRPr lang="es-CO"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400" b="1" dirty="0">
                          <a:effectLst/>
                        </a:rPr>
                        <a:t>Proyecto</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a:txBody>
                    <a:bodyPr/>
                    <a:lstStyle/>
                    <a:p>
                      <a:pPr algn="ctr">
                        <a:lnSpc>
                          <a:spcPct val="107000"/>
                        </a:lnSpc>
                        <a:spcAft>
                          <a:spcPts val="800"/>
                        </a:spcAft>
                      </a:pPr>
                      <a:r>
                        <a:rPr lang="es-CO" sz="1400" b="1" dirty="0">
                          <a:effectLst/>
                        </a:rPr>
                        <a:t>Objetivo</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vMerge="1">
                  <a:txBody>
                    <a:bodyPr/>
                    <a:lstStyle/>
                    <a:p>
                      <a:endParaRPr lang="es-CO"/>
                    </a:p>
                  </a:txBody>
                  <a:tcPr/>
                </a:tc>
                <a:extLst>
                  <a:ext uri="{0D108BD9-81ED-4DB2-BD59-A6C34878D82A}">
                    <a16:rowId xmlns:a16="http://schemas.microsoft.com/office/drawing/2014/main" xmlns="" val="3619825231"/>
                  </a:ext>
                </a:extLst>
              </a:tr>
              <a:tr h="1189626">
                <a:tc rowSpan="2">
                  <a:txBody>
                    <a:bodyPr/>
                    <a:lstStyle/>
                    <a:p>
                      <a:pPr marL="71755" marR="71755" algn="ctr">
                        <a:lnSpc>
                          <a:spcPct val="107000"/>
                        </a:lnSpc>
                        <a:spcAft>
                          <a:spcPts val="800"/>
                        </a:spcAft>
                      </a:pPr>
                      <a:r>
                        <a:rPr lang="es-CO" sz="1800" dirty="0">
                          <a:effectLst/>
                        </a:rPr>
                        <a:t>F O R M A C I </a:t>
                      </a:r>
                      <a:r>
                        <a:rPr lang="es-CO" sz="1800" dirty="0" smtClean="0">
                          <a:effectLst/>
                        </a:rPr>
                        <a:t>O </a:t>
                      </a:r>
                      <a:r>
                        <a:rPr lang="es-CO" sz="1800" dirty="0">
                          <a:effectLst/>
                        </a:rPr>
                        <a:t>N</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vert="vert270" anchor="ctr"/>
                </a:tc>
                <a:tc>
                  <a:txBody>
                    <a:bodyPr/>
                    <a:lstStyle/>
                    <a:p>
                      <a:pPr>
                        <a:lnSpc>
                          <a:spcPct val="115000"/>
                        </a:lnSpc>
                        <a:spcAft>
                          <a:spcPts val="0"/>
                        </a:spcAft>
                      </a:pPr>
                      <a:r>
                        <a:rPr lang="es-CO" sz="1400" dirty="0">
                          <a:effectLst/>
                        </a:rPr>
                        <a:t>Autoevaluación permanente de programas de pregrado y postgrado.</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8381" marR="48381" marT="0" marB="0"/>
                </a:tc>
                <a:tc>
                  <a:txBody>
                    <a:bodyPr/>
                    <a:lstStyle/>
                    <a:p>
                      <a:pPr>
                        <a:lnSpc>
                          <a:spcPct val="115000"/>
                        </a:lnSpc>
                        <a:spcAft>
                          <a:spcPts val="0"/>
                        </a:spcAft>
                      </a:pPr>
                      <a:r>
                        <a:rPr lang="es-CO" sz="1400">
                          <a:effectLst/>
                        </a:rPr>
                        <a:t>Implementar procesos de autoevaluación permanentes que conduzcan al mejoramiento de la calidad.</a:t>
                      </a:r>
                      <a:endParaRPr lang="es-CO"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48381" marR="48381" marT="0" marB="0"/>
                </a:tc>
                <a:tc>
                  <a:txBody>
                    <a:bodyPr/>
                    <a:lstStyle/>
                    <a:p>
                      <a:pPr marL="342900" lvl="0" indent="-342900" algn="just">
                        <a:lnSpc>
                          <a:spcPct val="107000"/>
                        </a:lnSpc>
                        <a:spcAft>
                          <a:spcPts val="0"/>
                        </a:spcAft>
                        <a:buFont typeface="Symbol" panose="05050102010706020507" pitchFamily="18" charset="2"/>
                        <a:buChar char=""/>
                      </a:pPr>
                      <a:r>
                        <a:rPr lang="es-CO" sz="1400" dirty="0">
                          <a:effectLst/>
                        </a:rPr>
                        <a:t>Se realizó la elaboración del PEP de los Programas de Física y Matemática Aplicada. </a:t>
                      </a:r>
                    </a:p>
                    <a:p>
                      <a:pPr marL="342900" lvl="0" indent="-342900" algn="just">
                        <a:lnSpc>
                          <a:spcPct val="107000"/>
                        </a:lnSpc>
                        <a:spcAft>
                          <a:spcPts val="0"/>
                        </a:spcAft>
                        <a:buFont typeface="Symbol" panose="05050102010706020507" pitchFamily="18" charset="2"/>
                        <a:buChar char=""/>
                      </a:pPr>
                      <a:r>
                        <a:rPr lang="es-CO" sz="1400" dirty="0">
                          <a:effectLst/>
                        </a:rPr>
                        <a:t>Se actualizaron los microdiseños de los  Programas de Física, Matemática Aplicada y Biología Aplicada.</a:t>
                      </a:r>
                      <a:endParaRPr lang="es-CO"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381" marR="48381" marT="0" marB="0"/>
                </a:tc>
                <a:extLst>
                  <a:ext uri="{0D108BD9-81ED-4DB2-BD59-A6C34878D82A}">
                    <a16:rowId xmlns:a16="http://schemas.microsoft.com/office/drawing/2014/main" xmlns="" val="3215134793"/>
                  </a:ext>
                </a:extLst>
              </a:tr>
              <a:tr h="1817462">
                <a:tc vMerge="1">
                  <a:txBody>
                    <a:bodyPr/>
                    <a:lstStyle/>
                    <a:p>
                      <a:endParaRPr lang="es-CO"/>
                    </a:p>
                  </a:txBody>
                  <a:tcPr/>
                </a:tc>
                <a:tc>
                  <a:txBody>
                    <a:bodyPr/>
                    <a:lstStyle/>
                    <a:p>
                      <a:pPr>
                        <a:lnSpc>
                          <a:spcPct val="115000"/>
                        </a:lnSpc>
                        <a:spcAft>
                          <a:spcPts val="0"/>
                        </a:spcAft>
                      </a:pPr>
                      <a:r>
                        <a:rPr lang="es-CO" sz="1400" dirty="0">
                          <a:effectLst/>
                        </a:rPr>
                        <a:t>Creación de nueva oferta académica</a:t>
                      </a:r>
                      <a:r>
                        <a:rPr lang="es-CO" sz="1400" kern="1200" dirty="0">
                          <a:effectLst/>
                        </a:rPr>
                        <a:t> </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8381" marR="48381" marT="0" marB="0"/>
                </a:tc>
                <a:tc>
                  <a:txBody>
                    <a:bodyPr/>
                    <a:lstStyle/>
                    <a:p>
                      <a:pPr>
                        <a:lnSpc>
                          <a:spcPct val="115000"/>
                        </a:lnSpc>
                        <a:spcAft>
                          <a:spcPts val="0"/>
                        </a:spcAft>
                      </a:pPr>
                      <a:r>
                        <a:rPr lang="es-CO" sz="1400" dirty="0">
                          <a:effectLst/>
                        </a:rPr>
                        <a:t>Crear nueva oferta académica acorde con las necesidades del entorno</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8381" marR="48381" marT="0" marB="0"/>
                </a:tc>
                <a:tc>
                  <a:txBody>
                    <a:bodyPr/>
                    <a:lstStyle/>
                    <a:p>
                      <a:pPr marL="342900" lvl="0" indent="-342900" algn="just">
                        <a:lnSpc>
                          <a:spcPct val="107000"/>
                        </a:lnSpc>
                        <a:spcAft>
                          <a:spcPts val="0"/>
                        </a:spcAft>
                        <a:buFont typeface="Symbol" panose="05050102010706020507" pitchFamily="18" charset="2"/>
                        <a:buChar char=""/>
                      </a:pPr>
                      <a:r>
                        <a:rPr lang="es-CO" sz="1400" dirty="0">
                          <a:effectLst/>
                        </a:rPr>
                        <a:t>Se está trabajando en la construcción de los   documentos maestros para la creación de los siguientes programas académicos:</a:t>
                      </a:r>
                    </a:p>
                    <a:p>
                      <a:pPr marL="342900" lvl="0" indent="-342900" algn="just">
                        <a:lnSpc>
                          <a:spcPct val="107000"/>
                        </a:lnSpc>
                        <a:spcAft>
                          <a:spcPts val="0"/>
                        </a:spcAft>
                        <a:buFont typeface="Arial" panose="020B0604020202020204" pitchFamily="34" charset="0"/>
                        <a:buChar char="-"/>
                      </a:pPr>
                      <a:r>
                        <a:rPr lang="es-CO" sz="1400" dirty="0">
                          <a:effectLst/>
                        </a:rPr>
                        <a:t>Maestría en: Ciencias Ambientales con un avance de 70%.</a:t>
                      </a:r>
                    </a:p>
                    <a:p>
                      <a:pPr marL="342900" lvl="0" indent="-342900" algn="just">
                        <a:lnSpc>
                          <a:spcPct val="107000"/>
                        </a:lnSpc>
                        <a:spcAft>
                          <a:spcPts val="0"/>
                        </a:spcAft>
                        <a:buFont typeface="Arial" panose="020B0604020202020204" pitchFamily="34" charset="0"/>
                        <a:buChar char="-"/>
                      </a:pPr>
                      <a:r>
                        <a:rPr lang="es-CO" sz="1400" dirty="0">
                          <a:effectLst/>
                        </a:rPr>
                        <a:t>Maestría en Estadística con un avance de 60%.</a:t>
                      </a:r>
                    </a:p>
                    <a:p>
                      <a:pPr marL="342900" lvl="0" indent="-342900" algn="just">
                        <a:lnSpc>
                          <a:spcPct val="107000"/>
                        </a:lnSpc>
                        <a:spcAft>
                          <a:spcPts val="0"/>
                        </a:spcAft>
                        <a:buFont typeface="Arial" panose="020B0604020202020204" pitchFamily="34" charset="0"/>
                        <a:buChar char="-"/>
                      </a:pPr>
                      <a:r>
                        <a:rPr lang="es-CO" sz="1400" dirty="0">
                          <a:effectLst/>
                        </a:rPr>
                        <a:t>Pregrados en Veterinaria y Zootecnia con un avance del 90%.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extLst>
                  <a:ext uri="{0D108BD9-81ED-4DB2-BD59-A6C34878D82A}">
                    <a16:rowId xmlns:a16="http://schemas.microsoft.com/office/drawing/2014/main" xmlns="" val="1776079393"/>
                  </a:ext>
                </a:extLst>
              </a:tr>
            </a:tbl>
          </a:graphicData>
        </a:graphic>
      </p:graphicFrame>
    </p:spTree>
    <p:extLst>
      <p:ext uri="{BB962C8B-B14F-4D97-AF65-F5344CB8AC3E}">
        <p14:creationId xmlns:p14="http://schemas.microsoft.com/office/powerpoint/2010/main" val="2267139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Imagen 6"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8"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894689046"/>
              </p:ext>
            </p:extLst>
          </p:nvPr>
        </p:nvGraphicFramePr>
        <p:xfrm>
          <a:off x="59573" y="915566"/>
          <a:ext cx="9048931" cy="4155648"/>
        </p:xfrm>
        <a:graphic>
          <a:graphicData uri="http://schemas.openxmlformats.org/drawingml/2006/table">
            <a:tbl>
              <a:tblPr firstRow="1" firstCol="1" bandRow="1">
                <a:tableStyleId>{5C22544A-7EE6-4342-B048-85BDC9FD1C3A}</a:tableStyleId>
              </a:tblPr>
              <a:tblGrid>
                <a:gridCol w="735684">
                  <a:extLst>
                    <a:ext uri="{9D8B030D-6E8A-4147-A177-3AD203B41FA5}">
                      <a16:colId xmlns:a16="http://schemas.microsoft.com/office/drawing/2014/main" xmlns="" val="3739303084"/>
                    </a:ext>
                  </a:extLst>
                </a:gridCol>
                <a:gridCol w="2070890">
                  <a:extLst>
                    <a:ext uri="{9D8B030D-6E8A-4147-A177-3AD203B41FA5}">
                      <a16:colId xmlns:a16="http://schemas.microsoft.com/office/drawing/2014/main" xmlns="" val="24987100"/>
                    </a:ext>
                  </a:extLst>
                </a:gridCol>
                <a:gridCol w="1596884">
                  <a:extLst>
                    <a:ext uri="{9D8B030D-6E8A-4147-A177-3AD203B41FA5}">
                      <a16:colId xmlns:a16="http://schemas.microsoft.com/office/drawing/2014/main" xmlns="" val="3145568959"/>
                    </a:ext>
                  </a:extLst>
                </a:gridCol>
                <a:gridCol w="4645473">
                  <a:extLst>
                    <a:ext uri="{9D8B030D-6E8A-4147-A177-3AD203B41FA5}">
                      <a16:colId xmlns:a16="http://schemas.microsoft.com/office/drawing/2014/main" xmlns="" val="876396567"/>
                    </a:ext>
                  </a:extLst>
                </a:gridCol>
              </a:tblGrid>
              <a:tr h="434056">
                <a:tc gridSpan="3">
                  <a:txBody>
                    <a:bodyPr/>
                    <a:lstStyle/>
                    <a:p>
                      <a:pPr marL="71755" marR="71755" indent="0" algn="ctr" defTabSz="914400" rtl="0" eaLnBrk="1" fontAlgn="auto" latinLnBrk="0" hangingPunct="1">
                        <a:lnSpc>
                          <a:spcPct val="107000"/>
                        </a:lnSpc>
                        <a:spcBef>
                          <a:spcPts val="0"/>
                        </a:spcBef>
                        <a:spcAft>
                          <a:spcPts val="800"/>
                        </a:spcAft>
                        <a:buClrTx/>
                        <a:buSzTx/>
                        <a:buFontTx/>
                        <a:buNone/>
                        <a:tabLst/>
                        <a:defRPr/>
                      </a:pPr>
                      <a:r>
                        <a:rPr lang="es-CO" sz="1400" dirty="0" smtClean="0">
                          <a:effectLst/>
                        </a:rPr>
                        <a:t>PROPUESTA DE MEJORA </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anchor="ctr"/>
                </a:tc>
                <a:tc hMerge="1">
                  <a:txBody>
                    <a:bodyPr/>
                    <a:lstStyle/>
                    <a:p>
                      <a:endParaRPr lang="es-CO" dirty="0"/>
                    </a:p>
                  </a:txBody>
                  <a:tcPr marL="25350" marR="25350" marT="0" marB="0"/>
                </a:tc>
                <a:tc hMerge="1">
                  <a:txBody>
                    <a:bodyPr/>
                    <a:lstStyle/>
                    <a:p>
                      <a:endParaRPr lang="es-CO" dirty="0"/>
                    </a:p>
                  </a:txBody>
                  <a:tcPr marL="25350" marR="25350" marT="0" marB="0"/>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dirty="0" smtClean="0">
                          <a:effectLst/>
                        </a:rPr>
                        <a:t>EJECUCIÓN 2019</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anchor="ctr"/>
                </a:tc>
                <a:extLst>
                  <a:ext uri="{0D108BD9-81ED-4DB2-BD59-A6C34878D82A}">
                    <a16:rowId xmlns:a16="http://schemas.microsoft.com/office/drawing/2014/main" xmlns="" val="1275402029"/>
                  </a:ext>
                </a:extLst>
              </a:tr>
              <a:tr h="257005">
                <a:tc>
                  <a:txBody>
                    <a:bodyPr/>
                    <a:lstStyle/>
                    <a:p>
                      <a:pPr algn="ctr">
                        <a:lnSpc>
                          <a:spcPct val="107000"/>
                        </a:lnSpc>
                        <a:spcAft>
                          <a:spcPts val="800"/>
                        </a:spcAft>
                      </a:pPr>
                      <a:r>
                        <a:rPr lang="es-CO" sz="900" dirty="0">
                          <a:effectLst/>
                        </a:rPr>
                        <a:t>Subsistema</a:t>
                      </a:r>
                      <a:endParaRPr lang="es-CO"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200" b="1" dirty="0">
                          <a:effectLst/>
                        </a:rPr>
                        <a:t>Proyecto</a:t>
                      </a:r>
                      <a:endParaRPr lang="es-CO"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200" b="1" dirty="0">
                          <a:effectLst/>
                        </a:rPr>
                        <a:t>Objetivo</a:t>
                      </a:r>
                      <a:endParaRPr lang="es-CO"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vMerge="1">
                  <a:txBody>
                    <a:bodyPr/>
                    <a:lstStyle/>
                    <a:p>
                      <a:endParaRPr lang="es-CO" dirty="0"/>
                    </a:p>
                  </a:txBody>
                  <a:tcPr marL="25350" marR="25350" marT="0" marB="0"/>
                </a:tc>
                <a:extLst>
                  <a:ext uri="{0D108BD9-81ED-4DB2-BD59-A6C34878D82A}">
                    <a16:rowId xmlns:a16="http://schemas.microsoft.com/office/drawing/2014/main" xmlns="" val="2082265326"/>
                  </a:ext>
                </a:extLst>
              </a:tr>
              <a:tr h="434056">
                <a:tc rowSpan="3">
                  <a:txBody>
                    <a:bodyPr/>
                    <a:lstStyle/>
                    <a:p>
                      <a:pPr marL="71755" marR="71755" indent="0" algn="ctr" defTabSz="914400" rtl="0" eaLnBrk="1" fontAlgn="auto" latinLnBrk="0" hangingPunct="1">
                        <a:lnSpc>
                          <a:spcPct val="107000"/>
                        </a:lnSpc>
                        <a:spcBef>
                          <a:spcPts val="0"/>
                        </a:spcBef>
                        <a:spcAft>
                          <a:spcPts val="800"/>
                        </a:spcAft>
                        <a:buClrTx/>
                        <a:buSzTx/>
                        <a:buFontTx/>
                        <a:buNone/>
                        <a:tabLst/>
                        <a:defRPr/>
                      </a:pPr>
                      <a:r>
                        <a:rPr lang="es-CO" sz="1800" dirty="0" smtClean="0">
                          <a:effectLst/>
                        </a:rPr>
                        <a:t>I N V E S T I G A C I</a:t>
                      </a:r>
                      <a:r>
                        <a:rPr lang="es-CO" sz="1800" baseline="0" dirty="0" smtClean="0">
                          <a:effectLst/>
                        </a:rPr>
                        <a:t> O</a:t>
                      </a:r>
                      <a:r>
                        <a:rPr lang="es-CO" sz="1800" dirty="0" smtClean="0">
                          <a:effectLst/>
                        </a:rPr>
                        <a:t> N</a:t>
                      </a:r>
                      <a:endParaRPr lang="es-CO"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1755" marR="71755" algn="ctr">
                        <a:lnSpc>
                          <a:spcPct val="107000"/>
                        </a:lnSpc>
                        <a:spcAft>
                          <a:spcPts val="800"/>
                        </a:spcAft>
                      </a:pPr>
                      <a:r>
                        <a:rPr lang="es-CO" sz="4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s-CO" sz="400" dirty="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vert="vert270" anchor="ctr"/>
                </a:tc>
                <a:tc>
                  <a:txBody>
                    <a:bodyPr/>
                    <a:lstStyle/>
                    <a:p>
                      <a:pPr>
                        <a:lnSpc>
                          <a:spcPct val="115000"/>
                        </a:lnSpc>
                        <a:spcAft>
                          <a:spcPts val="0"/>
                        </a:spcAft>
                      </a:pPr>
                      <a:r>
                        <a:rPr lang="es-CO" sz="1000" dirty="0">
                          <a:effectLst/>
                        </a:rPr>
                        <a:t>Definición de Áreas Estratégicas de Desarrollo para la Investigación y la Innovación</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a:lnSpc>
                          <a:spcPct val="115000"/>
                        </a:lnSpc>
                        <a:spcAft>
                          <a:spcPts val="0"/>
                        </a:spcAft>
                      </a:pPr>
                      <a:r>
                        <a:rPr lang="es-CO" sz="1000" dirty="0">
                          <a:effectLst/>
                        </a:rPr>
                        <a:t>Articular el proceso de investigación de la USCO con el contexto regional.</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marL="342900" lvl="0" indent="-342900" algn="just">
                        <a:lnSpc>
                          <a:spcPct val="107000"/>
                        </a:lnSpc>
                        <a:spcAft>
                          <a:spcPts val="0"/>
                        </a:spcAft>
                        <a:buFont typeface="Symbol" panose="05050102010706020507" pitchFamily="18" charset="2"/>
                        <a:buChar char=""/>
                      </a:pPr>
                      <a:r>
                        <a:rPr lang="es-CO" sz="1000" dirty="0">
                          <a:effectLst/>
                        </a:rPr>
                        <a:t>Ejecución de los proyectos de investigación de la Facultad, enfocados en la solución progresiva de las problemática del contexto regional. </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350" marR="25350" marT="0" marB="0"/>
                </a:tc>
                <a:extLst>
                  <a:ext uri="{0D108BD9-81ED-4DB2-BD59-A6C34878D82A}">
                    <a16:rowId xmlns:a16="http://schemas.microsoft.com/office/drawing/2014/main" xmlns="" val="2531166464"/>
                  </a:ext>
                </a:extLst>
              </a:tr>
              <a:tr h="1711987">
                <a:tc vMerge="1">
                  <a:txBody>
                    <a:bodyPr/>
                    <a:lstStyle/>
                    <a:p>
                      <a:endParaRPr lang="es-CO"/>
                    </a:p>
                  </a:txBody>
                  <a:tcPr/>
                </a:tc>
                <a:tc>
                  <a:txBody>
                    <a:bodyPr/>
                    <a:lstStyle/>
                    <a:p>
                      <a:pPr>
                        <a:lnSpc>
                          <a:spcPct val="115000"/>
                        </a:lnSpc>
                        <a:spcAft>
                          <a:spcPts val="1000"/>
                        </a:spcAft>
                      </a:pPr>
                      <a:r>
                        <a:rPr lang="es-CO" sz="1000" dirty="0" smtClean="0">
                          <a:effectLst/>
                        </a:rPr>
                        <a:t>Fortalecimiento </a:t>
                      </a:r>
                      <a:r>
                        <a:rPr lang="es-CO" sz="1000" dirty="0">
                          <a:effectLst/>
                        </a:rPr>
                        <a:t>de las capacidades de investigación, desarrollo e innovación</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a:lnSpc>
                          <a:spcPct val="115000"/>
                        </a:lnSpc>
                        <a:spcAft>
                          <a:spcPts val="0"/>
                        </a:spcAft>
                      </a:pPr>
                      <a:r>
                        <a:rPr lang="es-CO" sz="1000" dirty="0">
                          <a:effectLst/>
                        </a:rPr>
                        <a:t>Aumentar la capacidad investigativa de grupos y centro de investigación</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marL="342900" lvl="0" indent="-342900" algn="just">
                        <a:lnSpc>
                          <a:spcPct val="107000"/>
                        </a:lnSpc>
                        <a:spcAft>
                          <a:spcPts val="0"/>
                        </a:spcAft>
                        <a:buFont typeface="Symbol" panose="05050102010706020507" pitchFamily="18" charset="2"/>
                        <a:buChar char=""/>
                      </a:pPr>
                      <a:r>
                        <a:rPr lang="es-CO" sz="1000" dirty="0">
                          <a:effectLst/>
                        </a:rPr>
                        <a:t>Se definieron las líneas de investigación de la facultad. (Acuerdo 010 del 2018). </a:t>
                      </a:r>
                    </a:p>
                    <a:p>
                      <a:pPr marL="342900" lvl="0" indent="-342900" algn="just">
                        <a:lnSpc>
                          <a:spcPct val="107000"/>
                        </a:lnSpc>
                        <a:spcAft>
                          <a:spcPts val="0"/>
                        </a:spcAft>
                        <a:buFont typeface="Symbol" panose="05050102010706020507" pitchFamily="18" charset="2"/>
                        <a:buChar char=""/>
                      </a:pPr>
                      <a:r>
                        <a:rPr lang="es-CO" sz="1000" dirty="0">
                          <a:effectLst/>
                        </a:rPr>
                        <a:t>Se fortalecieron los laboratorios de Física, Química y Biología Aplicada, dotándolos de equipos y materiales. </a:t>
                      </a:r>
                    </a:p>
                    <a:p>
                      <a:pPr marL="342900" lvl="0" indent="-342900" algn="just">
                        <a:lnSpc>
                          <a:spcPct val="107000"/>
                        </a:lnSpc>
                        <a:spcAft>
                          <a:spcPts val="0"/>
                        </a:spcAft>
                        <a:buFont typeface="Symbol" panose="05050102010706020507" pitchFamily="18" charset="2"/>
                        <a:buChar char=""/>
                      </a:pPr>
                      <a:r>
                        <a:rPr lang="es-CO" sz="1000" dirty="0">
                          <a:effectLst/>
                        </a:rPr>
                        <a:t>Se crearon los   Laboratorios de Microbiología y Ciencias Ambientales, brindando servicios a estudiantes de diferentes programas de la Universidad Surcolombiana. </a:t>
                      </a:r>
                    </a:p>
                    <a:p>
                      <a:pPr marL="342900" lvl="0" indent="-342900" algn="just">
                        <a:lnSpc>
                          <a:spcPct val="107000"/>
                        </a:lnSpc>
                        <a:spcAft>
                          <a:spcPts val="0"/>
                        </a:spcAft>
                        <a:buFont typeface="Symbol" panose="05050102010706020507" pitchFamily="18" charset="2"/>
                        <a:buChar char=""/>
                      </a:pPr>
                      <a:r>
                        <a:rPr lang="es-CO" sz="1000" dirty="0">
                          <a:effectLst/>
                        </a:rPr>
                        <a:t>Se apoyó económicamente a los estudiantes pertenecientes a semilleros y grupos de investigación para participar como asistente y ponentes en eventos nacionales.</a:t>
                      </a:r>
                    </a:p>
                    <a:p>
                      <a:pPr marL="342900" lvl="0" indent="-342900" algn="just">
                        <a:lnSpc>
                          <a:spcPct val="107000"/>
                        </a:lnSpc>
                        <a:spcAft>
                          <a:spcPts val="0"/>
                        </a:spcAft>
                        <a:buFont typeface="Symbol" panose="05050102010706020507" pitchFamily="18" charset="2"/>
                        <a:buChar char=""/>
                      </a:pPr>
                      <a:r>
                        <a:rPr lang="es-CO" sz="1000" dirty="0">
                          <a:effectLst/>
                        </a:rPr>
                        <a:t>Fortalecimiento y creación del Instituto de Modelamiento Científico y simulación computacional. </a:t>
                      </a:r>
                    </a:p>
                    <a:p>
                      <a:pPr marL="342900" lvl="0" indent="-342900" algn="just">
                        <a:lnSpc>
                          <a:spcPct val="107000"/>
                        </a:lnSpc>
                        <a:spcAft>
                          <a:spcPts val="0"/>
                        </a:spcAft>
                        <a:buFont typeface="Symbol" panose="05050102010706020507" pitchFamily="18" charset="2"/>
                        <a:buChar char=""/>
                      </a:pPr>
                      <a:r>
                        <a:rPr lang="es-CO" sz="1000" dirty="0">
                          <a:effectLst/>
                        </a:rPr>
                        <a:t>Estudios y diseños para laboratorio  de Simulación.</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350" marR="25350" marT="0" marB="0"/>
                </a:tc>
                <a:extLst>
                  <a:ext uri="{0D108BD9-81ED-4DB2-BD59-A6C34878D82A}">
                    <a16:rowId xmlns:a16="http://schemas.microsoft.com/office/drawing/2014/main" xmlns="" val="627139370"/>
                  </a:ext>
                </a:extLst>
              </a:tr>
              <a:tr h="717395">
                <a:tc vMerge="1">
                  <a:txBody>
                    <a:bodyPr/>
                    <a:lstStyle/>
                    <a:p>
                      <a:endParaRPr lang="es-CO"/>
                    </a:p>
                  </a:txBody>
                  <a:tcPr/>
                </a:tc>
                <a:tc>
                  <a:txBody>
                    <a:bodyPr/>
                    <a:lstStyle/>
                    <a:p>
                      <a:pPr>
                        <a:lnSpc>
                          <a:spcPct val="115000"/>
                        </a:lnSpc>
                        <a:spcAft>
                          <a:spcPts val="0"/>
                        </a:spcAft>
                      </a:pPr>
                      <a:r>
                        <a:rPr lang="es-CO" sz="1000">
                          <a:effectLst/>
                        </a:rPr>
                        <a:t>Creación de Centros, Institutos de investigación, desarrollo Tecnológico e Innovación</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a:lnSpc>
                          <a:spcPct val="115000"/>
                        </a:lnSpc>
                        <a:spcAft>
                          <a:spcPts val="0"/>
                        </a:spcAft>
                      </a:pPr>
                      <a:r>
                        <a:rPr lang="es-CO" sz="1000">
                          <a:effectLst/>
                        </a:rPr>
                        <a:t>Fortalecer, crear y poner en funcionamiento centros e institutos de investigación, desarrollo Tecnológico e Innovación, articulados a grupos y redes de investigación</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25350" marR="25350" marT="0" marB="0"/>
                </a:tc>
                <a:tc>
                  <a:txBody>
                    <a:bodyPr/>
                    <a:lstStyle/>
                    <a:p>
                      <a:pPr marL="342900" lvl="0" indent="-342900" algn="just">
                        <a:lnSpc>
                          <a:spcPct val="107000"/>
                        </a:lnSpc>
                        <a:spcAft>
                          <a:spcPts val="0"/>
                        </a:spcAft>
                        <a:buFont typeface="Symbol" panose="05050102010706020507" pitchFamily="18" charset="2"/>
                        <a:buChar char=""/>
                      </a:pPr>
                      <a:r>
                        <a:rPr lang="es-CO" sz="1000" dirty="0">
                          <a:effectLst/>
                        </a:rPr>
                        <a:t>Acompañamiento en el funcionamiento del Centro de Investigación </a:t>
                      </a:r>
                      <a:r>
                        <a:rPr lang="es-CO" sz="1000" kern="1200" dirty="0">
                          <a:effectLst/>
                        </a:rPr>
                        <a:t>«CISTAPA».</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000" kern="1200" dirty="0">
                          <a:effectLst/>
                        </a:rPr>
                        <a:t>Elaboración documento para creación de Instituto de Investigación conjunto con la Facultad de Ingeniería.</a:t>
                      </a:r>
                      <a:endParaRPr lang="es-CO" sz="1000" dirty="0">
                        <a:effectLst/>
                      </a:endParaRPr>
                    </a:p>
                    <a:p>
                      <a:pPr marL="228600" algn="just">
                        <a:lnSpc>
                          <a:spcPct val="107000"/>
                        </a:lnSpc>
                        <a:spcAft>
                          <a:spcPts val="800"/>
                        </a:spcAft>
                      </a:pPr>
                      <a:r>
                        <a:rPr lang="es-CO" sz="1000" dirty="0">
                          <a:effectLst/>
                        </a:rPr>
                        <a:t>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a:tc>
                <a:extLst>
                  <a:ext uri="{0D108BD9-81ED-4DB2-BD59-A6C34878D82A}">
                    <a16:rowId xmlns:a16="http://schemas.microsoft.com/office/drawing/2014/main" xmlns="" val="586973843"/>
                  </a:ext>
                </a:extLst>
              </a:tr>
            </a:tbl>
          </a:graphicData>
        </a:graphic>
      </p:graphicFrame>
    </p:spTree>
    <p:extLst>
      <p:ext uri="{BB962C8B-B14F-4D97-AF65-F5344CB8AC3E}">
        <p14:creationId xmlns:p14="http://schemas.microsoft.com/office/powerpoint/2010/main" val="336362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Imagen 6"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8"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981861744"/>
              </p:ext>
            </p:extLst>
          </p:nvPr>
        </p:nvGraphicFramePr>
        <p:xfrm>
          <a:off x="59573" y="915566"/>
          <a:ext cx="9048931" cy="4134913"/>
        </p:xfrm>
        <a:graphic>
          <a:graphicData uri="http://schemas.openxmlformats.org/drawingml/2006/table">
            <a:tbl>
              <a:tblPr firstRow="1" firstCol="1" bandRow="1">
                <a:tableStyleId>{5C22544A-7EE6-4342-B048-85BDC9FD1C3A}</a:tableStyleId>
              </a:tblPr>
              <a:tblGrid>
                <a:gridCol w="735684">
                  <a:extLst>
                    <a:ext uri="{9D8B030D-6E8A-4147-A177-3AD203B41FA5}">
                      <a16:colId xmlns:a16="http://schemas.microsoft.com/office/drawing/2014/main" xmlns="" val="3739303084"/>
                    </a:ext>
                  </a:extLst>
                </a:gridCol>
                <a:gridCol w="1400479">
                  <a:extLst>
                    <a:ext uri="{9D8B030D-6E8A-4147-A177-3AD203B41FA5}">
                      <a16:colId xmlns:a16="http://schemas.microsoft.com/office/drawing/2014/main" xmlns="" val="24987100"/>
                    </a:ext>
                  </a:extLst>
                </a:gridCol>
                <a:gridCol w="3312368">
                  <a:extLst>
                    <a:ext uri="{9D8B030D-6E8A-4147-A177-3AD203B41FA5}">
                      <a16:colId xmlns:a16="http://schemas.microsoft.com/office/drawing/2014/main" xmlns="" val="3145568959"/>
                    </a:ext>
                  </a:extLst>
                </a:gridCol>
                <a:gridCol w="3600400">
                  <a:extLst>
                    <a:ext uri="{9D8B030D-6E8A-4147-A177-3AD203B41FA5}">
                      <a16:colId xmlns:a16="http://schemas.microsoft.com/office/drawing/2014/main" xmlns="" val="876396567"/>
                    </a:ext>
                  </a:extLst>
                </a:gridCol>
              </a:tblGrid>
              <a:tr h="392322">
                <a:tc gridSpan="3">
                  <a:txBody>
                    <a:bodyPr/>
                    <a:lstStyle/>
                    <a:p>
                      <a:pPr marL="71755" marR="71755" indent="0" algn="ctr" defTabSz="914400" rtl="0" eaLnBrk="1" fontAlgn="auto" latinLnBrk="0" hangingPunct="1">
                        <a:lnSpc>
                          <a:spcPct val="107000"/>
                        </a:lnSpc>
                        <a:spcBef>
                          <a:spcPts val="0"/>
                        </a:spcBef>
                        <a:spcAft>
                          <a:spcPts val="800"/>
                        </a:spcAft>
                        <a:buClrTx/>
                        <a:buSzTx/>
                        <a:buFontTx/>
                        <a:buNone/>
                        <a:tabLst/>
                        <a:defRPr/>
                      </a:pPr>
                      <a:r>
                        <a:rPr lang="es-CO" sz="1400" dirty="0" smtClean="0">
                          <a:effectLst/>
                        </a:rPr>
                        <a:t>PROPUESTA DE MEJORA </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anchor="ctr"/>
                </a:tc>
                <a:tc hMerge="1">
                  <a:txBody>
                    <a:bodyPr/>
                    <a:lstStyle/>
                    <a:p>
                      <a:endParaRPr lang="es-CO" dirty="0"/>
                    </a:p>
                  </a:txBody>
                  <a:tcPr marL="25350" marR="25350" marT="0" marB="0"/>
                </a:tc>
                <a:tc hMerge="1">
                  <a:txBody>
                    <a:bodyPr/>
                    <a:lstStyle/>
                    <a:p>
                      <a:endParaRPr lang="es-CO" dirty="0"/>
                    </a:p>
                  </a:txBody>
                  <a:tcPr marL="25350" marR="25350" marT="0" marB="0"/>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dirty="0" smtClean="0">
                          <a:effectLst/>
                        </a:rPr>
                        <a:t>EJECUCIÓN 2019</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anchor="ctr"/>
                </a:tc>
                <a:extLst>
                  <a:ext uri="{0D108BD9-81ED-4DB2-BD59-A6C34878D82A}">
                    <a16:rowId xmlns:a16="http://schemas.microsoft.com/office/drawing/2014/main" xmlns="" val="1275402029"/>
                  </a:ext>
                </a:extLst>
              </a:tr>
              <a:tr h="232295">
                <a:tc>
                  <a:txBody>
                    <a:bodyPr/>
                    <a:lstStyle/>
                    <a:p>
                      <a:pPr algn="ctr">
                        <a:lnSpc>
                          <a:spcPct val="107000"/>
                        </a:lnSpc>
                        <a:spcAft>
                          <a:spcPts val="800"/>
                        </a:spcAft>
                      </a:pPr>
                      <a:r>
                        <a:rPr lang="es-CO" sz="900" dirty="0">
                          <a:effectLst/>
                        </a:rPr>
                        <a:t>Subsistema</a:t>
                      </a:r>
                      <a:endParaRPr lang="es-CO"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200" b="1" dirty="0">
                          <a:effectLst/>
                        </a:rPr>
                        <a:t>Proyecto</a:t>
                      </a:r>
                      <a:endParaRPr lang="es-CO"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200" b="1" dirty="0">
                          <a:effectLst/>
                        </a:rPr>
                        <a:t>Objetivo</a:t>
                      </a:r>
                      <a:endParaRPr lang="es-CO"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vMerge="1">
                  <a:txBody>
                    <a:bodyPr/>
                    <a:lstStyle/>
                    <a:p>
                      <a:endParaRPr lang="es-CO" dirty="0"/>
                    </a:p>
                  </a:txBody>
                  <a:tcPr marL="25350" marR="25350" marT="0" marB="0"/>
                </a:tc>
                <a:extLst>
                  <a:ext uri="{0D108BD9-81ED-4DB2-BD59-A6C34878D82A}">
                    <a16:rowId xmlns:a16="http://schemas.microsoft.com/office/drawing/2014/main" xmlns="" val="2082265326"/>
                  </a:ext>
                </a:extLst>
              </a:tr>
              <a:tr h="1912728">
                <a:tc rowSpan="2">
                  <a:txBody>
                    <a:bodyPr/>
                    <a:lstStyle/>
                    <a:p>
                      <a:pPr marL="71755" marR="71755" indent="0" algn="ctr" defTabSz="914400" rtl="0" eaLnBrk="1" fontAlgn="auto" latinLnBrk="0" hangingPunct="1">
                        <a:lnSpc>
                          <a:spcPct val="107000"/>
                        </a:lnSpc>
                        <a:spcBef>
                          <a:spcPts val="0"/>
                        </a:spcBef>
                        <a:spcAft>
                          <a:spcPts val="800"/>
                        </a:spcAft>
                        <a:buClrTx/>
                        <a:buSzTx/>
                        <a:buFontTx/>
                        <a:buNone/>
                        <a:tabLst/>
                        <a:defRPr/>
                      </a:pPr>
                      <a:r>
                        <a:rPr lang="es-CO" sz="1800" dirty="0" smtClean="0">
                          <a:effectLst/>
                        </a:rPr>
                        <a:t>P</a:t>
                      </a:r>
                      <a:r>
                        <a:rPr lang="es-CO" sz="1800" baseline="0" dirty="0" smtClean="0">
                          <a:effectLst/>
                        </a:rPr>
                        <a:t> R O Y E C </a:t>
                      </a:r>
                      <a:r>
                        <a:rPr lang="es-CO" sz="1800" baseline="0" dirty="0" err="1" smtClean="0">
                          <a:effectLst/>
                        </a:rPr>
                        <a:t>C</a:t>
                      </a:r>
                      <a:r>
                        <a:rPr lang="es-CO" sz="1800" baseline="0" dirty="0" smtClean="0">
                          <a:effectLst/>
                        </a:rPr>
                        <a:t> I O N     S O C I A L</a:t>
                      </a:r>
                      <a:endParaRPr lang="es-CO"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1755" marR="71755" algn="ctr">
                        <a:lnSpc>
                          <a:spcPct val="107000"/>
                        </a:lnSpc>
                        <a:spcAft>
                          <a:spcPts val="800"/>
                        </a:spcAft>
                      </a:pPr>
                      <a:r>
                        <a:rPr lang="es-CO" sz="4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s-CO" sz="400" dirty="0">
                        <a:effectLst/>
                        <a:latin typeface="Calibri" panose="020F0502020204030204" pitchFamily="34" charset="0"/>
                        <a:ea typeface="Calibri" panose="020F0502020204030204" pitchFamily="34" charset="0"/>
                        <a:cs typeface="Times New Roman" panose="02020603050405020304" pitchFamily="18" charset="0"/>
                      </a:endParaRPr>
                    </a:p>
                  </a:txBody>
                  <a:tcPr marL="25350" marR="25350" marT="0" marB="0" vert="vert270" anchor="ctr"/>
                </a:tc>
                <a:tc>
                  <a:txBody>
                    <a:bodyPr/>
                    <a:lstStyle/>
                    <a:p>
                      <a:pPr>
                        <a:lnSpc>
                          <a:spcPct val="115000"/>
                        </a:lnSpc>
                        <a:spcAft>
                          <a:spcPts val="0"/>
                        </a:spcAft>
                      </a:pPr>
                      <a:r>
                        <a:rPr lang="es-CO" sz="1400" dirty="0">
                          <a:effectLst/>
                          <a:latin typeface="+mn-lt"/>
                          <a:ea typeface="Times New Roman" panose="02020603050405020304" pitchFamily="18" charset="0"/>
                          <a:cs typeface="Times New Roman" panose="02020603050405020304" pitchFamily="18" charset="0"/>
                        </a:rPr>
                        <a:t>Reformulación y fortalecimiento de las modalidades y formas de Proyección Social</a:t>
                      </a:r>
                    </a:p>
                  </a:txBody>
                  <a:tcPr marL="68580" marR="68580" marT="0" marB="0"/>
                </a:tc>
                <a:tc>
                  <a:txBody>
                    <a:bodyPr/>
                    <a:lstStyle/>
                    <a:p>
                      <a:pPr>
                        <a:lnSpc>
                          <a:spcPct val="115000"/>
                        </a:lnSpc>
                        <a:spcAft>
                          <a:spcPts val="0"/>
                        </a:spcAft>
                      </a:pPr>
                      <a:r>
                        <a:rPr lang="es-CO" sz="1400" dirty="0">
                          <a:effectLst/>
                          <a:latin typeface="+mn-lt"/>
                          <a:ea typeface="Times New Roman" panose="02020603050405020304" pitchFamily="18" charset="0"/>
                          <a:cs typeface="Times New Roman" panose="02020603050405020304" pitchFamily="18" charset="0"/>
                        </a:rPr>
                        <a:t>Fortalecer las modalidades y formas de Proyección Social mediante la interacción e integración con diferentes actores, en el propósito de contribuir a la solución de problemas del entorno regional, de modo que en ese proceso de validación teórico práctica de conocimiento, retroalimente la formación e investigación</a:t>
                      </a:r>
                    </a:p>
                  </a:txBody>
                  <a:tcPr marL="68580" marR="68580" marT="0" marB="0"/>
                </a:tc>
                <a:tc>
                  <a:txBody>
                    <a:bodyPr/>
                    <a:lstStyle/>
                    <a:p>
                      <a:pPr algn="just">
                        <a:lnSpc>
                          <a:spcPct val="107000"/>
                        </a:lnSpc>
                        <a:spcAft>
                          <a:spcPts val="0"/>
                        </a:spcAft>
                      </a:pPr>
                      <a:r>
                        <a:rPr lang="es-CO" sz="1400" dirty="0">
                          <a:effectLst/>
                          <a:latin typeface="+mn-lt"/>
                          <a:ea typeface="Calibri" panose="020F0502020204030204" pitchFamily="34" charset="0"/>
                          <a:cs typeface="Times New Roman" panose="02020603050405020304" pitchFamily="18" charset="0"/>
                        </a:rPr>
                        <a:t>Se fortalecieron y se desarrollaron los Proyectos de Responsabilidad Social Universitarios: </a:t>
                      </a:r>
                    </a:p>
                    <a:p>
                      <a:pPr marL="342900" lvl="0" indent="-342900" algn="just">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Generando Conciencia Ambiental Desde mí Entorno Local. </a:t>
                      </a:r>
                    </a:p>
                    <a:p>
                      <a:pPr marL="342900" lvl="0" indent="-342900" algn="just">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Prevención de la Accidentalidad en la Conducción de Moto. </a:t>
                      </a:r>
                    </a:p>
                    <a:p>
                      <a:pPr marL="342900" lvl="0" indent="-342900" algn="just">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Ciencias para todos. </a:t>
                      </a:r>
                    </a:p>
                    <a:p>
                      <a:pPr marL="457200" algn="just">
                        <a:lnSpc>
                          <a:spcPct val="107000"/>
                        </a:lnSpc>
                        <a:spcAft>
                          <a:spcPts val="0"/>
                        </a:spcAft>
                      </a:pPr>
                      <a:r>
                        <a:rPr lang="es-CO" sz="1400" dirty="0">
                          <a:effectLst/>
                          <a:latin typeface="+mn-lt"/>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xmlns="" val="2531166464"/>
                  </a:ext>
                </a:extLst>
              </a:tr>
              <a:tr h="1547384">
                <a:tc vMerge="1">
                  <a:txBody>
                    <a:bodyPr/>
                    <a:lstStyle/>
                    <a:p>
                      <a:endParaRPr lang="es-CO"/>
                    </a:p>
                  </a:txBody>
                  <a:tcPr/>
                </a:tc>
                <a:tc>
                  <a:txBody>
                    <a:bodyPr/>
                    <a:lstStyle/>
                    <a:p>
                      <a:pPr>
                        <a:lnSpc>
                          <a:spcPct val="115000"/>
                        </a:lnSpc>
                        <a:spcAft>
                          <a:spcPts val="0"/>
                        </a:spcAft>
                      </a:pPr>
                      <a:r>
                        <a:rPr lang="es-CO" sz="1400" dirty="0">
                          <a:effectLst/>
                          <a:latin typeface="+mn-lt"/>
                          <a:ea typeface="Times New Roman" panose="02020603050405020304" pitchFamily="18" charset="0"/>
                          <a:cs typeface="Times New Roman" panose="02020603050405020304" pitchFamily="18" charset="0"/>
                        </a:rPr>
                        <a:t>Egresados de FACIEN</a:t>
                      </a:r>
                    </a:p>
                  </a:txBody>
                  <a:tcPr marL="68580" marR="68580" marT="0" marB="0"/>
                </a:tc>
                <a:tc>
                  <a:txBody>
                    <a:bodyPr/>
                    <a:lstStyle/>
                    <a:p>
                      <a:pPr>
                        <a:lnSpc>
                          <a:spcPct val="115000"/>
                        </a:lnSpc>
                        <a:spcAft>
                          <a:spcPts val="0"/>
                        </a:spcAft>
                      </a:pPr>
                      <a:r>
                        <a:rPr lang="es-CO" sz="1400" dirty="0">
                          <a:effectLst/>
                          <a:latin typeface="+mn-lt"/>
                          <a:ea typeface="Times New Roman" panose="02020603050405020304" pitchFamily="18" charset="0"/>
                          <a:cs typeface="Times New Roman" panose="02020603050405020304" pitchFamily="18" charset="0"/>
                        </a:rPr>
                        <a:t>Vincular a los Egresados al desarrollo de la Universidad</a:t>
                      </a:r>
                    </a:p>
                  </a:txBody>
                  <a:tcPr marL="68580" marR="68580" marT="0" marB="0"/>
                </a:tc>
                <a:tc>
                  <a:txBody>
                    <a:bodyPr/>
                    <a:lstStyle/>
                    <a:p>
                      <a:pPr marL="342900" lvl="0" indent="-342900" algn="just" fontAlgn="base">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Apoyo a conformación de asociación    de Egresados de Programas de FACIEN. </a:t>
                      </a:r>
                    </a:p>
                    <a:p>
                      <a:pPr marL="342900" lvl="0" indent="-342900" algn="just" fontAlgn="base">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Realización de encuentro de Egresados.</a:t>
                      </a:r>
                    </a:p>
                    <a:p>
                      <a:pPr marL="342900" lvl="0" indent="-342900" algn="just" fontAlgn="base">
                        <a:lnSpc>
                          <a:spcPct val="107000"/>
                        </a:lnSpc>
                        <a:spcAft>
                          <a:spcPts val="0"/>
                        </a:spcAft>
                        <a:buFont typeface="Symbol" panose="05050102010706020507" pitchFamily="18" charset="2"/>
                        <a:buChar char=""/>
                      </a:pPr>
                      <a:r>
                        <a:rPr lang="es-CO" sz="1400" dirty="0">
                          <a:effectLst/>
                          <a:latin typeface="+mn-lt"/>
                          <a:ea typeface="Calibri" panose="020F0502020204030204" pitchFamily="34" charset="0"/>
                          <a:cs typeface="Times New Roman" panose="02020603050405020304" pitchFamily="18" charset="0"/>
                        </a:rPr>
                        <a:t>Gestión para la vinculación de los Egresados a la vida laboral y productiva. </a:t>
                      </a:r>
                    </a:p>
                  </a:txBody>
                  <a:tcPr marL="68580" marR="68580" marT="0" marB="0"/>
                </a:tc>
                <a:extLst>
                  <a:ext uri="{0D108BD9-81ED-4DB2-BD59-A6C34878D82A}">
                    <a16:rowId xmlns:a16="http://schemas.microsoft.com/office/drawing/2014/main" xmlns="" val="627139370"/>
                  </a:ext>
                </a:extLst>
              </a:tr>
            </a:tbl>
          </a:graphicData>
        </a:graphic>
      </p:graphicFrame>
    </p:spTree>
    <p:extLst>
      <p:ext uri="{BB962C8B-B14F-4D97-AF65-F5344CB8AC3E}">
        <p14:creationId xmlns:p14="http://schemas.microsoft.com/office/powerpoint/2010/main" val="507328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6" name="Rectángulo 5"/>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562432398"/>
              </p:ext>
            </p:extLst>
          </p:nvPr>
        </p:nvGraphicFramePr>
        <p:xfrm>
          <a:off x="107504" y="1370284"/>
          <a:ext cx="8928992" cy="2950803"/>
        </p:xfrm>
        <a:graphic>
          <a:graphicData uri="http://schemas.openxmlformats.org/drawingml/2006/table">
            <a:tbl>
              <a:tblPr firstRow="1" firstCol="1" bandRow="1">
                <a:tableStyleId>{5C22544A-7EE6-4342-B048-85BDC9FD1C3A}</a:tableStyleId>
              </a:tblPr>
              <a:tblGrid>
                <a:gridCol w="1080120">
                  <a:extLst>
                    <a:ext uri="{9D8B030D-6E8A-4147-A177-3AD203B41FA5}">
                      <a16:colId xmlns:a16="http://schemas.microsoft.com/office/drawing/2014/main" xmlns="" val="3713579545"/>
                    </a:ext>
                  </a:extLst>
                </a:gridCol>
                <a:gridCol w="1728192">
                  <a:extLst>
                    <a:ext uri="{9D8B030D-6E8A-4147-A177-3AD203B41FA5}">
                      <a16:colId xmlns:a16="http://schemas.microsoft.com/office/drawing/2014/main" xmlns="" val="1492358741"/>
                    </a:ext>
                  </a:extLst>
                </a:gridCol>
                <a:gridCol w="2664296">
                  <a:extLst>
                    <a:ext uri="{9D8B030D-6E8A-4147-A177-3AD203B41FA5}">
                      <a16:colId xmlns:a16="http://schemas.microsoft.com/office/drawing/2014/main" xmlns="" val="1079574961"/>
                    </a:ext>
                  </a:extLst>
                </a:gridCol>
                <a:gridCol w="3456384">
                  <a:extLst>
                    <a:ext uri="{9D8B030D-6E8A-4147-A177-3AD203B41FA5}">
                      <a16:colId xmlns:a16="http://schemas.microsoft.com/office/drawing/2014/main" xmlns="" val="3689102643"/>
                    </a:ext>
                  </a:extLst>
                </a:gridCol>
              </a:tblGrid>
              <a:tr h="242893">
                <a:tc gridSpan="3">
                  <a:txBody>
                    <a:bodyPr/>
                    <a:lstStyle/>
                    <a:p>
                      <a:pPr algn="ctr">
                        <a:lnSpc>
                          <a:spcPct val="107000"/>
                        </a:lnSpc>
                        <a:spcAft>
                          <a:spcPts val="800"/>
                        </a:spcAft>
                      </a:pPr>
                      <a:r>
                        <a:rPr lang="es-CO" sz="1400" dirty="0">
                          <a:effectLst/>
                        </a:rPr>
                        <a:t>PROPUESTA DE MEJORA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hMerge="1">
                  <a:txBody>
                    <a:bodyPr/>
                    <a:lstStyle/>
                    <a:p>
                      <a:endParaRPr lang="es-CO"/>
                    </a:p>
                  </a:txBody>
                  <a:tcPr/>
                </a:tc>
                <a:tc hMerge="1">
                  <a:txBody>
                    <a:bodyPr/>
                    <a:lstStyle/>
                    <a:p>
                      <a:endParaRPr lang="es-CO"/>
                    </a:p>
                  </a:txBody>
                  <a:tcPr/>
                </a:tc>
                <a:tc rowSpan="2">
                  <a:txBody>
                    <a:bodyPr/>
                    <a:lstStyle/>
                    <a:p>
                      <a:pPr algn="ctr">
                        <a:lnSpc>
                          <a:spcPct val="107000"/>
                        </a:lnSpc>
                        <a:spcAft>
                          <a:spcPts val="800"/>
                        </a:spcAft>
                      </a:pPr>
                      <a:r>
                        <a:rPr lang="es-CO" sz="1400" dirty="0">
                          <a:effectLst/>
                        </a:rPr>
                        <a:t>EJECUCIÓN 2019</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extLst>
                  <a:ext uri="{0D108BD9-81ED-4DB2-BD59-A6C34878D82A}">
                    <a16:rowId xmlns:a16="http://schemas.microsoft.com/office/drawing/2014/main" xmlns="" val="1667713959"/>
                  </a:ext>
                </a:extLst>
              </a:tr>
              <a:tr h="253706">
                <a:tc>
                  <a:txBody>
                    <a:bodyPr/>
                    <a:lstStyle/>
                    <a:p>
                      <a:pPr algn="ctr">
                        <a:lnSpc>
                          <a:spcPct val="107000"/>
                        </a:lnSpc>
                        <a:spcAft>
                          <a:spcPts val="800"/>
                        </a:spcAft>
                      </a:pPr>
                      <a:r>
                        <a:rPr lang="es-CO" sz="1400" dirty="0">
                          <a:effectLst/>
                        </a:rPr>
                        <a:t>Subsistema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nchor="ctr"/>
                </a:tc>
                <a:tc>
                  <a:txBody>
                    <a:bodyPr/>
                    <a:lstStyle/>
                    <a:p>
                      <a:pPr algn="ctr">
                        <a:lnSpc>
                          <a:spcPct val="107000"/>
                        </a:lnSpc>
                        <a:spcAft>
                          <a:spcPts val="800"/>
                        </a:spcAft>
                      </a:pPr>
                      <a:r>
                        <a:rPr lang="es-CO" sz="1400" b="1" dirty="0">
                          <a:effectLst/>
                        </a:rPr>
                        <a:t>Proyecto</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a:txBody>
                    <a:bodyPr/>
                    <a:lstStyle/>
                    <a:p>
                      <a:pPr algn="ctr">
                        <a:lnSpc>
                          <a:spcPct val="107000"/>
                        </a:lnSpc>
                        <a:spcAft>
                          <a:spcPts val="800"/>
                        </a:spcAft>
                      </a:pPr>
                      <a:r>
                        <a:rPr lang="es-CO" sz="1400" b="1" dirty="0">
                          <a:effectLst/>
                        </a:rPr>
                        <a:t>Objetivo</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a:tc>
                <a:tc vMerge="1">
                  <a:txBody>
                    <a:bodyPr/>
                    <a:lstStyle/>
                    <a:p>
                      <a:endParaRPr lang="es-CO"/>
                    </a:p>
                  </a:txBody>
                  <a:tcPr/>
                </a:tc>
                <a:extLst>
                  <a:ext uri="{0D108BD9-81ED-4DB2-BD59-A6C34878D82A}">
                    <a16:rowId xmlns:a16="http://schemas.microsoft.com/office/drawing/2014/main" xmlns="" val="3619825231"/>
                  </a:ext>
                </a:extLst>
              </a:tr>
              <a:tr h="2454204">
                <a:tc>
                  <a:txBody>
                    <a:bodyPr/>
                    <a:lstStyle/>
                    <a:p>
                      <a:pPr marL="71755" marR="71755" algn="ctr">
                        <a:lnSpc>
                          <a:spcPct val="107000"/>
                        </a:lnSpc>
                        <a:spcAft>
                          <a:spcPts val="800"/>
                        </a:spcAft>
                      </a:pPr>
                      <a:r>
                        <a:rPr lang="es-CO" sz="1800" dirty="0" smtClean="0">
                          <a:effectLst/>
                        </a:rPr>
                        <a:t>B I E N E S T A R    </a:t>
                      </a:r>
                    </a:p>
                    <a:p>
                      <a:pPr marL="71755" marR="71755" algn="ctr">
                        <a:lnSpc>
                          <a:spcPct val="107000"/>
                        </a:lnSpc>
                        <a:spcAft>
                          <a:spcPts val="800"/>
                        </a:spcAft>
                      </a:pPr>
                      <a:r>
                        <a:rPr lang="es-CO" sz="1800" dirty="0" smtClean="0">
                          <a:effectLst/>
                        </a:rPr>
                        <a:t> U N</a:t>
                      </a:r>
                      <a:r>
                        <a:rPr lang="es-CO" sz="1800" baseline="0" dirty="0" smtClean="0">
                          <a:effectLst/>
                        </a:rPr>
                        <a:t> I V E R S I T A R I 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381" marR="48381" marT="0" marB="0" vert="vert270" anchor="ctr"/>
                </a:tc>
                <a:tc>
                  <a:txBody>
                    <a:bodyPr/>
                    <a:lstStyle/>
                    <a:p>
                      <a:pPr>
                        <a:lnSpc>
                          <a:spcPct val="115000"/>
                        </a:lnSpc>
                        <a:spcAft>
                          <a:spcPts val="0"/>
                        </a:spcAft>
                      </a:pPr>
                      <a:r>
                        <a:rPr lang="es-CO" sz="1600" dirty="0">
                          <a:effectLst/>
                          <a:latin typeface="Arial" panose="020B0604020202020204" pitchFamily="34" charset="0"/>
                          <a:ea typeface="Times New Roman" panose="02020603050405020304" pitchFamily="18" charset="0"/>
                          <a:cs typeface="Times New Roman" panose="02020603050405020304" pitchFamily="18" charset="0"/>
                        </a:rPr>
                        <a:t>Desarrollo Humano con responsabilidad y compromiso</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CO" sz="1400" dirty="0">
                          <a:effectLst/>
                          <a:latin typeface="Arial" panose="020B0604020202020204" pitchFamily="34" charset="0"/>
                          <a:ea typeface="Times New Roman" panose="02020603050405020304" pitchFamily="18" charset="0"/>
                          <a:cs typeface="Times New Roman" panose="02020603050405020304" pitchFamily="18" charset="0"/>
                        </a:rPr>
                        <a:t>Facilitar en cada persona el mejor conocimiento de sí mismo y de los demás integrantes de la comunidad, a través de su capacidad de relacionarse y comunicarse, el sentido de pertinencia y compromiso individual con la institución.</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42900" lvl="0" indent="-342900" fontAlgn="base">
                        <a:lnSpc>
                          <a:spcPct val="107000"/>
                        </a:lnSpc>
                        <a:spcAft>
                          <a:spcPts val="0"/>
                        </a:spcAft>
                        <a:buFont typeface="Symbol" panose="05050102010706020507" pitchFamily="18" charset="2"/>
                        <a:buChar char=""/>
                      </a:pPr>
                      <a:r>
                        <a:rPr lang="es-CO" sz="1600" dirty="0">
                          <a:effectLst/>
                          <a:latin typeface="Arial" panose="020B0604020202020204" pitchFamily="34" charset="0"/>
                          <a:ea typeface="Calibri" panose="020F0502020204030204" pitchFamily="34" charset="0"/>
                          <a:cs typeface="Times New Roman" panose="02020603050405020304" pitchFamily="18" charset="0"/>
                        </a:rPr>
                        <a:t>Se llevó a cabo eventos y sesiones relacionadas con el clima organizacional.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Symbol" panose="05050102010706020507" pitchFamily="18" charset="2"/>
                        <a:buChar char=""/>
                      </a:pPr>
                      <a:r>
                        <a:rPr lang="es-CO" sz="1600" dirty="0">
                          <a:effectLst/>
                          <a:latin typeface="Arial" panose="020B0604020202020204" pitchFamily="34" charset="0"/>
                          <a:ea typeface="Calibri" panose="020F0502020204030204" pitchFamily="34" charset="0"/>
                          <a:cs typeface="Times New Roman" panose="02020603050405020304" pitchFamily="18" charset="0"/>
                        </a:rPr>
                        <a:t>Se realizó la participación  en  las  actividades Programadas por la administración.</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es-CO" sz="1600" dirty="0">
                          <a:effectLst/>
                          <a:latin typeface="Arial" panose="020B0604020202020204" pitchFamily="34" charset="0"/>
                          <a:ea typeface="Calibri" panose="020F0502020204030204" pitchFamily="34" charset="0"/>
                          <a:cs typeface="Times New Roman" panose="02020603050405020304" pitchFamily="18" charset="0"/>
                        </a:rPr>
                        <a:t>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215134793"/>
                  </a:ext>
                </a:extLst>
              </a:tr>
            </a:tbl>
          </a:graphicData>
        </a:graphic>
      </p:graphicFrame>
    </p:spTree>
    <p:extLst>
      <p:ext uri="{BB962C8B-B14F-4D97-AF65-F5344CB8AC3E}">
        <p14:creationId xmlns:p14="http://schemas.microsoft.com/office/powerpoint/2010/main" val="1780484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txBox="1">
            <a:spLocks/>
          </p:cNvSpPr>
          <p:nvPr/>
        </p:nvSpPr>
        <p:spPr>
          <a:xfrm>
            <a:off x="6672021" y="4869657"/>
            <a:ext cx="2471980" cy="273844"/>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350" b="1">
                <a:solidFill>
                  <a:schemeClr val="bg1"/>
                </a:solidFill>
                <a:latin typeface="Arial" pitchFamily="34" charset="0"/>
                <a:cs typeface="Arial" pitchFamily="34" charset="0"/>
              </a:rPr>
              <a:t>Neiva  </a:t>
            </a:r>
            <a:fld id="{43CCAC3A-9FB2-4248-BA56-EB925F346150}" type="datetime4">
              <a:rPr lang="es-CO" sz="1350" b="1">
                <a:solidFill>
                  <a:schemeClr val="bg1"/>
                </a:solidFill>
                <a:latin typeface="Arial" pitchFamily="34" charset="0"/>
                <a:cs typeface="Arial" pitchFamily="34" charset="0"/>
              </a:rPr>
              <a:pPr/>
              <a:t>18 de marzo de 2020</a:t>
            </a:fld>
            <a:endParaRPr lang="es-CO" sz="1350" b="1" dirty="0">
              <a:solidFill>
                <a:schemeClr val="bg1"/>
              </a:solidFill>
              <a:latin typeface="Arial" pitchFamily="34" charset="0"/>
              <a:cs typeface="Arial" pitchFamily="34" charset="0"/>
            </a:endParaRPr>
          </a:p>
        </p:txBody>
      </p:sp>
      <p:sp>
        <p:nvSpPr>
          <p:cNvPr id="4" name="Rectángulo 3"/>
          <p:cNvSpPr/>
          <p:nvPr/>
        </p:nvSpPr>
        <p:spPr>
          <a:xfrm>
            <a:off x="7236296" y="4208207"/>
            <a:ext cx="16561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descr="C:\Users\MAYRA\Dropbox\2020\DIVULGACION\LOGOS\NUEVOS LOGOS ICONTEC.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4587974"/>
            <a:ext cx="1296137" cy="467647"/>
          </a:xfrm>
          <a:prstGeom prst="rect">
            <a:avLst/>
          </a:prstGeom>
          <a:noFill/>
          <a:ln>
            <a:noFill/>
          </a:ln>
        </p:spPr>
      </p:pic>
      <p:sp>
        <p:nvSpPr>
          <p:cNvPr id="7" name="Rectángulo 3"/>
          <p:cNvSpPr/>
          <p:nvPr/>
        </p:nvSpPr>
        <p:spPr>
          <a:xfrm>
            <a:off x="2411761" y="339502"/>
            <a:ext cx="6696744" cy="369332"/>
          </a:xfrm>
          <a:prstGeom prst="rect">
            <a:avLst/>
          </a:prstGeom>
        </p:spPr>
        <p:txBody>
          <a:bodyPr wrap="square">
            <a:spAutoFit/>
          </a:bodyPr>
          <a:lstStyle/>
          <a:p>
            <a:pPr algn="r"/>
            <a:r>
              <a:rPr lang="es-CO" b="1" dirty="0">
                <a:solidFill>
                  <a:schemeClr val="bg1"/>
                </a:solidFill>
                <a:latin typeface="Arial" panose="020B0604020202020204" pitchFamily="34" charset="0"/>
              </a:rPr>
              <a:t>2</a:t>
            </a:r>
            <a:r>
              <a:rPr lang="es-CO" b="1" dirty="0" smtClean="0">
                <a:solidFill>
                  <a:schemeClr val="bg1"/>
                </a:solidFill>
                <a:latin typeface="Arial" panose="020B0604020202020204" pitchFamily="34" charset="0"/>
              </a:rPr>
              <a:t>. PRESENTACIÓN DEL INFORME DE GESTIÓN AÑO 2019</a:t>
            </a:r>
            <a:endParaRPr lang="es-CO" dirty="0">
              <a:solidFill>
                <a:schemeClr val="bg1"/>
              </a:solidFill>
            </a:endParaRPr>
          </a:p>
        </p:txBody>
      </p:sp>
      <p:sp>
        <p:nvSpPr>
          <p:cNvPr id="8" name="Rectángulo 3"/>
          <p:cNvSpPr/>
          <p:nvPr/>
        </p:nvSpPr>
        <p:spPr>
          <a:xfrm>
            <a:off x="2267744" y="978282"/>
            <a:ext cx="4572000" cy="369332"/>
          </a:xfrm>
          <a:prstGeom prst="rect">
            <a:avLst/>
          </a:prstGeom>
        </p:spPr>
        <p:txBody>
          <a:bodyPr>
            <a:spAutoFit/>
          </a:bodyPr>
          <a:lstStyle/>
          <a:p>
            <a:pPr algn="ctr"/>
            <a:r>
              <a:rPr lang="es-CO" b="1" dirty="0">
                <a:latin typeface="Arial" panose="020B0604020202020204" pitchFamily="34" charset="0"/>
              </a:rPr>
              <a:t>PROGRAMAS ACADÉMICOS</a:t>
            </a:r>
            <a:endParaRPr lang="es-CO" dirty="0"/>
          </a:p>
        </p:txBody>
      </p:sp>
      <p:graphicFrame>
        <p:nvGraphicFramePr>
          <p:cNvPr id="2" name="Tabla 1"/>
          <p:cNvGraphicFramePr>
            <a:graphicFrameLocks noGrp="1"/>
          </p:cNvGraphicFramePr>
          <p:nvPr>
            <p:extLst>
              <p:ext uri="{D42A27DB-BD31-4B8C-83A1-F6EECF244321}">
                <p14:modId xmlns:p14="http://schemas.microsoft.com/office/powerpoint/2010/main" val="2759920203"/>
              </p:ext>
            </p:extLst>
          </p:nvPr>
        </p:nvGraphicFramePr>
        <p:xfrm>
          <a:off x="179513" y="1347614"/>
          <a:ext cx="8712967" cy="3086862"/>
        </p:xfrm>
        <a:graphic>
          <a:graphicData uri="http://schemas.openxmlformats.org/drawingml/2006/table">
            <a:tbl>
              <a:tblPr firstRow="1" firstCol="1" bandRow="1">
                <a:tableStyleId>{5C22544A-7EE6-4342-B048-85BDC9FD1C3A}</a:tableStyleId>
              </a:tblPr>
              <a:tblGrid>
                <a:gridCol w="2057637">
                  <a:extLst>
                    <a:ext uri="{9D8B030D-6E8A-4147-A177-3AD203B41FA5}">
                      <a16:colId xmlns:a16="http://schemas.microsoft.com/office/drawing/2014/main" xmlns="" val="725490934"/>
                    </a:ext>
                  </a:extLst>
                </a:gridCol>
                <a:gridCol w="4827853">
                  <a:extLst>
                    <a:ext uri="{9D8B030D-6E8A-4147-A177-3AD203B41FA5}">
                      <a16:colId xmlns:a16="http://schemas.microsoft.com/office/drawing/2014/main" xmlns="" val="4208302192"/>
                    </a:ext>
                  </a:extLst>
                </a:gridCol>
                <a:gridCol w="914199">
                  <a:extLst>
                    <a:ext uri="{9D8B030D-6E8A-4147-A177-3AD203B41FA5}">
                      <a16:colId xmlns:a16="http://schemas.microsoft.com/office/drawing/2014/main" xmlns="" val="3404504529"/>
                    </a:ext>
                  </a:extLst>
                </a:gridCol>
                <a:gridCol w="913278">
                  <a:extLst>
                    <a:ext uri="{9D8B030D-6E8A-4147-A177-3AD203B41FA5}">
                      <a16:colId xmlns:a16="http://schemas.microsoft.com/office/drawing/2014/main" xmlns="" val="3798609129"/>
                    </a:ext>
                  </a:extLst>
                </a:gridCol>
              </a:tblGrid>
              <a:tr h="462593">
                <a:tc rowSpan="2">
                  <a:txBody>
                    <a:bodyPr/>
                    <a:lstStyle/>
                    <a:p>
                      <a:pPr>
                        <a:lnSpc>
                          <a:spcPct val="107000"/>
                        </a:lnSpc>
                        <a:spcAft>
                          <a:spcPts val="0"/>
                        </a:spcAft>
                      </a:pPr>
                      <a:r>
                        <a:rPr lang="es-CO" sz="1600" kern="1200">
                          <a:effectLst/>
                        </a:rPr>
                        <a:t>Programa</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nSpc>
                          <a:spcPct val="107000"/>
                        </a:lnSpc>
                        <a:spcAft>
                          <a:spcPts val="0"/>
                        </a:spcAft>
                      </a:pPr>
                      <a:r>
                        <a:rPr lang="es-CO" sz="1600" kern="1200" dirty="0">
                          <a:effectLst/>
                        </a:rPr>
                        <a:t>Registro Calificado</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lnSpc>
                          <a:spcPct val="107000"/>
                        </a:lnSpc>
                        <a:spcAft>
                          <a:spcPts val="0"/>
                        </a:spcAft>
                      </a:pPr>
                      <a:r>
                        <a:rPr lang="es-CO" sz="1600" kern="1200">
                          <a:effectLst/>
                        </a:rPr>
                        <a:t>No. Estudiantes Matriculados</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s-CO"/>
                    </a:p>
                  </a:txBody>
                  <a:tcPr/>
                </a:tc>
                <a:extLst>
                  <a:ext uri="{0D108BD9-81ED-4DB2-BD59-A6C34878D82A}">
                    <a16:rowId xmlns:a16="http://schemas.microsoft.com/office/drawing/2014/main" xmlns="" val="2585426058"/>
                  </a:ext>
                </a:extLst>
              </a:tr>
              <a:tr h="226064">
                <a:tc vMerge="1">
                  <a:txBody>
                    <a:bodyPr/>
                    <a:lstStyle/>
                    <a:p>
                      <a:endParaRPr lang="es-CO"/>
                    </a:p>
                  </a:txBody>
                  <a:tcPr/>
                </a:tc>
                <a:tc vMerge="1">
                  <a:txBody>
                    <a:bodyPr/>
                    <a:lstStyle/>
                    <a:p>
                      <a:endParaRPr lang="es-CO"/>
                    </a:p>
                  </a:txBody>
                  <a:tcPr/>
                </a:tc>
                <a:tc>
                  <a:txBody>
                    <a:bodyPr/>
                    <a:lstStyle/>
                    <a:p>
                      <a:pPr algn="ctr">
                        <a:lnSpc>
                          <a:spcPct val="107000"/>
                        </a:lnSpc>
                        <a:spcAft>
                          <a:spcPts val="0"/>
                        </a:spcAft>
                      </a:pPr>
                      <a:r>
                        <a:rPr lang="es-CO" sz="1600" kern="1200">
                          <a:effectLst/>
                        </a:rPr>
                        <a:t>2019</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600" kern="1200">
                          <a:effectLst/>
                        </a:rPr>
                        <a:t>TOTAL</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225233026"/>
                  </a:ext>
                </a:extLst>
              </a:tr>
              <a:tr h="226064">
                <a:tc>
                  <a:txBody>
                    <a:bodyPr/>
                    <a:lstStyle/>
                    <a:p>
                      <a:pPr>
                        <a:lnSpc>
                          <a:spcPct val="107000"/>
                        </a:lnSpc>
                        <a:spcAft>
                          <a:spcPts val="0"/>
                        </a:spcAft>
                      </a:pPr>
                      <a:r>
                        <a:rPr lang="es-CO" sz="1600" kern="1200">
                          <a:effectLst/>
                        </a:rPr>
                        <a:t>Matemática Aplicada </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s-CO" sz="1600" kern="1200">
                          <a:effectLst/>
                        </a:rPr>
                        <a:t>Resolución No. 02853 del 16 de febrero de 2016 </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55</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219</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61570294"/>
                  </a:ext>
                </a:extLst>
              </a:tr>
              <a:tr h="226064">
                <a:tc>
                  <a:txBody>
                    <a:bodyPr/>
                    <a:lstStyle/>
                    <a:p>
                      <a:pPr>
                        <a:lnSpc>
                          <a:spcPct val="107000"/>
                        </a:lnSpc>
                        <a:spcAft>
                          <a:spcPts val="0"/>
                        </a:spcAft>
                        <a:tabLst>
                          <a:tab pos="682625" algn="l"/>
                        </a:tabLst>
                      </a:pPr>
                      <a:r>
                        <a:rPr lang="es-CO" sz="1600" kern="1200">
                          <a:effectLst/>
                        </a:rPr>
                        <a:t>Física </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s-CO" sz="1600" kern="1200">
                          <a:effectLst/>
                        </a:rPr>
                        <a:t>Resolución No. 16066 del 14 de agosto de 2017 </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49</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234</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94669119"/>
                  </a:ext>
                </a:extLst>
              </a:tr>
              <a:tr h="298068">
                <a:tc>
                  <a:txBody>
                    <a:bodyPr/>
                    <a:lstStyle/>
                    <a:p>
                      <a:pPr>
                        <a:lnSpc>
                          <a:spcPct val="107000"/>
                        </a:lnSpc>
                        <a:spcAft>
                          <a:spcPts val="0"/>
                        </a:spcAft>
                      </a:pPr>
                      <a:r>
                        <a:rPr lang="es-CO" sz="1600">
                          <a:effectLst/>
                        </a:rPr>
                        <a:t>Biología Aplicada</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s-CO" sz="1600" dirty="0">
                          <a:effectLst/>
                        </a:rPr>
                        <a:t>Resolución No. 22115 del 24 de octubre del 2017</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83</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a:effectLst/>
                        </a:rPr>
                        <a:t>121</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863639772"/>
                  </a:ext>
                </a:extLst>
              </a:tr>
              <a:tr h="699121">
                <a:tc>
                  <a:txBody>
                    <a:bodyPr/>
                    <a:lstStyle/>
                    <a:p>
                      <a:pPr>
                        <a:lnSpc>
                          <a:spcPct val="107000"/>
                        </a:lnSpc>
                        <a:spcAft>
                          <a:spcPts val="0"/>
                        </a:spcAft>
                      </a:pPr>
                      <a:r>
                        <a:rPr lang="es-CO" sz="1600" kern="1200">
                          <a:effectLst/>
                        </a:rPr>
                        <a:t>Maestría en Estudios Interdisciplinarios de la Complejidad</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s-CO" sz="1600" kern="1200" dirty="0">
                          <a:effectLst/>
                        </a:rPr>
                        <a:t>Resolución No.6434 del 08 de abril del 2016 </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77</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26</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275263506"/>
                  </a:ext>
                </a:extLst>
              </a:tr>
              <a:tr h="462593">
                <a:tc>
                  <a:txBody>
                    <a:bodyPr/>
                    <a:lstStyle/>
                    <a:p>
                      <a:pPr>
                        <a:lnSpc>
                          <a:spcPct val="107000"/>
                        </a:lnSpc>
                        <a:spcAft>
                          <a:spcPts val="0"/>
                        </a:spcAft>
                      </a:pPr>
                      <a:r>
                        <a:rPr lang="es-CO" sz="1600" kern="1200">
                          <a:effectLst/>
                        </a:rPr>
                        <a:t>Especialización en Estadística </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r>
                        <a:rPr lang="es-CO" sz="1600" kern="1200" dirty="0">
                          <a:effectLst/>
                        </a:rPr>
                        <a:t>Resolución No. 03683 del 02 de marzo del 2018</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24</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s-CO" sz="1600">
                          <a:effectLst/>
                        </a:rPr>
                        <a:t>24</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829229567"/>
                  </a:ext>
                </a:extLst>
              </a:tr>
              <a:tr h="226064">
                <a:tc gridSpan="2">
                  <a:txBody>
                    <a:bodyPr/>
                    <a:lstStyle/>
                    <a:p>
                      <a:pPr marR="31115" algn="r">
                        <a:lnSpc>
                          <a:spcPct val="107000"/>
                        </a:lnSpc>
                        <a:spcAft>
                          <a:spcPts val="800"/>
                        </a:spcAft>
                      </a:pPr>
                      <a:r>
                        <a:rPr lang="es-CO" sz="1600" kern="1200" dirty="0">
                          <a:effectLst/>
                        </a:rPr>
                        <a:t>TOTAL</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a:txBody>
                    <a:bodyPr/>
                    <a:lstStyle/>
                    <a:p>
                      <a:pPr algn="ctr">
                        <a:lnSpc>
                          <a:spcPct val="107000"/>
                        </a:lnSpc>
                        <a:spcAft>
                          <a:spcPts val="0"/>
                        </a:spcAft>
                      </a:pPr>
                      <a:r>
                        <a:rPr lang="es-CO" sz="1600">
                          <a:effectLst/>
                        </a:rPr>
                        <a:t>288</a:t>
                      </a:r>
                      <a:endParaRPr lang="es-CO"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dirty="0">
                          <a:effectLst/>
                        </a:rPr>
                        <a:t>624</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400769427"/>
                  </a:ext>
                </a:extLst>
              </a:tr>
            </a:tbl>
          </a:graphicData>
        </a:graphic>
      </p:graphicFrame>
      <p:sp>
        <p:nvSpPr>
          <p:cNvPr id="10" name="9 CuadroTexto"/>
          <p:cNvSpPr txBox="1"/>
          <p:nvPr/>
        </p:nvSpPr>
        <p:spPr>
          <a:xfrm>
            <a:off x="107504" y="4465444"/>
            <a:ext cx="3623813" cy="338554"/>
          </a:xfrm>
          <a:prstGeom prst="rect">
            <a:avLst/>
          </a:prstGeom>
          <a:noFill/>
        </p:spPr>
        <p:txBody>
          <a:bodyPr wrap="none" rtlCol="0">
            <a:spAutoFit/>
          </a:bodyPr>
          <a:lstStyle/>
          <a:p>
            <a:r>
              <a:rPr lang="es-CO" sz="1600" dirty="0">
                <a:cs typeface="Arial" pitchFamily="34" charset="0"/>
              </a:rPr>
              <a:t>Fuente</a:t>
            </a:r>
            <a:r>
              <a:rPr lang="es-CO" sz="1600" dirty="0" smtClean="0">
                <a:cs typeface="Arial" pitchFamily="34" charset="0"/>
              </a:rPr>
              <a:t>: </a:t>
            </a:r>
            <a:r>
              <a:rPr lang="es-CO" sz="1600" dirty="0">
                <a:cs typeface="Arial" pitchFamily="34" charset="0"/>
              </a:rPr>
              <a:t>Informe de Gestión </a:t>
            </a:r>
            <a:r>
              <a:rPr lang="es-CO" sz="1600" dirty="0" smtClean="0">
                <a:cs typeface="Arial" pitchFamily="34" charset="0"/>
              </a:rPr>
              <a:t>FACIEN 2019 </a:t>
            </a:r>
            <a:endParaRPr lang="es-CO" sz="1600" dirty="0">
              <a:cs typeface="Arial" pitchFamily="34" charset="0"/>
            </a:endParaRPr>
          </a:p>
        </p:txBody>
      </p:sp>
    </p:spTree>
    <p:extLst>
      <p:ext uri="{BB962C8B-B14F-4D97-AF65-F5344CB8AC3E}">
        <p14:creationId xmlns:p14="http://schemas.microsoft.com/office/powerpoint/2010/main" val="1160145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1406</TotalTime>
  <Words>4290</Words>
  <Application>Microsoft Office PowerPoint</Application>
  <PresentationFormat>Presentación en pantalla (16:9)</PresentationFormat>
  <Paragraphs>825</Paragraphs>
  <Slides>39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39</vt:i4>
      </vt:variant>
    </vt:vector>
  </HeadingPairs>
  <TitlesOfParts>
    <vt:vector size="47" baseType="lpstr">
      <vt:lpstr>Andalus</vt:lpstr>
      <vt:lpstr>Arial</vt:lpstr>
      <vt:lpstr>Brush Script MT</vt:lpstr>
      <vt:lpstr>Calibri</vt:lpstr>
      <vt:lpstr>Freestyle Script</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Galindo</dc:creator>
  <cp:lastModifiedBy>JUDITH SANCHEZ VARGA</cp:lastModifiedBy>
  <cp:revision>107</cp:revision>
  <dcterms:created xsi:type="dcterms:W3CDTF">2016-12-14T20:41:07Z</dcterms:created>
  <dcterms:modified xsi:type="dcterms:W3CDTF">2020-03-18T16:05:38Z</dcterms:modified>
</cp:coreProperties>
</file>