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1" r:id="rId13"/>
    <p:sldId id="300" r:id="rId14"/>
  </p:sldIdLst>
  <p:sldSz cx="9144000" cy="5143500" type="screen16x9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C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7" d="100"/>
          <a:sy n="107" d="100"/>
        </p:scale>
        <p:origin x="-84" y="-3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CBC6D-67FF-48D8-A6B0-902D50025BB9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DB4B8-879C-4400-99DA-1651DEF6A4D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060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69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98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9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08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375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4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11" name="10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10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7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02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0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25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E01DB-FB8F-4A05-BB92-FCFB4D9D6C6D}" type="datetimeFigureOut">
              <a:rPr lang="es-CO" smtClean="0"/>
              <a:t>22/06/2017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11427-3983-43A1-A790-66A19E287BD5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3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4355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es-CO" b="1" dirty="0" smtClean="0">
                <a:latin typeface="Algerian" panose="04020705040A02060702" pitchFamily="82" charset="0"/>
              </a:rPr>
              <a:t>OFICINA DE CONTROL INTERNO DE GESTIÓN</a:t>
            </a:r>
            <a:endParaRPr lang="es-CO" b="1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9701"/>
            <a:ext cx="8229600" cy="2454921"/>
          </a:xfrm>
        </p:spPr>
        <p:txBody>
          <a:bodyPr>
            <a:normAutofit/>
          </a:bodyPr>
          <a:lstStyle/>
          <a:p>
            <a:pPr algn="ctr"/>
            <a:endParaRPr lang="es-CO" sz="2400" dirty="0" smtClean="0"/>
          </a:p>
          <a:p>
            <a:pPr marL="0" indent="0" algn="ctr">
              <a:buNone/>
            </a:pPr>
            <a:r>
              <a:rPr lang="es-CO" sz="2400" dirty="0" smtClean="0"/>
              <a:t>JOSE GERARDO VIDARTE CLAROS</a:t>
            </a:r>
          </a:p>
          <a:p>
            <a:pPr marL="0" indent="0" algn="ctr">
              <a:buNone/>
            </a:pPr>
            <a:r>
              <a:rPr lang="es-CO" sz="1800" dirty="0" smtClean="0"/>
              <a:t>Jefe Oficina de Control Interno de Gestión</a:t>
            </a:r>
          </a:p>
          <a:p>
            <a:pPr marL="0" indent="0" algn="ctr">
              <a:buNone/>
            </a:pPr>
            <a:endParaRPr lang="es-CO" sz="1800" dirty="0"/>
          </a:p>
          <a:p>
            <a:pPr marL="0" indent="0" algn="ctr">
              <a:buNone/>
            </a:pPr>
            <a:r>
              <a:rPr lang="es-CO" sz="2000" dirty="0" smtClean="0"/>
              <a:t>JUAN MANUEL CHARRY MOSQUERA</a:t>
            </a:r>
          </a:p>
          <a:p>
            <a:pPr marL="0" indent="0" algn="ctr">
              <a:buNone/>
            </a:pPr>
            <a:r>
              <a:rPr lang="es-CO" sz="1800" dirty="0" smtClean="0"/>
              <a:t>Auditor</a:t>
            </a:r>
          </a:p>
          <a:p>
            <a:pPr marL="0" indent="0" algn="ctr">
              <a:buNone/>
            </a:pP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08368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1008112"/>
          </a:xfrm>
        </p:spPr>
        <p:txBody>
          <a:bodyPr/>
          <a:lstStyle/>
          <a:p>
            <a:r>
              <a:rPr lang="es-CO" dirty="0" smtClean="0">
                <a:latin typeface="Algerian" panose="04020705040A02060702" pitchFamily="82" charset="0"/>
              </a:rPr>
              <a:t>¿Qué se promueve con esto?</a:t>
            </a:r>
            <a:endParaRPr lang="es-CO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7655"/>
            <a:ext cx="8229600" cy="2886968"/>
          </a:xfrm>
        </p:spPr>
        <p:txBody>
          <a:bodyPr>
            <a:normAutofit/>
          </a:bodyPr>
          <a:lstStyle/>
          <a:p>
            <a:r>
              <a:rPr lang="es-CO" sz="2400" dirty="0" smtClean="0"/>
              <a:t>Hacer las cosas en condiciones de calidad, oportunidad, trasparencia y participación.</a:t>
            </a:r>
          </a:p>
          <a:p>
            <a:r>
              <a:rPr lang="es-CO" sz="2400" dirty="0" smtClean="0"/>
              <a:t>Mejoramiento continuo en la forma de realizar nuestra labor diaria.</a:t>
            </a:r>
          </a:p>
          <a:p>
            <a:r>
              <a:rPr lang="es-CO" sz="2400" dirty="0" smtClean="0"/>
              <a:t>Desarrollo del talento humano.</a:t>
            </a:r>
            <a:endParaRPr lang="es-CO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03798"/>
            <a:ext cx="2952328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987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9581"/>
            <a:ext cx="8892480" cy="1177591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Algerian" panose="04020705040A02060702" pitchFamily="82" charset="0"/>
              </a:rPr>
              <a:t>IMPORTANCIA Y APLICACIÓN DE LA AUTOREGULACIÓN.</a:t>
            </a:r>
            <a:endParaRPr lang="es-CO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715766"/>
            <a:ext cx="6624736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sz="2800" dirty="0" smtClean="0"/>
              <a:t>¿Por qué?</a:t>
            </a:r>
          </a:p>
          <a:p>
            <a:r>
              <a:rPr lang="es-CO" sz="2400" dirty="0" smtClean="0"/>
              <a:t>Para evitar fugas en el cumplimiento.</a:t>
            </a:r>
          </a:p>
          <a:p>
            <a:r>
              <a:rPr lang="es-CO" sz="2400" dirty="0" smtClean="0"/>
              <a:t>Responder a los cambios en los patrones de carrera.</a:t>
            </a:r>
          </a:p>
          <a:p>
            <a:r>
              <a:rPr lang="es-CO" sz="2400" dirty="0" smtClean="0"/>
              <a:t>Demanda de nuevas competencias.</a:t>
            </a:r>
          </a:p>
          <a:p>
            <a:endParaRPr lang="es-CO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355726"/>
            <a:ext cx="2088232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712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1080120"/>
          </a:xfrm>
        </p:spPr>
        <p:txBody>
          <a:bodyPr/>
          <a:lstStyle/>
          <a:p>
            <a:r>
              <a:rPr lang="es-CO" dirty="0" smtClean="0">
                <a:latin typeface="Algerian" panose="04020705040A02060702" pitchFamily="82" charset="0"/>
              </a:rPr>
              <a:t>FUENTES</a:t>
            </a:r>
            <a:endParaRPr lang="es-CO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83717"/>
            <a:ext cx="8229600" cy="2310905"/>
          </a:xfrm>
        </p:spPr>
        <p:txBody>
          <a:bodyPr>
            <a:normAutofit/>
          </a:bodyPr>
          <a:lstStyle/>
          <a:p>
            <a:r>
              <a:rPr lang="es-CO" sz="2000" dirty="0"/>
              <a:t>Oficina de Control Interno, fundamentos del control interno, autorregulación. </a:t>
            </a:r>
            <a:endParaRPr lang="es-CO" sz="2000" dirty="0" smtClean="0"/>
          </a:p>
          <a:p>
            <a:pPr marL="0" indent="0">
              <a:buNone/>
            </a:pPr>
            <a:endParaRPr lang="es-CO" sz="2000" dirty="0" smtClean="0"/>
          </a:p>
          <a:p>
            <a:r>
              <a:rPr lang="es-CO" sz="2000" dirty="0"/>
              <a:t>Wikipedia,  autorregulación del aprendizaje. Texto adaptado. Autorregulación en el trabajo. </a:t>
            </a:r>
          </a:p>
        </p:txBody>
      </p:sp>
    </p:spTree>
    <p:extLst>
      <p:ext uri="{BB962C8B-B14F-4D97-AF65-F5344CB8AC3E}">
        <p14:creationId xmlns:p14="http://schemas.microsoft.com/office/powerpoint/2010/main" val="1219050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57200" y="2283718"/>
            <a:ext cx="8229600" cy="1296144"/>
          </a:xfrm>
        </p:spPr>
        <p:txBody>
          <a:bodyPr/>
          <a:lstStyle/>
          <a:p>
            <a:r>
              <a:rPr lang="es-CO" dirty="0" smtClean="0">
                <a:latin typeface="Algerian" panose="04020705040A02060702" pitchFamily="82" charset="0"/>
              </a:rPr>
              <a:t>Gracias.</a:t>
            </a:r>
            <a:endParaRPr lang="es-CO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776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1296143"/>
          </a:xfrm>
        </p:spPr>
        <p:txBody>
          <a:bodyPr/>
          <a:lstStyle/>
          <a:p>
            <a:r>
              <a:rPr lang="es-CO" dirty="0" smtClean="0">
                <a:latin typeface="Algerian" panose="04020705040A02060702" pitchFamily="82" charset="0"/>
              </a:rPr>
              <a:t>LA  AUTOREGULACIÓN.</a:t>
            </a:r>
            <a:endParaRPr lang="es-CO" dirty="0">
              <a:latin typeface="Algerian" panose="04020705040A020607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9702"/>
            <a:ext cx="36004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16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84355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es-CO" sz="4000" dirty="0" smtClean="0">
                <a:latin typeface="Algerian" panose="04020705040A02060702" pitchFamily="82" charset="0"/>
              </a:rPr>
              <a:t>¿Qué ES LA AUTOREGULACIÓN PERSONAL?</a:t>
            </a:r>
            <a:endParaRPr lang="es-CO" sz="4000" dirty="0">
              <a:latin typeface="Algerian" panose="04020705040A02060702" pitchFamily="82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s-CO" dirty="0" smtClean="0"/>
          </a:p>
          <a:p>
            <a:r>
              <a:rPr lang="es-CO" dirty="0" smtClean="0"/>
              <a:t>Capacidad para dirigir una conducta.</a:t>
            </a:r>
          </a:p>
          <a:p>
            <a:endParaRPr lang="es-CO" dirty="0" smtClean="0"/>
          </a:p>
          <a:p>
            <a:r>
              <a:rPr lang="es-CO" dirty="0" smtClean="0"/>
              <a:t>Construcción multidimensional.</a:t>
            </a:r>
            <a:endParaRPr lang="es-CO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7694"/>
            <a:ext cx="331236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671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79512" y="987574"/>
            <a:ext cx="4608512" cy="1008112"/>
          </a:xfrm>
        </p:spPr>
        <p:txBody>
          <a:bodyPr>
            <a:noAutofit/>
          </a:bodyPr>
          <a:lstStyle/>
          <a:p>
            <a:pPr algn="ctr"/>
            <a:r>
              <a:rPr lang="es-CO" sz="3600" b="0" dirty="0" smtClean="0">
                <a:latin typeface="Algerian" panose="04020705040A02060702" pitchFamily="82" charset="0"/>
              </a:rPr>
              <a:t>CARACTERISTICAS GENERALES:</a:t>
            </a:r>
            <a:endParaRPr lang="es-CO" sz="3600" b="0" dirty="0">
              <a:latin typeface="Algerian" panose="04020705040A02060702" pitchFamily="82" charset="0"/>
            </a:endParaRPr>
          </a:p>
        </p:txBody>
      </p:sp>
      <p:sp>
        <p:nvSpPr>
          <p:cNvPr id="9" name="8 Marcador de texto"/>
          <p:cNvSpPr>
            <a:spLocks noGrp="1"/>
          </p:cNvSpPr>
          <p:nvPr>
            <p:ph type="body" sz="half" idx="2"/>
          </p:nvPr>
        </p:nvSpPr>
        <p:spPr>
          <a:xfrm>
            <a:off x="179513" y="2139702"/>
            <a:ext cx="3888432" cy="26642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 smtClean="0"/>
              <a:t>Es un acto voluntario.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 smtClean="0"/>
              <a:t>Requiere de herramientas para ejercerlo.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 smtClean="0"/>
              <a:t>Necesita parámetro de comparación.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 smtClean="0"/>
              <a:t>Promueve el mejoramiento y autoevaluación.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endParaRPr lang="es-C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63638"/>
            <a:ext cx="468052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875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987574"/>
            <a:ext cx="8003231" cy="936104"/>
          </a:xfrm>
        </p:spPr>
        <p:txBody>
          <a:bodyPr>
            <a:normAutofit/>
          </a:bodyPr>
          <a:lstStyle/>
          <a:p>
            <a:r>
              <a:rPr lang="es-CO" sz="4400" b="0" dirty="0" smtClean="0">
                <a:latin typeface="Algerian" panose="04020705040A02060702" pitchFamily="82" charset="0"/>
              </a:rPr>
              <a:t>AUTOREGULACIÓN</a:t>
            </a:r>
            <a:r>
              <a:rPr lang="es-CO" sz="4400" dirty="0" smtClean="0">
                <a:latin typeface="Algerian" panose="04020705040A02060702" pitchFamily="82" charset="0"/>
              </a:rPr>
              <a:t>  </a:t>
            </a:r>
            <a:r>
              <a:rPr lang="es-CO" sz="4400" b="0" dirty="0" smtClean="0">
                <a:latin typeface="Algerian" panose="04020705040A02060702" pitchFamily="82" charset="0"/>
              </a:rPr>
              <a:t>LABORAL</a:t>
            </a:r>
            <a:endParaRPr lang="es-CO" sz="4400" b="0" dirty="0">
              <a:latin typeface="Algerian" panose="04020705040A02060702" pitchFamily="82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" y="2499742"/>
            <a:ext cx="3465514" cy="2094881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800" dirty="0" smtClean="0"/>
              <a:t>Es un proceso psicológico autodirigido a través del cual los trabajadores trasforman sus capacidades mentales, en habilidades laborales.</a:t>
            </a:r>
            <a:endParaRPr lang="es-CO" sz="1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39702"/>
            <a:ext cx="374441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9507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936104"/>
          </a:xfrm>
        </p:spPr>
        <p:txBody>
          <a:bodyPr>
            <a:normAutofit/>
          </a:bodyPr>
          <a:lstStyle/>
          <a:p>
            <a:r>
              <a:rPr lang="es-CO" dirty="0" smtClean="0">
                <a:latin typeface="Algerian" panose="04020705040A02060702" pitchFamily="82" charset="0"/>
              </a:rPr>
              <a:t>FACTORES QUE INTERVIENEN.</a:t>
            </a:r>
            <a:endParaRPr lang="es-CO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83717"/>
            <a:ext cx="8229600" cy="2664297"/>
          </a:xfrm>
        </p:spPr>
        <p:txBody>
          <a:bodyPr>
            <a:normAutofit/>
          </a:bodyPr>
          <a:lstStyle/>
          <a:p>
            <a:r>
              <a:rPr lang="es-CO" sz="2400" dirty="0" smtClean="0"/>
              <a:t>La motivación.</a:t>
            </a:r>
          </a:p>
          <a:p>
            <a:r>
              <a:rPr lang="es-CO" sz="2400" dirty="0" smtClean="0"/>
              <a:t>El método.</a:t>
            </a:r>
          </a:p>
          <a:p>
            <a:r>
              <a:rPr lang="es-CO" sz="2400" dirty="0" smtClean="0"/>
              <a:t>El tiempo.</a:t>
            </a:r>
          </a:p>
          <a:p>
            <a:r>
              <a:rPr lang="es-CO" sz="2400" dirty="0" smtClean="0"/>
              <a:t>La conducta.</a:t>
            </a:r>
          </a:p>
          <a:p>
            <a:r>
              <a:rPr lang="es-CO" sz="2400" dirty="0" smtClean="0"/>
              <a:t>El medio físico.</a:t>
            </a:r>
          </a:p>
          <a:p>
            <a:r>
              <a:rPr lang="es-CO" sz="2400" dirty="0" smtClean="0"/>
              <a:t>El medio social.                            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23677"/>
            <a:ext cx="3960440" cy="30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2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0" y="1059582"/>
            <a:ext cx="9144000" cy="1080120"/>
          </a:xfrm>
        </p:spPr>
        <p:txBody>
          <a:bodyPr>
            <a:normAutofit/>
          </a:bodyPr>
          <a:lstStyle/>
          <a:p>
            <a:r>
              <a:rPr lang="es-CO" dirty="0" smtClean="0">
                <a:latin typeface="Algerian" panose="04020705040A02060702" pitchFamily="82" charset="0"/>
              </a:rPr>
              <a:t>EFECTOS DE LA AUTPREGULACIÓN</a:t>
            </a:r>
            <a:endParaRPr lang="es-CO" dirty="0">
              <a:latin typeface="Algerian" panose="04020705040A02060702" pitchFamily="82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2627784" y="1995686"/>
            <a:ext cx="6264696" cy="3024336"/>
          </a:xfrm>
        </p:spPr>
        <p:txBody>
          <a:bodyPr>
            <a:normAutofit/>
          </a:bodyPr>
          <a:lstStyle/>
          <a:p>
            <a:r>
              <a:rPr lang="es-CO" sz="1800" dirty="0" smtClean="0"/>
              <a:t>Formula o asume metas concretas, próximas y realistas.</a:t>
            </a:r>
          </a:p>
          <a:p>
            <a:endParaRPr lang="es-CO" sz="1800" dirty="0" smtClean="0"/>
          </a:p>
          <a:p>
            <a:r>
              <a:rPr lang="es-CO" sz="1800" dirty="0" smtClean="0"/>
              <a:t>Observa su desempeño en apoyo de los registros.</a:t>
            </a:r>
          </a:p>
          <a:p>
            <a:endParaRPr lang="es-CO" sz="1800" dirty="0" smtClean="0"/>
          </a:p>
          <a:p>
            <a:r>
              <a:rPr lang="es-CO" sz="1800" dirty="0" smtClean="0"/>
              <a:t>Realiza un proceso de evaluación con criterios de calidad.</a:t>
            </a:r>
          </a:p>
          <a:p>
            <a:endParaRPr lang="es-CO" sz="1800" dirty="0" smtClean="0"/>
          </a:p>
          <a:p>
            <a:r>
              <a:rPr lang="es-CO" sz="1800" dirty="0" smtClean="0"/>
              <a:t>Ajusta su actuación ponderando las demanda de las metas.</a:t>
            </a:r>
            <a:endParaRPr lang="es-CO" sz="1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9702"/>
            <a:ext cx="237626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28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987574"/>
            <a:ext cx="8229600" cy="1080119"/>
          </a:xfrm>
        </p:spPr>
        <p:txBody>
          <a:bodyPr/>
          <a:lstStyle/>
          <a:p>
            <a:r>
              <a:rPr lang="es-CO" dirty="0" smtClean="0">
                <a:latin typeface="Algerian" panose="04020705040A02060702" pitchFamily="82" charset="0"/>
              </a:rPr>
              <a:t>Fundamentos del </a:t>
            </a:r>
            <a:r>
              <a:rPr lang="es-CO" dirty="0" err="1" smtClean="0">
                <a:latin typeface="Algerian" panose="04020705040A02060702" pitchFamily="82" charset="0"/>
              </a:rPr>
              <a:t>meci</a:t>
            </a:r>
            <a:endParaRPr lang="es-CO" dirty="0">
              <a:latin typeface="Algerian" panose="04020705040A02060702" pitchFamily="82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2355726"/>
            <a:ext cx="8229600" cy="2448271"/>
          </a:xfrm>
        </p:spPr>
        <p:txBody>
          <a:bodyPr>
            <a:normAutofit/>
          </a:bodyPr>
          <a:lstStyle/>
          <a:p>
            <a:r>
              <a:rPr lang="es-CO" sz="2400" dirty="0" smtClean="0"/>
              <a:t>AUTOCONTROL.</a:t>
            </a:r>
          </a:p>
          <a:p>
            <a:endParaRPr lang="es-CO" sz="2400" dirty="0"/>
          </a:p>
          <a:p>
            <a:r>
              <a:rPr lang="es-CO" sz="2400" dirty="0" smtClean="0"/>
              <a:t>AUTOGESTIÓN.</a:t>
            </a:r>
          </a:p>
          <a:p>
            <a:pPr marL="0" indent="0">
              <a:buNone/>
            </a:pPr>
            <a:endParaRPr lang="es-CO" sz="2800" dirty="0"/>
          </a:p>
          <a:p>
            <a:r>
              <a:rPr lang="es-CO" sz="2800" b="1" dirty="0" smtClean="0"/>
              <a:t>AUTOREGULACIÓN.   </a:t>
            </a:r>
            <a:endParaRPr lang="es-CO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67694"/>
            <a:ext cx="309634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820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987574"/>
            <a:ext cx="9001000" cy="1008112"/>
          </a:xfrm>
        </p:spPr>
        <p:txBody>
          <a:bodyPr>
            <a:normAutofit/>
          </a:bodyPr>
          <a:lstStyle/>
          <a:p>
            <a:r>
              <a:rPr lang="es-CO" dirty="0" smtClean="0">
                <a:latin typeface="Algerian" panose="04020705040A02060702" pitchFamily="82" charset="0"/>
              </a:rPr>
              <a:t>AUTOREGULACIÓN A TRAVÉS DE:</a:t>
            </a:r>
            <a:endParaRPr lang="es-CO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83717"/>
            <a:ext cx="8229600" cy="2310905"/>
          </a:xfrm>
        </p:spPr>
        <p:txBody>
          <a:bodyPr>
            <a:normAutofit/>
          </a:bodyPr>
          <a:lstStyle/>
          <a:p>
            <a:r>
              <a:rPr lang="es-CO" sz="2400" dirty="0" smtClean="0"/>
              <a:t>Principios.</a:t>
            </a:r>
          </a:p>
          <a:p>
            <a:endParaRPr lang="es-CO" sz="2400" dirty="0"/>
          </a:p>
          <a:p>
            <a:r>
              <a:rPr lang="es-CO" sz="2400" dirty="0" smtClean="0"/>
              <a:t>Nomas.</a:t>
            </a:r>
          </a:p>
          <a:p>
            <a:endParaRPr lang="es-CO" sz="2400" dirty="0"/>
          </a:p>
          <a:p>
            <a:r>
              <a:rPr lang="es-CO" sz="2400" dirty="0" smtClean="0"/>
              <a:t>Procedimientos.</a:t>
            </a:r>
            <a:endParaRPr lang="es-CO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995686"/>
            <a:ext cx="381642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8137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274</Words>
  <Application>Microsoft Office PowerPoint</Application>
  <PresentationFormat>Presentación en pantalla (16:9)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OFICINA DE CONTROL INTERNO DE GESTIÓN</vt:lpstr>
      <vt:lpstr>LA  AUTOREGULACIÓN.</vt:lpstr>
      <vt:lpstr>¿Qué ES LA AUTOREGULACIÓN PERSONAL?</vt:lpstr>
      <vt:lpstr>CARACTERISTICAS GENERALES:</vt:lpstr>
      <vt:lpstr>AUTOREGULACIÓN  LABORAL</vt:lpstr>
      <vt:lpstr>FACTORES QUE INTERVIENEN.</vt:lpstr>
      <vt:lpstr>EFECTOS DE LA AUTPREGULACIÓN</vt:lpstr>
      <vt:lpstr>Fundamentos del meci</vt:lpstr>
      <vt:lpstr>AUTOREGULACIÓN A TRAVÉS DE:</vt:lpstr>
      <vt:lpstr>¿Qué se promueve con esto?</vt:lpstr>
      <vt:lpstr>IMPORTANCIA Y APLICACIÓN DE LA AUTOREGULACIÓN.</vt:lpstr>
      <vt:lpstr>FUENTES</vt:lpstr>
      <vt:lpstr>Gracias.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Galindo</dc:creator>
  <cp:lastModifiedBy>Juan Manuel</cp:lastModifiedBy>
  <cp:revision>78</cp:revision>
  <dcterms:created xsi:type="dcterms:W3CDTF">2016-12-14T19:56:11Z</dcterms:created>
  <dcterms:modified xsi:type="dcterms:W3CDTF">2017-06-22T16:02:22Z</dcterms:modified>
</cp:coreProperties>
</file>